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Plus Jakarta Sans"/>
      <p:bold r:id="rId18"/>
    </p:embeddedFont>
    <p:embeddedFont>
      <p:font typeface="Space Grotesk"/>
      <p:bold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7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BgLaut" Type="http://schemas.openxmlformats.org/officeDocument/2006/relationships/image" Target="../media/bg_laut_tawar.jpg"/></Relationships>
</file>

<file path=ppt/slides/_rels/slide2.xml.rels><?xml version="1.0" encoding="UTF-8" standalone="yes"?>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BgLaut" Type="http://schemas.openxmlformats.org/officeDocument/2006/relationships/image" Target="../media/bg_laut_tawar.jp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BgLaut" Type="http://schemas.openxmlformats.org/officeDocument/2006/relationships/image" Target="../media/bg_laut_tawar.jpg"/></Relationships>
</file>

<file path=ppt/slides/_rels/slide4.xml.rels><?xml version="1.0" encoding="UTF-8" standalone="yes"?>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BgLaut" Type="http://schemas.openxmlformats.org/officeDocument/2006/relationships/image" Target="../media/bg_laut_tawar.jp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BgLaut" Type="http://schemas.openxmlformats.org/officeDocument/2006/relationships/image" Target="../media/bg_laut_tawar.jp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BgLaut" Type="http://schemas.openxmlformats.org/officeDocument/2006/relationships/image" Target="../media/bg_laut_tawar.jp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BgLaut" Type="http://schemas.openxmlformats.org/officeDocument/2006/relationships/image" Target="../media/bg_laut_tawar.jpg"/></Relationships>
</file>

<file path=ppt/slides/_rels/slide8.xml.rels><?xml version="1.0" encoding="UTF-8" standalone="yes"?>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Relationship Id="rIdBgLaut" Type="http://schemas.openxmlformats.org/officeDocument/2006/relationships/image" Target="../media/bg_laut_tawar.jp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BgLaut" Type="http://schemas.openxmlformats.org/officeDocument/2006/relationships/image" Target="../media/bg_laut_tawar.jp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BgLaut" Type="http://schemas.openxmlformats.org/officeDocument/2006/relationships/image" Target="../media/bg_laut_tawar.jp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BgLaut" Type="http://schemas.openxmlformats.org/officeDocument/2006/relationships/image" Target="../media/bg_laut_tawar.jpg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BgLaut" Type="http://schemas.openxmlformats.org/officeDocument/2006/relationships/image" Target="../media/bg_laut_tawar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BgLaut"/>
          <a:srcRect l="1475" r="147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Overlay Kontras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172A">
              <a:alpha val="60000"/>
            </a:srgbClr>
          </a:solidFill>
          <a:ln>
            <a:noFill/>
          </a:ln>
        </p:spPr>
        <p:txBody>
          <a:bodyPr/>
          <a:lstStyle/>
          <a:p>
            <a:endParaRPr lang="id-ID"/>
          </a:p>
        </p:txBody>
      </p:sp>
      <p:sp>
        <p:nvSpPr>
          <p:cNvPr id="2" name="Rounded Rectangle 1"/>
          <p:cNvSpPr/>
          <p:nvPr/>
        </p:nvSpPr>
        <p:spPr>
          <a:xfrm>
            <a:off x="762000" y="4656683"/>
            <a:ext cx="762000" cy="3810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62000" y="2163067"/>
            <a:ext cx="2257425" cy="28575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62000" y="2677417"/>
            <a:ext cx="11251406" cy="56956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4484"/>
              </a:lnSpc>
            </a:pPr>
            <a:r>
              <a:rPr sz="3900" b="1" i="0" u="none">
                <a:solidFill>
                  <a:srgbClr val="F8FAFC"/>
                </a:solidFill>
                <a:latin typeface="Space Grotesk"/>
              </a:rPr>
              <a:t>Memahami Sejarah Lokal &amp; Mitos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437483"/>
            <a:ext cx="9525000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38BDF8"/>
                </a:solidFill>
                <a:latin typeface="Plus Jakarta Sans"/>
              </a:rPr>
              <a:t>Studi Kasus Loyang Putri Pukes dalam Pembelajaran Kritis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818483"/>
            <a:ext cx="676275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94A3B8"/>
                </a:solidFill>
                <a:latin typeface="Plus Jakarta Sans"/>
              </a:rPr>
              <a:t>Panduan praktis guru sejarah dalam menjembatani kearifan lisan, bukti arkeologis, dan analisis kritis di kelas.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220217"/>
            <a:ext cx="2047875" cy="171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FFFFFF"/>
                </a:solidFill>
                <a:latin typeface="Plus Jakarta Sans"/>
              </a:rPr>
              <a:t>MODUL PEDAGOGI SEJARAH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33725" y="2220217"/>
            <a:ext cx="1845468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 dirty="0" err="1">
                <a:solidFill>
                  <a:srgbClr val="94A3B8"/>
                </a:solidFill>
                <a:latin typeface="Plus Jakarta Sans"/>
              </a:rPr>
              <a:t>Takengon</a:t>
            </a:r>
            <a:r>
              <a:rPr sz="1050" b="0" i="0" u="none" dirty="0">
                <a:solidFill>
                  <a:srgbClr val="94A3B8"/>
                </a:solidFill>
                <a:latin typeface="Plus Jakarta Sans"/>
              </a:rPr>
              <a:t>, Aceh Tengah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BgLaut"/>
          <a:srcRect l="1475" r="147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797968"/>
            <a:ext cx="3505200" cy="2157412"/>
          </a:xfrm>
          <a:prstGeom prst="roundRect">
            <a:avLst>
              <a:gd name="adj" fmla="val 7064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2797968"/>
            <a:ext cx="3505200" cy="2157412"/>
          </a:xfrm>
          <a:prstGeom prst="roundRect">
            <a:avLst>
              <a:gd name="adj" fmla="val 7064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2797968"/>
            <a:ext cx="3505200" cy="2157412"/>
          </a:xfrm>
          <a:prstGeom prst="roundRect">
            <a:avLst>
              <a:gd name="adj" fmla="val 7064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5" y="3112293"/>
            <a:ext cx="457200" cy="4572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7725" y="3112293"/>
            <a:ext cx="457200" cy="4572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1525" y="3112293"/>
            <a:ext cx="457200" cy="4572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750" y="3236118"/>
            <a:ext cx="209550" cy="2095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1550" y="3236118"/>
            <a:ext cx="209550" cy="2095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86775" y="3236118"/>
            <a:ext cx="266700" cy="2095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00" y="5334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TANTANGAN PEMBELAJARAN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70485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0F172A"/>
                </a:solidFill>
                <a:latin typeface="Space Grotesk"/>
              </a:rPr>
              <a:t>Dilema</a:t>
            </a:r>
            <a:r>
              <a:rPr sz="2400" b="1" i="0" u="none" dirty="0">
                <a:solidFill>
                  <a:srgbClr val="0F172A"/>
                </a:solidFill>
                <a:latin typeface="Space Grotesk"/>
              </a:rPr>
              <a:t> Guru Sejarah </a:t>
            </a:r>
            <a:r>
              <a:rPr sz="2400" b="1" i="0" u="none" dirty="0" err="1">
                <a:solidFill>
                  <a:srgbClr val="0F172A"/>
                </a:solidFill>
                <a:latin typeface="Space Grotesk"/>
              </a:rPr>
              <a:t>menghadapi</a:t>
            </a:r>
            <a:r>
              <a:rPr sz="2400" b="1" i="0" u="none" dirty="0">
                <a:solidFill>
                  <a:srgbClr val="0F172A"/>
                </a:solidFill>
                <a:latin typeface="Space Grotesk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Space Grotesk"/>
              </a:rPr>
              <a:t>Tradisi</a:t>
            </a:r>
            <a:r>
              <a:rPr sz="2400" b="1" i="0" u="none" dirty="0">
                <a:solidFill>
                  <a:srgbClr val="0F172A"/>
                </a:solidFill>
                <a:latin typeface="Space Grotesk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Space Grotesk"/>
              </a:rPr>
              <a:t>Lisan</a:t>
            </a:r>
            <a:endParaRPr sz="2400" b="1" i="0" u="none" dirty="0">
              <a:solidFill>
                <a:srgbClr val="0F172A"/>
              </a:solidFill>
              <a:latin typeface="Space Grotesk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23925" y="3759993"/>
            <a:ext cx="3775471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Risiko Penolakan Total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3925" y="3998118"/>
            <a:ext cx="2971800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475569"/>
                </a:solidFill>
                <a:latin typeface="Plus Jakarta Sans"/>
              </a:rPr>
              <a:t>Menganggap mitos sekadar kebohongan tanpa nilai edukasi merusak apresiasi budaya lokal siswa.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57725" y="3759993"/>
            <a:ext cx="3775471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Risiko Penerimaan Mentah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57725" y="3998118"/>
            <a:ext cx="2971800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475569"/>
                </a:solidFill>
                <a:latin typeface="Plus Jakarta Sans"/>
              </a:rPr>
              <a:t>Menerima narasi mitik sebagai fakta sejarah menghambat mengasahnya nalar kritis siswa.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1525" y="3759993"/>
            <a:ext cx="3775471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Solusi: Dekonstruksi Narasi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1525" y="3998118"/>
            <a:ext cx="2971800" cy="6429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87"/>
              </a:lnSpc>
            </a:pPr>
            <a:r>
              <a:rPr sz="1125" b="0" i="0" u="none">
                <a:solidFill>
                  <a:srgbClr val="475569"/>
                </a:solidFill>
                <a:latin typeface="Plus Jakarta Sans"/>
              </a:rPr>
              <a:t>Memisahkan struktur fakta geologis dari struktur pesan moral budaya secara sistematis.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BgLaut"/>
          <a:srcRect l="1475" r="147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148012"/>
            <a:ext cx="3530649" cy="1495425"/>
          </a:xfrm>
          <a:prstGeom prst="roundRect">
            <a:avLst>
              <a:gd name="adj" fmla="val 764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30749" y="3148012"/>
            <a:ext cx="3530649" cy="1495425"/>
          </a:xfrm>
          <a:prstGeom prst="roundRect">
            <a:avLst>
              <a:gd name="adj" fmla="val 764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51899" y="3148012"/>
            <a:ext cx="3530649" cy="1495425"/>
          </a:xfrm>
          <a:prstGeom prst="roundRect">
            <a:avLst>
              <a:gd name="adj" fmla="val 764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09600" y="5334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KERANGKA KONSEPTUAL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78105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Space Grotesk"/>
              </a:rPr>
              <a:t>3 Pilar Memahami Narasi Lokal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414712"/>
            <a:ext cx="3746562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 dirty="0">
                <a:solidFill>
                  <a:srgbClr val="0284C7"/>
                </a:solidFill>
                <a:latin typeface="Plus Jakarta Sans"/>
              </a:rPr>
              <a:t>KATEGORI 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662362"/>
            <a:ext cx="393389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Sejarah Lokal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4014787"/>
            <a:ext cx="3092499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Fakta </a:t>
            </a:r>
            <a:r>
              <a:rPr sz="1125" b="0" i="0" u="none" dirty="0" err="1">
                <a:solidFill>
                  <a:srgbClr val="475569"/>
                </a:solidFill>
                <a:latin typeface="Plus Jakarta Sans"/>
              </a:rPr>
              <a:t>berbasis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Plus Jakarta Sans"/>
              </a:rPr>
              <a:t>artefak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, </a:t>
            </a:r>
            <a:r>
              <a:rPr sz="1125" b="0" i="0" u="none" dirty="0" err="1">
                <a:solidFill>
                  <a:srgbClr val="475569"/>
                </a:solidFill>
                <a:latin typeface="Plus Jakarta Sans"/>
              </a:rPr>
              <a:t>arsip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, dan </a:t>
            </a:r>
            <a:r>
              <a:rPr sz="1125" b="0" i="0" u="none" dirty="0" err="1">
                <a:solidFill>
                  <a:srgbClr val="475569"/>
                </a:solidFill>
                <a:latin typeface="Plus Jakarta Sans"/>
              </a:rPr>
              <a:t>metodologi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Plus Jakarta Sans"/>
              </a:rPr>
              <a:t>verifikasi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Plus Jakarta Sans"/>
              </a:rPr>
              <a:t>empiris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97449" y="3414712"/>
            <a:ext cx="3746562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KATEGORI 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49" y="3662362"/>
            <a:ext cx="393389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Legenda Rakyat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49" y="4014787"/>
            <a:ext cx="3092499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 dirty="0" err="1">
                <a:solidFill>
                  <a:srgbClr val="475569"/>
                </a:solidFill>
                <a:latin typeface="Plus Jakarta Sans"/>
              </a:rPr>
              <a:t>Peristiwa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Plus Jakarta Sans"/>
              </a:rPr>
              <a:t>atau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Plus Jakarta Sans"/>
              </a:rPr>
              <a:t>tokoh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Plus Jakarta Sans"/>
              </a:rPr>
              <a:t>nyata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 yang </a:t>
            </a:r>
            <a:r>
              <a:rPr sz="1125" b="0" i="0" u="none" dirty="0" err="1">
                <a:solidFill>
                  <a:srgbClr val="475569"/>
                </a:solidFill>
                <a:latin typeface="Plus Jakarta Sans"/>
              </a:rPr>
              <a:t>dibalut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Plus Jakarta Sans"/>
              </a:rPr>
              <a:t>imajinasi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 </a:t>
            </a:r>
            <a:r>
              <a:rPr sz="1125" b="0" i="0" u="none" dirty="0" err="1">
                <a:solidFill>
                  <a:srgbClr val="475569"/>
                </a:solidFill>
                <a:latin typeface="Plus Jakarta Sans"/>
              </a:rPr>
              <a:t>kolektif</a:t>
            </a:r>
            <a:r>
              <a:rPr sz="1125" b="0" i="0" u="none" dirty="0">
                <a:solidFill>
                  <a:srgbClr val="475569"/>
                </a:solidFill>
                <a:latin typeface="Plus Jakarta Sans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18599" y="3414712"/>
            <a:ext cx="3746562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KATEGORI 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99" y="3662362"/>
            <a:ext cx="3873400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Mitos &amp; Kepercayaan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99" y="4014787"/>
            <a:ext cx="3092499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Plus Jakarta Sans"/>
              </a:rPr>
              <a:t>Narasi sakral pelindung norma sosial dan aturan ekologis masyarakat.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BgLaut"/>
          <a:srcRect l="1475" r="147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Overlay Kontras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72000"/>
            </a:srgbClr>
          </a:solidFill>
          <a:ln>
            <a:noFill/>
          </a:ln>
        </p:spPr>
        <p:txBody>
          <a:bodyPr/>
          <a:lstStyle/>
          <a:p>
            <a:endParaRPr lang="id-ID"/>
          </a:p>
        </p:txBody>
      </p:sp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6975" y="1350498"/>
            <a:ext cx="5305425" cy="424067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" y="5334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OBJEK STUDI KASUS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78105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Space Grotesk"/>
              </a:rPr>
              <a:t>Legenda Loyang Putri Pukes, Takengon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728912"/>
            <a:ext cx="6938367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Plot Utama Narasi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005137"/>
            <a:ext cx="538162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Plus Jakarta Sans"/>
              </a:rPr>
              <a:t>Putri Pukes melanggar pantangan orang tua untuk tidak menoleh ke belakang saat menuju tempat suami.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557587"/>
            <a:ext cx="6938367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Kutukan &amp; Pengerasan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833812"/>
            <a:ext cx="538162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Plus Jakarta Sans"/>
              </a:rPr>
              <a:t>Hujan badai melanda, dan tubuh sang putri perlahan membatu di dalam goa karst Kebayakan.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4386262"/>
            <a:ext cx="6938367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Fungsi Kemasyarakatan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4662487"/>
            <a:ext cx="538162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Plus Jakarta Sans"/>
              </a:rPr>
              <a:t>Nasihat adat Gayo tentang pentingnya amanah dan restu orang tua dalam pernikahan.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B9984A2-CBC8-43EA-856A-347814FAB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1" y="1395412"/>
            <a:ext cx="5181600" cy="39433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BgLaut"/>
          <a:srcRect l="1475" r="147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09600" y="1504950"/>
          <a:ext cx="10972799" cy="2324100"/>
        </p:xfrm>
        <a:graphic>
          <a:graphicData uri="http://schemas.openxmlformats.org/drawingml/2006/table">
            <a:tbl>
              <a:tblPr/>
              <a:tblGrid>
                <a:gridCol w="1779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7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756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1025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FFFFFF"/>
                          </a:solidFill>
                          <a:latin typeface="Plus Jakarta Sans"/>
                        </a:rPr>
                        <a:t>Indikator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FFFFFF"/>
                          </a:solidFill>
                          <a:latin typeface="Plus Jakarta Sans"/>
                        </a:rPr>
                        <a:t>Narasi Lisan Mitos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FFFFFF"/>
                          </a:solidFill>
                          <a:latin typeface="Plus Jakarta Sans"/>
                        </a:rPr>
                        <a:t>Temuan Sains &amp; Arkeologi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pPr algn="l"/>
                      <a:r>
                        <a:rPr sz="1125" b="1" i="0" u="none" dirty="0">
                          <a:solidFill>
                            <a:srgbClr val="0F172A"/>
                          </a:solidFill>
                          <a:latin typeface="Plus Jakarta Sans"/>
                        </a:rPr>
                        <a:t>Batu "Putri Pukes"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Manusia yang membatu akibat kutukan melanggar janji.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Endapan endogenik stalagmit kalsium karbonat jutaan tahun.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0F172A"/>
                          </a:solidFill>
                          <a:latin typeface="Plus Jakarta Sans"/>
                        </a:rPr>
                        <a:t>Konteks Kawasan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Tempat sakral tempat berawalnya kutukan masa lalu.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Situs hunian prasejarah Mesolitikum &amp; Neolitikum (Loyang Mendale).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0F172A"/>
                          </a:solidFill>
                          <a:latin typeface="Plus Jakarta Sans"/>
                        </a:rPr>
                        <a:t>Tujuan Utama Narasi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475569"/>
                          </a:solidFill>
                          <a:latin typeface="Plus Jakarta Sans"/>
                        </a:rPr>
                        <a:t>Penanaman norma kepatuhan dan adab perkawinan Gayo.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 dirty="0" err="1">
                          <a:solidFill>
                            <a:srgbClr val="475569"/>
                          </a:solidFill>
                          <a:latin typeface="Plus Jakarta Sans"/>
                        </a:rPr>
                        <a:t>Rekonstruksi</a:t>
                      </a:r>
                      <a:r>
                        <a:rPr sz="1125" b="0" i="0" u="none" dirty="0">
                          <a:solidFill>
                            <a:srgbClr val="475569"/>
                          </a:solidFill>
                          <a:latin typeface="Plus Jakarta Sans"/>
                        </a:rPr>
                        <a:t> </a:t>
                      </a:r>
                      <a:r>
                        <a:rPr sz="1125" b="0" i="0" u="none" dirty="0" err="1">
                          <a:solidFill>
                            <a:srgbClr val="475569"/>
                          </a:solidFill>
                          <a:latin typeface="Plus Jakarta Sans"/>
                        </a:rPr>
                        <a:t>jejak</a:t>
                      </a:r>
                      <a:r>
                        <a:rPr sz="1125" b="0" i="0" u="none" dirty="0">
                          <a:solidFill>
                            <a:srgbClr val="475569"/>
                          </a:solidFill>
                          <a:latin typeface="Plus Jakarta Sans"/>
                        </a:rPr>
                        <a:t> </a:t>
                      </a:r>
                      <a:r>
                        <a:rPr sz="1125" b="0" i="0" u="none" dirty="0" err="1">
                          <a:solidFill>
                            <a:srgbClr val="475569"/>
                          </a:solidFill>
                          <a:latin typeface="Plus Jakarta Sans"/>
                        </a:rPr>
                        <a:t>migrasi</a:t>
                      </a:r>
                      <a:r>
                        <a:rPr sz="1125" b="0" i="0" u="none" dirty="0">
                          <a:solidFill>
                            <a:srgbClr val="475569"/>
                          </a:solidFill>
                          <a:latin typeface="Plus Jakarta Sans"/>
                        </a:rPr>
                        <a:t> dan </a:t>
                      </a:r>
                      <a:r>
                        <a:rPr sz="1125" b="0" i="0" u="none" dirty="0" err="1">
                          <a:solidFill>
                            <a:srgbClr val="475569"/>
                          </a:solidFill>
                          <a:latin typeface="Plus Jakarta Sans"/>
                        </a:rPr>
                        <a:t>peradaban</a:t>
                      </a:r>
                      <a:r>
                        <a:rPr sz="1125" b="0" i="0" u="none" dirty="0">
                          <a:solidFill>
                            <a:srgbClr val="475569"/>
                          </a:solidFill>
                          <a:latin typeface="Plus Jakarta Sans"/>
                        </a:rPr>
                        <a:t> </a:t>
                      </a:r>
                      <a:r>
                        <a:rPr sz="1125" b="0" i="0" u="none" dirty="0" err="1">
                          <a:solidFill>
                            <a:srgbClr val="475569"/>
                          </a:solidFill>
                          <a:latin typeface="Plus Jakarta Sans"/>
                        </a:rPr>
                        <a:t>manusia</a:t>
                      </a:r>
                      <a:r>
                        <a:rPr sz="1125" b="0" i="0" u="none" dirty="0">
                          <a:solidFill>
                            <a:srgbClr val="475569"/>
                          </a:solidFill>
                          <a:latin typeface="Plus Jakarta Sans"/>
                        </a:rPr>
                        <a:t> </a:t>
                      </a:r>
                      <a:r>
                        <a:rPr sz="1125" b="0" i="0" u="none" dirty="0" err="1">
                          <a:solidFill>
                            <a:srgbClr val="475569"/>
                          </a:solidFill>
                          <a:latin typeface="Plus Jakarta Sans"/>
                        </a:rPr>
                        <a:t>kuno</a:t>
                      </a:r>
                      <a:r>
                        <a:rPr sz="1125" b="0" i="0" u="none" dirty="0">
                          <a:solidFill>
                            <a:srgbClr val="475569"/>
                          </a:solidFill>
                          <a:latin typeface="Plus Jakarta Sans"/>
                        </a:rPr>
                        <a:t>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9600" y="5334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UJI VERIFIKASI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78105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Space Grotesk"/>
              </a:rPr>
              <a:t>Dekonstruksi: Narasi Mitos vs Penelitian Ilmiah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BgLaut"/>
          <a:srcRect l="1475" r="147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105150"/>
            <a:ext cx="3505200" cy="1619250"/>
          </a:xfrm>
          <a:prstGeom prst="roundRect">
            <a:avLst>
              <a:gd name="adj" fmla="val 705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3105150"/>
            <a:ext cx="3505200" cy="1619250"/>
          </a:xfrm>
          <a:prstGeom prst="roundRect">
            <a:avLst>
              <a:gd name="adj" fmla="val 705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3105150"/>
            <a:ext cx="3505200" cy="1619250"/>
          </a:xfrm>
          <a:prstGeom prst="roundRect">
            <a:avLst>
              <a:gd name="adj" fmla="val 705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76300" y="3409950"/>
            <a:ext cx="657225" cy="228600"/>
          </a:xfrm>
          <a:prstGeom prst="roundRect">
            <a:avLst>
              <a:gd name="adj" fmla="val 25000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3105150"/>
            <a:ext cx="35052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610100" y="3409950"/>
            <a:ext cx="685800" cy="228600"/>
          </a:xfrm>
          <a:prstGeom prst="roundRect">
            <a:avLst>
              <a:gd name="adj" fmla="val 25000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4343400" y="3105150"/>
            <a:ext cx="3505200" cy="3810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343900" y="3409950"/>
            <a:ext cx="685800" cy="228600"/>
          </a:xfrm>
          <a:prstGeom prst="roundRect">
            <a:avLst>
              <a:gd name="adj" fmla="val 25000"/>
            </a:avLst>
          </a:prstGeom>
          <a:solidFill>
            <a:srgbClr val="DCFC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077200" y="3105150"/>
            <a:ext cx="3505200" cy="381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09600" y="5334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PENERAPAN DI KELAS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78105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Space Grotesk"/>
              </a:rPr>
              <a:t>Metode 3 Layer Edukasi ke Siswa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1550" y="3448050"/>
            <a:ext cx="56197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284C7"/>
                </a:solidFill>
                <a:latin typeface="Plus Jakarta Sans"/>
              </a:rPr>
              <a:t>LAYER 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6300" y="3762375"/>
            <a:ext cx="3900487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Eksplorasi Narasi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6300" y="4057650"/>
            <a:ext cx="30670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475569"/>
                </a:solidFill>
                <a:latin typeface="Plus Jakarta Sans"/>
              </a:rPr>
              <a:t>Mendengarkan penuturan mitos tanpa menghakimi kebenarannya terlebih dahulu.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05350" y="3448050"/>
            <a:ext cx="5905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F172A"/>
                </a:solidFill>
                <a:latin typeface="Plus Jakarta Sans"/>
              </a:rPr>
              <a:t>LAYER 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10100" y="3762375"/>
            <a:ext cx="3900487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Ekstraksi Nilai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10100" y="4057650"/>
            <a:ext cx="30670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475569"/>
                </a:solidFill>
                <a:latin typeface="Plus Jakarta Sans"/>
              </a:rPr>
              <a:t>Diskusi kelompok menggali moral masyarakat Gayo tentang amanah &amp; rasa hormat.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39150" y="3448050"/>
            <a:ext cx="5905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16A34A"/>
                </a:solidFill>
                <a:latin typeface="Plus Jakarta Sans"/>
              </a:rPr>
              <a:t>LAYER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3900" y="3762375"/>
            <a:ext cx="38481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Kritik Sejarah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3900" y="4057650"/>
            <a:ext cx="30670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475569"/>
                </a:solidFill>
                <a:latin typeface="Plus Jakarta Sans"/>
              </a:rPr>
              <a:t>Menghubungkan lokasi dengan data sains geologi &amp; temuan arkeologi Mendale.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BgLaut"/>
          <a:srcRect l="1475" r="147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Overlay Kontras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72000"/>
            </a:srgbClr>
          </a:solidFill>
          <a:ln>
            <a:noFill/>
          </a:ln>
        </p:spPr>
        <p:txBody>
          <a:bodyPr/>
          <a:lstStyle/>
          <a:p>
            <a:endParaRPr lang="id-ID"/>
          </a:p>
        </p:txBody>
      </p:sp>
      <p:sp>
        <p:nvSpPr>
          <p:cNvPr id="2" name="TextBox 1"/>
          <p:cNvSpPr txBox="1"/>
          <p:nvPr/>
        </p:nvSpPr>
        <p:spPr>
          <a:xfrm>
            <a:off x="609600" y="5334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FAKTA ARKEOLOGI KAWASAN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931692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Space Grotesk"/>
              </a:rPr>
              <a:t>Jejak Prasejarah di Sekitar Loyang Pukes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5325" y="2838450"/>
            <a:ext cx="3976687" cy="952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7500"/>
              </a:lnSpc>
            </a:pPr>
            <a:r>
              <a:rPr sz="7500" b="1" i="0" u="none">
                <a:solidFill>
                  <a:srgbClr val="0F172A"/>
                </a:solidFill>
                <a:latin typeface="Space Grotesk"/>
              </a:rPr>
              <a:t>7.400+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81462" y="3943350"/>
            <a:ext cx="5036343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284C7"/>
                </a:solidFill>
                <a:latin typeface="Plus Jakarta Sans"/>
              </a:rPr>
              <a:t>Tahun Usia Kerangka Manusia Prasejarah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0" y="4286250"/>
            <a:ext cx="762000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i="0" u="none">
                <a:solidFill>
                  <a:srgbClr val="64748B"/>
                </a:solidFill>
                <a:latin typeface="Plus Jakarta Sans"/>
              </a:rPr>
              <a:t>Ditemukan di Situs Loyang Mendale &amp; Ujung Karang, membuktikan bahwa kawasan goa karst Takengon telah menjadi pusat hunian sejak era Neolitikum.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BgLaut"/>
          <a:srcRect l="1475" r="147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109912"/>
            <a:ext cx="3505200" cy="1609725"/>
          </a:xfrm>
          <a:prstGeom prst="roundRect">
            <a:avLst>
              <a:gd name="adj" fmla="val 71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3109912"/>
            <a:ext cx="3505200" cy="1609725"/>
          </a:xfrm>
          <a:prstGeom prst="roundRect">
            <a:avLst>
              <a:gd name="adj" fmla="val 71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3109912"/>
            <a:ext cx="3505200" cy="1609725"/>
          </a:xfrm>
          <a:prstGeom prst="roundRect">
            <a:avLst>
              <a:gd name="adj" fmla="val 71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825" y="3386137"/>
            <a:ext cx="2952750" cy="2667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625" y="3386137"/>
            <a:ext cx="2952750" cy="2667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3425" y="3386137"/>
            <a:ext cx="2952750" cy="2667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5334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STRATEGI KOMUNITAS PEMBELAJAR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781050"/>
            <a:ext cx="2734018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0F172A"/>
                </a:solidFill>
                <a:latin typeface="Space Grotesk"/>
              </a:rPr>
              <a:t>Edukasi</a:t>
            </a:r>
            <a:r>
              <a:rPr sz="2400" b="1" i="0" u="none" dirty="0">
                <a:solidFill>
                  <a:srgbClr val="0F172A"/>
                </a:solidFill>
                <a:latin typeface="Space Grotesk"/>
              </a:rPr>
              <a:t> &amp; </a:t>
            </a:r>
            <a:r>
              <a:rPr sz="2400" b="1" i="0" u="none" dirty="0" err="1">
                <a:solidFill>
                  <a:srgbClr val="0F172A"/>
                </a:solidFill>
                <a:latin typeface="Space Grotesk"/>
              </a:rPr>
              <a:t>Kolaborasi</a:t>
            </a:r>
            <a:r>
              <a:rPr sz="2400" b="1" i="0" u="none" dirty="0">
                <a:solidFill>
                  <a:srgbClr val="0F172A"/>
                </a:solidFill>
                <a:latin typeface="Space Grotesk"/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5825" y="3805237"/>
            <a:ext cx="3875484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Proyek Interdisipliner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5825" y="4100512"/>
            <a:ext cx="30480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 dirty="0" err="1">
                <a:solidFill>
                  <a:srgbClr val="475569"/>
                </a:solidFill>
                <a:latin typeface="Plus Jakarta Sans"/>
              </a:rPr>
              <a:t>Kolaborasi</a:t>
            </a:r>
            <a:r>
              <a:rPr sz="1050" b="0" i="0" u="none" dirty="0">
                <a:solidFill>
                  <a:srgbClr val="475569"/>
                </a:solidFill>
                <a:latin typeface="Plus Jakarta Sans"/>
              </a:rPr>
              <a:t> guru Sejarah (</a:t>
            </a:r>
            <a:r>
              <a:rPr sz="1050" b="0" i="0" u="none" dirty="0" err="1">
                <a:solidFill>
                  <a:srgbClr val="475569"/>
                </a:solidFill>
                <a:latin typeface="Plus Jakarta Sans"/>
              </a:rPr>
              <a:t>tradisi</a:t>
            </a:r>
            <a:r>
              <a:rPr sz="1050" b="0" i="0" u="none" dirty="0">
                <a:solidFill>
                  <a:srgbClr val="475569"/>
                </a:solidFill>
                <a:latin typeface="Plus Jakarta Sans"/>
              </a:rPr>
              <a:t>), </a:t>
            </a:r>
            <a:r>
              <a:rPr sz="1050" b="0" i="0" u="none" dirty="0" err="1">
                <a:solidFill>
                  <a:srgbClr val="475569"/>
                </a:solidFill>
                <a:latin typeface="Plus Jakarta Sans"/>
              </a:rPr>
              <a:t>Geografi</a:t>
            </a:r>
            <a:r>
              <a:rPr sz="1050" b="0" i="0" u="none" dirty="0">
                <a:solidFill>
                  <a:srgbClr val="475569"/>
                </a:solidFill>
                <a:latin typeface="Plus Jakarta Sans"/>
              </a:rPr>
              <a:t> (karst), dan Bahasa (</a:t>
            </a:r>
            <a:r>
              <a:rPr sz="1050" b="0" i="0" u="none" dirty="0" err="1">
                <a:solidFill>
                  <a:srgbClr val="475569"/>
                </a:solidFill>
                <a:latin typeface="Plus Jakarta Sans"/>
              </a:rPr>
              <a:t>struktur</a:t>
            </a:r>
            <a:r>
              <a:rPr sz="1050" b="0" i="0" u="none" dirty="0">
                <a:solidFill>
                  <a:srgbClr val="475569"/>
                </a:solidFill>
                <a:latin typeface="Plus Jakarta Sans"/>
              </a:rPr>
              <a:t> sastra).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9625" y="3805237"/>
            <a:ext cx="3875484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Sharing Session MGMP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9625" y="4100512"/>
            <a:ext cx="30480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75569"/>
                </a:solidFill>
                <a:latin typeface="Plus Jakarta Sans"/>
              </a:rPr>
              <a:t>Membagikan modul dekonstruksi narasi sebagai praktik baik pembelajaran HOTS.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53425" y="3805237"/>
            <a:ext cx="383857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Riset Lapangan Bersama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53425" y="4100512"/>
            <a:ext cx="30480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475569"/>
                </a:solidFill>
                <a:latin typeface="Plus Jakarta Sans"/>
              </a:rPr>
              <a:t>Mengajak sejawat merancang lembar kerja siswa terpadu langsung di lokasi cagar budaya.</a:t>
            </a:r>
          </a:p>
        </p:txBody>
      </p:sp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BgLaut"/>
          <a:srcRect l="1475" r="147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305175"/>
            <a:ext cx="2628900" cy="1219200"/>
          </a:xfrm>
          <a:prstGeom prst="roundRect">
            <a:avLst>
              <a:gd name="adj" fmla="val 9375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390900" y="3305175"/>
            <a:ext cx="2628900" cy="1219200"/>
          </a:xfrm>
          <a:prstGeom prst="roundRect">
            <a:avLst>
              <a:gd name="adj" fmla="val 9375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172200" y="3305175"/>
            <a:ext cx="2628900" cy="1219200"/>
          </a:xfrm>
          <a:prstGeom prst="roundRect">
            <a:avLst>
              <a:gd name="adj" fmla="val 9375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953500" y="3305175"/>
            <a:ext cx="2628900" cy="1219200"/>
          </a:xfrm>
          <a:prstGeom prst="roundRect">
            <a:avLst>
              <a:gd name="adj" fmla="val 9375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3305175"/>
            <a:ext cx="38100" cy="12192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3390900" y="3305175"/>
            <a:ext cx="38100" cy="12192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172200" y="3305175"/>
            <a:ext cx="38100" cy="12192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953500" y="3305175"/>
            <a:ext cx="38100" cy="12192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09600" y="5334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ALUR AKTIVITAS SISWA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78105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Space Grotesk"/>
              </a:rPr>
              <a:t>Rancangan Pembelajaran Berbasis Proyek (PBL)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6300" y="3533775"/>
            <a:ext cx="2667000" cy="1428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0284C7"/>
                </a:solidFill>
                <a:latin typeface="Plus Jakarta Sans"/>
              </a:rPr>
              <a:t>TAHAP 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6300" y="3714750"/>
            <a:ext cx="280035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Plus Jakarta Sans"/>
              </a:rPr>
              <a:t>Wawancara Tokoh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6300" y="3990975"/>
            <a:ext cx="22288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475569"/>
                </a:solidFill>
                <a:latin typeface="Plus Jakarta Sans"/>
              </a:rPr>
              <a:t>Siswa merekam versi lisan dari pemangku adat atau tetua lokal.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600" y="3533775"/>
            <a:ext cx="2667000" cy="1428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0284C7"/>
                </a:solidFill>
                <a:latin typeface="Plus Jakarta Sans"/>
              </a:rPr>
              <a:t>TAHAP 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0" y="3714750"/>
            <a:ext cx="280035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Plus Jakarta Sans"/>
              </a:rPr>
              <a:t>Studi Latur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57600" y="3990975"/>
            <a:ext cx="22288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475569"/>
                </a:solidFill>
                <a:latin typeface="Plus Jakarta Sans"/>
              </a:rPr>
              <a:t>Membaca laporan ekskavasi Balai Arkeologi &amp; geologi karst.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38900" y="3533775"/>
            <a:ext cx="2667000" cy="1428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0284C7"/>
                </a:solidFill>
                <a:latin typeface="Plus Jakarta Sans"/>
              </a:rPr>
              <a:t>TAHAP 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8900" y="3714750"/>
            <a:ext cx="280035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Plus Jakarta Sans"/>
              </a:rPr>
              <a:t>Matriks Komparasi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38900" y="3990975"/>
            <a:ext cx="22288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475569"/>
                </a:solidFill>
                <a:latin typeface="Plus Jakarta Sans"/>
              </a:rPr>
              <a:t>Penyusunan tabel pemisah antara mitos, moral, dan fakta sains.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20200" y="3533775"/>
            <a:ext cx="2667000" cy="1428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1" i="0" u="none">
                <a:solidFill>
                  <a:srgbClr val="0284C7"/>
                </a:solidFill>
                <a:latin typeface="Plus Jakarta Sans"/>
              </a:rPr>
              <a:t>TAHAP 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20200" y="3714750"/>
            <a:ext cx="2800350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Plus Jakarta Sans"/>
              </a:rPr>
              <a:t>Presentasi Mini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20200" y="3990975"/>
            <a:ext cx="22288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0" i="0" u="none">
                <a:solidFill>
                  <a:srgbClr val="475569"/>
                </a:solidFill>
                <a:latin typeface="Plus Jakarta Sans"/>
              </a:rPr>
              <a:t>Pameran karya infografis atau video dokumenter siswa.</a:t>
            </a:r>
          </a:p>
        </p:txBody>
      </p:sp>
    </p:spTree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BgLaut"/>
          <a:srcRect l="1475" r="147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200400"/>
            <a:ext cx="3505200" cy="1428750"/>
          </a:xfrm>
          <a:prstGeom prst="roundRect">
            <a:avLst>
              <a:gd name="adj" fmla="val 800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3200400"/>
            <a:ext cx="3505200" cy="1428750"/>
          </a:xfrm>
          <a:prstGeom prst="roundRect">
            <a:avLst>
              <a:gd name="adj" fmla="val 800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3300412"/>
            <a:ext cx="3505200" cy="1228725"/>
          </a:xfrm>
          <a:prstGeom prst="roundRect">
            <a:avLst>
              <a:gd name="adj" fmla="val 9302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09600" y="5334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284C7"/>
                </a:solidFill>
                <a:latin typeface="Plus Jakarta Sans"/>
              </a:rPr>
              <a:t>PRINSIP UTAMA GURU SEJARAH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781050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Space Grotesk"/>
              </a:rPr>
              <a:t>3 Kesimpulan Kunci Pembelajaran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467100"/>
            <a:ext cx="3900487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1. Mitos Adalah Sumber Nilai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62375"/>
            <a:ext cx="30670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475569"/>
                </a:solidFill>
                <a:latin typeface="Plus Jakarta Sans"/>
              </a:rPr>
              <a:t>Mitos tidak perlu dimusuhi; ia berfungsi sebagai dokumen kebudayaan yang merekam moral lokal.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467100"/>
            <a:ext cx="3900487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2. Arkeologi Adalah Fakta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0100" y="3762375"/>
            <a:ext cx="306705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475569"/>
                </a:solidFill>
                <a:latin typeface="Plus Jakarta Sans"/>
              </a:rPr>
              <a:t>Bukti fisik memberikan fondasi verifikatif yang ilmiah dan dapat dipertanggungjawabkan secara akademis.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43900" y="3567112"/>
            <a:ext cx="38481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3. Keseimbangan Nalar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62387"/>
            <a:ext cx="30670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050" b="0" i="0" u="none">
                <a:solidFill>
                  <a:srgbClr val="475569"/>
                </a:solidFill>
                <a:latin typeface="Plus Jakarta Sans"/>
              </a:rPr>
              <a:t>Siswa belajar menghargai warisan nenek moyang sekaligus berpikir kritis ilmiah.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BgLaut"/>
          <a:srcRect l="1475" r="147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Overlay Kontras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172A">
              <a:alpha val="60000"/>
            </a:srgbClr>
          </a:solidFill>
          <a:ln>
            <a:noFill/>
          </a:ln>
        </p:spPr>
        <p:txBody>
          <a:bodyPr/>
          <a:lstStyle/>
          <a:p>
            <a:endParaRPr lang="id-ID"/>
          </a:p>
        </p:txBody>
      </p:sp>
      <p:sp>
        <p:nvSpPr>
          <p:cNvPr id="2" name="Rounded Rectangle 1"/>
          <p:cNvSpPr/>
          <p:nvPr/>
        </p:nvSpPr>
        <p:spPr>
          <a:xfrm>
            <a:off x="4010025" y="4124325"/>
            <a:ext cx="4171950" cy="447675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395912" y="2286000"/>
            <a:ext cx="1400175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1" i="0" u="none">
                <a:solidFill>
                  <a:srgbClr val="38BDF8"/>
                </a:solidFill>
                <a:latin typeface="Plus Jakarta Sans"/>
              </a:rPr>
              <a:t>SELESAI &amp; Q&amp;A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32954" y="2609850"/>
            <a:ext cx="8726090" cy="581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3600" b="1" i="0" u="none">
                <a:solidFill>
                  <a:srgbClr val="F8FAFC"/>
                </a:solidFill>
                <a:latin typeface="Space Grotesk"/>
              </a:rPr>
              <a:t>Terima Kasih &amp; Mari Berdiskusi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24125" y="3381375"/>
            <a:ext cx="7143750" cy="4381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94A3B8"/>
                </a:solidFill>
                <a:latin typeface="Plus Jakarta Sans"/>
              </a:rPr>
              <a:t>"Sejarah bukan sekadar menghafal masa lalu, melainkan melatih cara berpikir bijak di masa kini."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17131" y="4238625"/>
            <a:ext cx="4757737" cy="1731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125" b="0" i="0" u="none" dirty="0">
                <a:solidFill>
                  <a:srgbClr val="CBD5E1"/>
                </a:solidFill>
                <a:latin typeface="Plus Jakarta Sans"/>
              </a:rPr>
              <a:t> </a:t>
            </a:r>
            <a:r>
              <a:rPr sz="1125" b="0" i="0" u="none" dirty="0" err="1">
                <a:solidFill>
                  <a:srgbClr val="CBD5E1"/>
                </a:solidFill>
                <a:latin typeface="Plus Jakarta Sans"/>
              </a:rPr>
              <a:t>Edukasi</a:t>
            </a:r>
            <a:r>
              <a:rPr sz="1125" b="0" i="0" u="none" dirty="0">
                <a:solidFill>
                  <a:srgbClr val="CBD5E1"/>
                </a:solidFill>
                <a:latin typeface="Plus Jakarta Sans"/>
              </a:rPr>
              <a:t> Guru Sejarah • </a:t>
            </a:r>
            <a:r>
              <a:rPr sz="1125" b="0" i="0" u="none" dirty="0" err="1">
                <a:solidFill>
                  <a:srgbClr val="CBD5E1"/>
                </a:solidFill>
                <a:latin typeface="Plus Jakarta Sans"/>
              </a:rPr>
              <a:t>Takengon</a:t>
            </a:r>
            <a:r>
              <a:rPr sz="1125" b="0" i="0" u="none" dirty="0">
                <a:solidFill>
                  <a:srgbClr val="CBD5E1"/>
                </a:solidFill>
                <a:latin typeface="Plus Jakarta Sans"/>
              </a:rPr>
              <a:t>, Aceh Tengah</a:t>
            </a:r>
          </a:p>
        </p:txBody>
      </p:sp>
    </p:spTree>
  </p:cSld>
  <p:clrMapOvr>
    <a:masterClrMapping/>
  </p:clrMapOvr>
  <p:transition spd="slow">
    <p:randomBa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BgLaut"/>
          <a:srcRect l="1475" r="147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Overlay Kontras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172A">
              <a:alpha val="60000"/>
            </a:srgbClr>
          </a:solidFill>
          <a:ln>
            <a:noFill/>
          </a:ln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591</Words>
  <Application>Microsoft Office PowerPoint</Application>
  <PresentationFormat>Widescreen</PresentationFormat>
  <Paragraphs>96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Calibri</vt:lpstr>
      <vt:lpstr>Arial</vt:lpstr>
      <vt:lpstr>Plus Jakarta Sans</vt:lpstr>
      <vt:lpstr>Space Grotesk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LENOVO</cp:lastModifiedBy>
  <cp:revision>5</cp:revision>
  <dcterms:created xsi:type="dcterms:W3CDTF">2013-01-27T09:14:16Z</dcterms:created>
  <dcterms:modified xsi:type="dcterms:W3CDTF">2026-10-16T15:35:40Z</dcterms:modified>
  <cp:category/>
</cp:coreProperties>
</file>