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440680"/>
            <a:ext cx="12191695" cy="1417320"/>
          </a:xfrm>
          <a:prstGeom prst="rect">
            <a:avLst/>
          </a:prstGeom>
          <a:solidFill>
            <a:srgbClr val="E0A6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7899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FFFFFF"/>
                </a:solidFill>
              </a:defRPr>
            </a:pPr>
            <a:r>
              <a:t>TAHSIN AL-QUR’AN</a:t>
            </a:r>
          </a:p>
          <a:p>
            <a:pPr algn="ctr">
              <a:defRPr sz="2300">
                <a:solidFill>
                  <a:srgbClr val="DCE6F5"/>
                </a:solidFill>
              </a:defRPr>
            </a:pPr>
            <a:r>
              <a:t>Membaca Al-Qur’an dengan Benar, Tartil, dan Fasih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715000"/>
            <a:ext cx="1033272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D264C"/>
                </a:solidFill>
              </a:defRPr>
            </a:pPr>
            <a:r>
              <a:t>Materi Pembelajaran • Tahun Pelajaran 2026/2027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Tujuan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Mengenal dan memperbaiki makhraj serta sifat huruf hijaiyah.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Menerapkan hukum nun sukun/tanwin, mim sukun, ghunnah, qalqalah, dan mad.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Membaca Al-Qur’an secara tartil dengan memperhatikan tajwid.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Mengenali kesalahan bacaan dan melakukan perbaikan melalui latihan langsung.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Menumbuhkan adab, disiplin, kesabaran, dan kecintaan terhadap Al-Qur’an.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Ruang Lingkup Tahsin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41732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554480"/>
            <a:ext cx="224028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rPr dirty="0"/>
              <a:t>1  </a:t>
            </a:r>
            <a:r>
              <a:rPr dirty="0" err="1"/>
              <a:t>Makharijul</a:t>
            </a:r>
            <a:r>
              <a:rPr dirty="0"/>
              <a:t> &amp; </a:t>
            </a:r>
            <a:r>
              <a:rPr dirty="0" err="1"/>
              <a:t>Sifatul</a:t>
            </a:r>
            <a:r>
              <a:rPr dirty="0"/>
              <a:t> </a:t>
            </a:r>
            <a:r>
              <a:rPr dirty="0" err="1"/>
              <a:t>Huruf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2057400"/>
            <a:ext cx="2240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rPr dirty="0" err="1"/>
              <a:t>Pelajari</a:t>
            </a:r>
            <a:r>
              <a:rPr dirty="0"/>
              <a:t> </a:t>
            </a:r>
            <a:r>
              <a:rPr dirty="0" err="1"/>
              <a:t>konsep</a:t>
            </a:r>
            <a:r>
              <a:rPr dirty="0"/>
              <a:t> → </a:t>
            </a:r>
            <a:r>
              <a:rPr dirty="0" err="1"/>
              <a:t>dengarkan</a:t>
            </a:r>
            <a:r>
              <a:rPr dirty="0"/>
              <a:t> </a:t>
            </a:r>
            <a:r>
              <a:rPr dirty="0" err="1"/>
              <a:t>contoh</a:t>
            </a:r>
            <a:r>
              <a:rPr dirty="0"/>
              <a:t> → </a:t>
            </a:r>
            <a:r>
              <a:rPr dirty="0" err="1"/>
              <a:t>praktikkan</a:t>
            </a:r>
            <a:r>
              <a:rPr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10712" y="141732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1E7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593592" y="1554480"/>
            <a:ext cx="2240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E785A"/>
                </a:solidFill>
              </a:defRPr>
            </a:pPr>
            <a:r>
              <a:t>2  Nun Sukun &amp; Tanwin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93592" y="2057400"/>
            <a:ext cx="2240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rPr dirty="0" err="1"/>
              <a:t>Pelajari</a:t>
            </a:r>
            <a:r>
              <a:rPr dirty="0"/>
              <a:t> </a:t>
            </a:r>
            <a:r>
              <a:rPr dirty="0" err="1"/>
              <a:t>konsep</a:t>
            </a:r>
            <a:r>
              <a:rPr dirty="0"/>
              <a:t> → </a:t>
            </a:r>
            <a:r>
              <a:rPr dirty="0" err="1"/>
              <a:t>dengarkan</a:t>
            </a:r>
            <a:r>
              <a:rPr dirty="0"/>
              <a:t> </a:t>
            </a:r>
            <a:r>
              <a:rPr dirty="0" err="1"/>
              <a:t>contoh</a:t>
            </a:r>
            <a:r>
              <a:rPr dirty="0"/>
              <a:t> → </a:t>
            </a:r>
            <a:r>
              <a:rPr dirty="0" err="1"/>
              <a:t>praktikkan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18504" y="141732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A6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01384" y="1554480"/>
            <a:ext cx="2240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E0A62D"/>
                </a:solidFill>
              </a:defRPr>
            </a:pPr>
            <a:r>
              <a:t>3  Mim Sukun &amp; Ghunnah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1384" y="2057400"/>
            <a:ext cx="2240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Pelajari konsep → dengarkan contoh → praktikkan.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26296" y="141732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0D26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409176" y="1554480"/>
            <a:ext cx="2240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D264C"/>
                </a:solidFill>
              </a:defRPr>
            </a:pPr>
            <a:r>
              <a:t>4  Mad &amp; Qashr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09176" y="2057400"/>
            <a:ext cx="2240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Pelajari konsep → dengarkan contoh → praktikkan.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347472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3611879"/>
            <a:ext cx="2240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5  Idgham &amp; Qalqalah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4114800"/>
            <a:ext cx="2240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Pelajari konsep → dengarkan contoh → praktikkan.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410712" y="347472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1E7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593592" y="3611879"/>
            <a:ext cx="2240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E785A"/>
                </a:solidFill>
              </a:defRPr>
            </a:pPr>
            <a:r>
              <a:t>6  Tafkhim &amp; Tarqiq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93592" y="4114800"/>
            <a:ext cx="2240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Pelajari konsep → dengarkan contoh → praktikkan.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18504" y="347472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E0A6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01384" y="3611879"/>
            <a:ext cx="2240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E0A62D"/>
                </a:solidFill>
              </a:defRPr>
            </a:pPr>
            <a:r>
              <a:t>7  Waqaf &amp; Ibtida’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01384" y="4114800"/>
            <a:ext cx="2240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Pelajari konsep → dengarkan contoh → praktikkan.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226296" y="3474720"/>
            <a:ext cx="260604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0D26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409176" y="3611879"/>
            <a:ext cx="2240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D264C"/>
                </a:solidFill>
              </a:defRPr>
            </a:pPr>
            <a:r>
              <a:t>8  Latihan &amp; Evaluasi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09176" y="4114800"/>
            <a:ext cx="22402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Pelajari konsep → dengarkan contoh → praktikkan.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Adab Membaca Al-Qur’an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Niat ikhlas karena Allah SWT.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Berwudu dan menjaga kebersihan serta kesucian.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Membaca ta‘awwudz dan basmalah sesuai ketentuan.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Membaca dengan tartil, tenang, dan tidak tergesa-gesa.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Menyimak, menghormati, dan menjaga mushaf.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Berusaha memahami serta mengamalkan kandungan Al-Qur’an.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Makharijul Huruf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14400"/>
            <a:ext cx="109728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F5B96"/>
                </a:solidFill>
              </a:defRPr>
            </a:pPr>
            <a:r>
              <a:t>Makhraj adalah tempat keluarnya huruf ketika dilafalkan.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25880"/>
            <a:ext cx="21488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463039"/>
            <a:ext cx="1783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1. Al-Jauf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965960"/>
            <a:ext cx="1783080" cy="3611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Rongga mulut dan tenggorokan.</a:t>
            </a:r>
            <a:br/>
            <a:br/>
            <a:r>
              <a:t>Huruf mad: ا و ي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1325880"/>
            <a:ext cx="21488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063240" y="1463039"/>
            <a:ext cx="1783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2. Al-Halq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63240" y="1965960"/>
            <a:ext cx="1783080" cy="3611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Tenggorokan.</a:t>
            </a:r>
            <a:br/>
            <a:br/>
            <a:r>
              <a:t>ء ه</a:t>
            </a:r>
            <a:br/>
            <a:r>
              <a:t>ع ح</a:t>
            </a:r>
            <a:br/>
            <a:r>
              <a:t>غ خ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257800" y="1325880"/>
            <a:ext cx="21488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440680" y="1463039"/>
            <a:ext cx="1783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3. Al-Lisan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40680" y="1965960"/>
            <a:ext cx="1783080" cy="3611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Lidah.</a:t>
            </a:r>
            <a:br/>
            <a:br/>
            <a:r>
              <a:t>Banyak huruf seperti ق ك ج ش ي ل ن ر ت د ط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35240" y="1325880"/>
            <a:ext cx="21488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818119" y="1463039"/>
            <a:ext cx="1783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4. Asy-Syafatain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1965960"/>
            <a:ext cx="1783080" cy="3611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Dua bibir.</a:t>
            </a:r>
            <a:br/>
            <a:br/>
            <a:r>
              <a:t>ف ب م 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012680" y="1325880"/>
            <a:ext cx="16916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195559" y="1463039"/>
            <a:ext cx="1325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5. Al-Khaisyum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95559" y="1965960"/>
            <a:ext cx="1325880" cy="3611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Rongga hidung.</a:t>
            </a:r>
            <a:br/>
            <a:br/>
            <a:r>
              <a:t>Tempat keluarnya ghunnah.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Sifatul Huruf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Sifat huruf adalah karakteristik bunyi yang melekat pada huruf ketika dilafalkan.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Contoh: Hams (hembusan napas), Jahr (tertahannya napas), Syiddah, Rakhawah, Isti‘la, dan Istifal.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Memahami sifat membantu membedakan huruf yang makhrajnya berdekatan.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Latihan pasangan huruf: س–ص, ت–ط, ذ–ظ, ح–ه, ك–ق.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Hukum Nun Sukun &amp; Tanwin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25880"/>
            <a:ext cx="26517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463039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Izhar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2286000" cy="3520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نْ / ـً ـٍ ـٌ + ء ه ع ح غ خ</a:t>
            </a:r>
            <a:br/>
            <a:r>
              <a:t>Dibaca jelas.</a:t>
            </a:r>
            <a:br/>
            <a:r>
              <a:t>Contoh: مِنْ هَادٍ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325880"/>
            <a:ext cx="26517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11880" y="1463039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Idgham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1880" y="1965960"/>
            <a:ext cx="2286000" cy="3520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Bertemu ي ر م ل و ن.</a:t>
            </a:r>
            <a:br/>
            <a:r>
              <a:t>Melebur ke huruf berikut.</a:t>
            </a:r>
            <a:br/>
            <a:r>
              <a:t>Contoh: مَنْ يَعْمَلْ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25880"/>
            <a:ext cx="265176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463039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Iqlab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965960"/>
            <a:ext cx="2286000" cy="3520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Bertemu ب.</a:t>
            </a:r>
            <a:br/>
            <a:r>
              <a:t>Nun/tanwin berubah menjadi mim samar.</a:t>
            </a:r>
            <a:br/>
            <a:r>
              <a:t>Contoh: أَنْبِئْهُمْ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89720" y="1325880"/>
            <a:ext cx="246888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72600" y="1463039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Ikhfa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2600" y="1965960"/>
            <a:ext cx="2103120" cy="3520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Bertemu 15 huruf ikhfa.</a:t>
            </a:r>
            <a:br/>
            <a:r>
              <a:t>Dibaca samar + ghunnah.</a:t>
            </a:r>
            <a:br/>
            <a:r>
              <a:t>Contoh: مِنْ شَرٍّ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Hukum Mim Sukun &amp; Ghunnah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347472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15087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Ikhfa Syafawi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3108960" cy="3428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مْ + ب</a:t>
            </a:r>
            <a:br/>
            <a:r>
              <a:t>Mim dibaca samar dengan dengung.</a:t>
            </a:r>
            <a:br/>
            <a:r>
              <a:t>Contoh: تَرْمِيهِمْ بِحِجَارَةٍ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371600"/>
            <a:ext cx="347472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0" y="1508760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Idgham Mimi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011680"/>
            <a:ext cx="3108960" cy="3428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مْ + م</a:t>
            </a:r>
            <a:br/>
            <a:r>
              <a:t>Mim pertama melebur ke mim kedua disertai ghunnah.</a:t>
            </a:r>
            <a:br/>
            <a:r>
              <a:t>Contoh: لَهُمْ مَا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8160" y="1371600"/>
            <a:ext cx="3383280" cy="420624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21040" y="1508760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Izhar Syafawi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2011680"/>
            <a:ext cx="3017520" cy="3428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مْ + selain ب dan م</a:t>
            </a:r>
            <a:br/>
            <a:r>
              <a:t>Mim dibaca jelas.</a:t>
            </a:r>
            <a:br/>
            <a:r>
              <a:t>Contoh: عَلَيْهِمْ غَيْرِ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Ghunnah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232A34"/>
                </a:solidFill>
              </a:defRPr>
            </a:pPr>
            <a:r>
              <a:t>Ghunnah adalah suara dengung yang keluar melalui rongga hidung (al-khaisyum).</a:t>
            </a:r>
          </a:p>
          <a:p>
            <a:pPr>
              <a:spcAft>
                <a:spcPts val="1200"/>
              </a:spcAft>
              <a:defRPr sz="2100">
                <a:solidFill>
                  <a:srgbClr val="232A34"/>
                </a:solidFill>
              </a:defRPr>
            </a:pPr>
            <a:r>
              <a:t>Nun dan mim bertasydid (نّ / مّ) wajib dibaca ghunnah.</a:t>
            </a:r>
          </a:p>
          <a:p>
            <a:pPr>
              <a:spcAft>
                <a:spcPts val="1200"/>
              </a:spcAft>
              <a:defRPr sz="2100">
                <a:solidFill>
                  <a:srgbClr val="232A34"/>
                </a:solidFill>
              </a:defRPr>
            </a:pPr>
            <a:r>
              <a:t>Ukuran umum ghunnah: 2 harakat.</a:t>
            </a:r>
          </a:p>
          <a:p>
            <a:pPr>
              <a:spcAft>
                <a:spcPts val="1200"/>
              </a:spcAft>
              <a:defRPr sz="2100">
                <a:solidFill>
                  <a:srgbClr val="232A34"/>
                </a:solidFill>
              </a:defRPr>
            </a:pPr>
            <a:r>
              <a:t>Latihan: إِنَّ – ثُمَّ – أَنَّ – إِنَّا.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Qalqalah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53035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554480"/>
            <a:ext cx="49377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Qalqalah Sughra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057400"/>
            <a:ext cx="4937759" cy="3520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Pantulan suara pada huruf ق ط ب ج د yang sukun asli di tengah bacaan.</a:t>
            </a:r>
            <a:br/>
            <a:br/>
            <a:r>
              <a:t>Contoh: يَجْعَلْ – أَطْعَمَ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17320"/>
            <a:ext cx="5303520" cy="429768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554480"/>
            <a:ext cx="4937759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Qalqalah Kubra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057400"/>
            <a:ext cx="4937759" cy="35204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Pantulan lebih kuat ketika berhenti pada huruf qalqalah yang berada di akhir kata.</a:t>
            </a:r>
            <a:br/>
            <a:br/>
            <a:r>
              <a:t>Contoh: أَحَدْ – الْفَلَقْ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Mad dan Qashr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25880"/>
            <a:ext cx="26517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463039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Mad Thabi‘i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2286000" cy="3703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Panjang 2 harakat.</a:t>
            </a:r>
            <a:br/>
            <a:r>
              <a:t>ا setelah fathah</a:t>
            </a:r>
            <a:br/>
            <a:r>
              <a:t>و setelah dhammah</a:t>
            </a:r>
            <a:br/>
            <a:r>
              <a:t>y setelah kasrah</a:t>
            </a:r>
            <a:br/>
            <a:r>
              <a:t>Contoh: قَالَ – يَقُولُ – قِيلَ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325880"/>
            <a:ext cx="26517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11880" y="1463039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Mad Wajib Muttashil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1880" y="1965960"/>
            <a:ext cx="2286000" cy="3703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Huruf mad bertemu hamzah dalam satu kata.</a:t>
            </a:r>
            <a:br/>
            <a:r>
              <a:t>Contoh: جَاءَ</a:t>
            </a:r>
            <a:br/>
            <a:r>
              <a:t>Umumnya 4–5 harakat.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25880"/>
            <a:ext cx="265176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1463039"/>
            <a:ext cx="22860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Mad Jaiz Munfashil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965960"/>
            <a:ext cx="2286000" cy="3703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Huruf mad di akhir kata bertemu hamzah di awal kata berikutnya.</a:t>
            </a:r>
            <a:br/>
            <a:r>
              <a:t>Contoh: إِنَّا أَعْطَيْنَاكَ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89720" y="1325880"/>
            <a:ext cx="24688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72600" y="1463039"/>
            <a:ext cx="21031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Catatan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2600" y="1965960"/>
            <a:ext cx="2103120" cy="3703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Panjang mad mengikuti riwayat/metode yang digunakan guru. Konsisten dalam praktik.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Tafkhim dan Tarqiq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A34"/>
                </a:solidFill>
              </a:defRPr>
            </a:pPr>
            <a:r>
              <a:t>Tafkhim = membaca huruf dengan suara tebal; tarqiq = membaca dengan suara tipis.</a:t>
            </a:r>
          </a:p>
          <a:p>
            <a:pPr>
              <a:spcAft>
                <a:spcPts val="1200"/>
              </a:spcAft>
              <a:defRPr sz="1900">
                <a:solidFill>
                  <a:srgbClr val="232A34"/>
                </a:solidFill>
              </a:defRPr>
            </a:pPr>
            <a:r>
              <a:t>Huruf isti‘la: خ ص ض غ ط ق ظ dibaca tebal.</a:t>
            </a:r>
          </a:p>
          <a:p>
            <a:pPr>
              <a:spcAft>
                <a:spcPts val="1200"/>
              </a:spcAft>
              <a:defRPr sz="1900">
                <a:solidFill>
                  <a:srgbClr val="232A34"/>
                </a:solidFill>
              </a:defRPr>
            </a:pPr>
            <a:r>
              <a:t>Ra (ر) dapat dibaca tebal atau tipis sesuai harakat dan keadaan bacaan.</a:t>
            </a:r>
          </a:p>
          <a:p>
            <a:pPr>
              <a:spcAft>
                <a:spcPts val="1200"/>
              </a:spcAft>
              <a:defRPr sz="1900">
                <a:solidFill>
                  <a:srgbClr val="232A34"/>
                </a:solidFill>
              </a:defRPr>
            </a:pPr>
            <a:r>
              <a:t>Lam pada lafaz Allah (اللّٰه) dibaca tebal setelah fathah/dhammah dan tipis setelah kasrah.</a:t>
            </a:r>
          </a:p>
          <a:p>
            <a:pPr>
              <a:spcAft>
                <a:spcPts val="1200"/>
              </a:spcAft>
              <a:defRPr sz="1900">
                <a:solidFill>
                  <a:srgbClr val="232A34"/>
                </a:solidFill>
              </a:defRPr>
            </a:pPr>
            <a:r>
              <a:t>Latihan membedakan: رَبّ – فِرْعَوْنَ – قَالَ – سَبِيلِ.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Waqaf dan Ibtida’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325880"/>
            <a:ext cx="34747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463039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Waqaf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965960"/>
            <a:ext cx="3108960" cy="3703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Berhenti pada bacaan karena sebab tertentu, sambil menjaga makna ayat.</a:t>
            </a:r>
            <a:br/>
            <a:br/>
            <a:r>
              <a:t>Jangan berhenti di tempat yang dapat merusak makna.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325880"/>
            <a:ext cx="34747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26280" y="1463039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Ibtida’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6280" y="1965960"/>
            <a:ext cx="3108960" cy="3703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Memulai kembali bacaan setelah berhenti.</a:t>
            </a:r>
            <a:br/>
            <a:br/>
            <a:r>
              <a:t>Mulailah dari tempat yang tepat secara makna dan susunan kalimat.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325880"/>
            <a:ext cx="347472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75319" y="1463039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Tanda Waqaf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5319" y="1965960"/>
            <a:ext cx="3108960" cy="3703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م : harus berhenti</a:t>
            </a:r>
            <a:br/>
            <a:r>
              <a:t>لا : jangan berhenti</a:t>
            </a:r>
            <a:br/>
            <a:r>
              <a:t>ج : boleh berhenti</a:t>
            </a:r>
            <a:br/>
            <a:r>
              <a:t>قلى : lebih baik berhenti</a:t>
            </a:r>
            <a:br/>
            <a:r>
              <a:t>صلى : lebih baik lanjut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Kesalahan Bacaan (Lahn)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7160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59" y="1508760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Lahn Jali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011680"/>
            <a:ext cx="4846320" cy="3611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Kesalahan yang jelas pada huruf, harakat, atau struktur bacaan dan dapat memengaruhi makna.</a:t>
            </a:r>
            <a:br/>
            <a:br/>
            <a:r>
              <a:t>Contoh: salah mengganti huruf atau harakat.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371600"/>
            <a:ext cx="521208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0" y="1508760"/>
            <a:ext cx="4846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Lahn Khafi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011680"/>
            <a:ext cx="4846320" cy="361187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Kesalahan yang berkaitan dengan ketepatan tajwid, seperti kadar mad, ghunnah, atau sifat bacaan.</a:t>
            </a:r>
            <a:br/>
            <a:br/>
            <a:r>
              <a:t>Perlu diperbaiki melalui talaqqi dan latihan.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Latihan Tahsin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1. Baca: مِنْ هَادٍ — tentukan hukum nun sukun.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2. Baca: مِنْ بَعْدِ — tentukan hukum nun sukun.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3. Baca: تَرْمِيهِمْ بِحِجَارَةٍ — tentukan hukum mim sukun.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4. Baca: إِنَّا أَعْطَيْنَاكَ — perhatikan mad.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5. Baca: أَحَدْ — praktikkan qalqalah kubra.</a:t>
            </a:r>
          </a:p>
          <a:p>
            <a:pPr>
              <a:spcAft>
                <a:spcPts val="1200"/>
              </a:spcAft>
              <a:defRPr sz="2000">
                <a:solidFill>
                  <a:srgbClr val="232A34"/>
                </a:solidFill>
              </a:defRPr>
            </a:pPr>
            <a:r>
              <a:t>6. Baca satu ayat pilihan dengan tartil, lalu minta teman/guru mengoreksi makhraj dan tajwid.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Asesmen Praktik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80160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417319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Makhraj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920239"/>
            <a:ext cx="301752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Ketepatan pelafalan huruf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280160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1E7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0" y="1417319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E785A"/>
                </a:solidFill>
              </a:defRPr>
            </a:pPr>
            <a:r>
              <a:t>Tajwid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1920239"/>
            <a:ext cx="301752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Ketepatan menerapkan hukum bacaan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83880" y="1280160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E0A6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66760" y="1417319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E0A62D"/>
                </a:solidFill>
              </a:defRPr>
            </a:pPr>
            <a:r>
              <a:t>Mad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6760" y="1920239"/>
            <a:ext cx="301752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Ketepatan panjang-pendek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3611879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0D26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3749039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0D264C"/>
                </a:solidFill>
              </a:defRPr>
            </a:pPr>
            <a:r>
              <a:t>Tartil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4251959"/>
            <a:ext cx="301752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Kelancaran, ketenangan, dan keteraturan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9120" y="3611879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1F5B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2000" y="3749039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F5B96"/>
                </a:solidFill>
              </a:defRPr>
            </a:pPr>
            <a:r>
              <a:t>Waqaf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0" y="4251959"/>
            <a:ext cx="301752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Ketepatan berhenti dan memulai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83880" y="3611879"/>
            <a:ext cx="3383280" cy="1920240"/>
          </a:xfrm>
          <a:prstGeom prst="roundRect">
            <a:avLst/>
          </a:prstGeom>
          <a:solidFill>
            <a:srgbClr val="FFFFFF"/>
          </a:solidFill>
          <a:ln>
            <a:solidFill>
              <a:srgbClr val="1E78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66760" y="3749039"/>
            <a:ext cx="30175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1E785A"/>
                </a:solidFill>
              </a:defRPr>
            </a:pPr>
            <a:r>
              <a:t>Adab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4251959"/>
            <a:ext cx="3017520" cy="1143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232A34"/>
                </a:solidFill>
              </a:defRPr>
            </a:pPr>
            <a:r>
              <a:t>Sikap hormat, disiplin, dan kesiapan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6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46304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</a:defRPr>
            </a:pPr>
            <a:r>
              <a:t>“وَرَتِّلِ الْقُرْآنَ تَرْتِيلًا”</a:t>
            </a:r>
          </a:p>
          <a:p>
            <a:pPr algn="ctr">
              <a:defRPr sz="2300">
                <a:solidFill>
                  <a:srgbClr val="DCE6F5"/>
                </a:solidFill>
              </a:defRPr>
            </a:pPr>
            <a:r>
              <a:t>“Dan bacalah Al-Qur’an itu dengan tartil.”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4023360"/>
            <a:ext cx="100584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>
                <a:solidFill>
                  <a:srgbClr val="E0A62D"/>
                </a:solidFill>
              </a:defRPr>
            </a:pPr>
            <a:r>
              <a:t>Kunci Tahsin: Dengarkan → Tirukan → Koreksi → Ulangi → Istiqamah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0D26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3716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</a:defRPr>
            </a:pPr>
            <a:r>
              <a:t>Sumber Referensi Web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25880"/>
            <a:ext cx="106984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A34"/>
                </a:solidFill>
              </a:defRPr>
            </a:pPr>
            <a:r>
              <a:t>Universitas Terbuka, SPAI4101 Tahsin Al-Qur’an (Edisi 2), 2026.</a:t>
            </a:r>
          </a:p>
          <a:p>
            <a:pPr>
              <a:spcAft>
                <a:spcPts val="1200"/>
              </a:spcAft>
              <a:defRPr sz="1800">
                <a:solidFill>
                  <a:srgbClr val="232A34"/>
                </a:solidFill>
              </a:defRPr>
            </a:pPr>
            <a:r>
              <a:t>UIN Sultan Syarif Kasim Riau, Materi Pembelajaran Tahsin Al-Qur’an.</a:t>
            </a:r>
          </a:p>
          <a:p>
            <a:pPr>
              <a:spcAft>
                <a:spcPts val="1200"/>
              </a:spcAft>
              <a:defRPr sz="1800">
                <a:solidFill>
                  <a:srgbClr val="232A34"/>
                </a:solidFill>
              </a:defRPr>
            </a:pPr>
            <a:r>
              <a:t>UIN Sultan Syarif Kasim Riau, TAHSIN AL QURAN.</a:t>
            </a:r>
          </a:p>
          <a:p>
            <a:pPr>
              <a:spcAft>
                <a:spcPts val="1200"/>
              </a:spcAft>
              <a:defRPr sz="1800">
                <a:solidFill>
                  <a:srgbClr val="232A34"/>
                </a:solidFill>
              </a:defRPr>
            </a:pPr>
            <a:r>
              <a:t>Materi disusun untuk pembelajaran; contoh bacaan sebaiknya dipraktikkan melalui talaqqi/tasmi’ bersama guru.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1107</Words>
  <Application>Microsoft Office PowerPoint</Application>
  <PresentationFormat>Widescreen</PresentationFormat>
  <Paragraphs>131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Asus Vivobook</cp:lastModifiedBy>
  <cp:revision>1</cp:revision>
  <dcterms:created xsi:type="dcterms:W3CDTF">2013-01-27T09:14:16Z</dcterms:created>
  <dcterms:modified xsi:type="dcterms:W3CDTF">2026-10-05T10:25:44Z</dcterms:modified>
  <cp:category/>
</cp:coreProperties>
</file>