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480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875520" y="457200"/>
            <a:ext cx="1188720" cy="1188720"/>
          </a:xfrm>
          <a:prstGeom prst="ellipse">
            <a:avLst/>
          </a:prstGeom>
          <a:solidFill>
            <a:srgbClr val="18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698480" y="1371600"/>
            <a:ext cx="640080" cy="640080"/>
          </a:xfrm>
          <a:prstGeom prst="ellipse">
            <a:avLst/>
          </a:prstGeom>
          <a:solidFill>
            <a:srgbClr val="F289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9235440" y="1828800"/>
            <a:ext cx="502920" cy="502920"/>
          </a:xfrm>
          <a:prstGeom prst="ellipse">
            <a:avLst/>
          </a:prstGeom>
          <a:solidFill>
            <a:srgbClr val="26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149840" y="5303520"/>
            <a:ext cx="1463040" cy="1463040"/>
          </a:xfrm>
          <a:prstGeom prst="ellipse">
            <a:avLst/>
          </a:prstGeom>
          <a:solidFill>
            <a:srgbClr val="26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457200" y="5760720"/>
            <a:ext cx="731520" cy="731520"/>
          </a:xfrm>
          <a:prstGeom prst="ellipse">
            <a:avLst/>
          </a:prstGeom>
          <a:solidFill>
            <a:srgbClr val="F289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77240" y="1234440"/>
            <a:ext cx="960120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 dirty="0">
                <a:solidFill>
                  <a:srgbClr val="FFFFFF"/>
                </a:solidFill>
                <a:latin typeface="Aptos"/>
              </a:rPr>
              <a:t>PROJECT BASED </a:t>
            </a:r>
            <a:r>
              <a:rPr sz="3400" b="1" dirty="0" smtClean="0">
                <a:solidFill>
                  <a:srgbClr val="FFFFFF"/>
                </a:solidFill>
                <a:latin typeface="Aptos"/>
              </a:rPr>
              <a:t>LEARNING</a:t>
            </a:r>
            <a:r>
              <a:rPr lang="en-ID" sz="3400" b="1" dirty="0" smtClean="0">
                <a:solidFill>
                  <a:srgbClr val="FFFFFF"/>
                </a:solidFill>
                <a:latin typeface="Aptos"/>
              </a:rPr>
              <a:t> (</a:t>
            </a:r>
            <a:r>
              <a:rPr lang="en-ID" sz="3400" b="1" dirty="0" err="1" smtClean="0">
                <a:solidFill>
                  <a:srgbClr val="FFFFFF"/>
                </a:solidFill>
                <a:latin typeface="Aptos"/>
              </a:rPr>
              <a:t>PjBL</a:t>
            </a:r>
            <a:r>
              <a:rPr lang="en-ID" sz="3400" b="1" dirty="0" smtClean="0">
                <a:solidFill>
                  <a:srgbClr val="FFFFFF"/>
                </a:solidFill>
                <a:latin typeface="Aptos"/>
              </a:rPr>
              <a:t>) </a:t>
            </a:r>
          </a:p>
          <a:p>
            <a:pPr algn="l"/>
            <a:r>
              <a:rPr lang="en-ID" sz="3400" b="1" dirty="0" smtClean="0">
                <a:solidFill>
                  <a:srgbClr val="FFFFFF"/>
                </a:solidFill>
                <a:latin typeface="Aptos"/>
              </a:rPr>
              <a:t>&amp; TEACHING FACTORY (TEFA)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822960" y="3246120"/>
            <a:ext cx="8961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>
                <a:solidFill>
                  <a:srgbClr val="DEE8F5"/>
                </a:solidFill>
                <a:latin typeface="Aptos"/>
              </a:rPr>
              <a:t>Pembelajaran berbasis proyek dan budaya kerja industri</a:t>
            </a:r>
            <a:r>
              <a:t/>
            </a:r>
            <a:br/>
            <a:r>
              <a:t>untuk menghasilkan kompetensi, produk, dan pengalaman nyata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489204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F28936"/>
                </a:solidFill>
                <a:latin typeface="Aptos"/>
              </a:rPr>
              <a:t>PPT PEMBELAJARAN INOVATIF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5303520"/>
            <a:ext cx="7315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FFFFFF"/>
                </a:solidFill>
                <a:latin typeface="Aptos"/>
              </a:rPr>
              <a:t>PjBL  •  TEFA  •  PRODUK NYATA  •  KOMPETENSI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92840" y="6446520"/>
            <a:ext cx="320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697482"/>
                </a:solidFill>
                <a:latin typeface="Aptos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42A4A"/>
                </a:solidFill>
                <a:latin typeface="Aptos"/>
              </a:rPr>
              <a:t>Mengapa PjBL &amp; TEFA Penting?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0584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697482"/>
                </a:solidFill>
                <a:latin typeface="Aptos"/>
              </a:rPr>
              <a:t>Pembelajaran bergerak dari “mempelajari” menuju “menciptakan dan menyelesaikan”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89787"/>
            <a:ext cx="3474720" cy="402336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554480"/>
            <a:ext cx="82296" cy="4023360"/>
          </a:xfrm>
          <a:prstGeom prst="rect">
            <a:avLst/>
          </a:prstGeom>
          <a:solidFill>
            <a:srgbClr val="26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737360"/>
            <a:ext cx="3063239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Pembelajaran Konvensional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444242"/>
            <a:ext cx="3063239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 dirty="0" smtClean="0">
                <a:solidFill>
                  <a:srgbClr val="262F3A"/>
                </a:solidFill>
                <a:latin typeface="Aptos"/>
              </a:rPr>
              <a:t>Guru </a:t>
            </a:r>
            <a:r>
              <a:rPr sz="1350" b="0" dirty="0" err="1">
                <a:solidFill>
                  <a:srgbClr val="262F3A"/>
                </a:solidFill>
                <a:latin typeface="Aptos"/>
              </a:rPr>
              <a:t>dominan</a:t>
            </a:r>
            <a:r>
              <a:rPr sz="1350" b="0" dirty="0">
                <a:solidFill>
                  <a:srgbClr val="262F3A"/>
                </a:solidFill>
                <a:latin typeface="Aptos"/>
              </a:rPr>
              <a:t> </a:t>
            </a:r>
            <a:r>
              <a:rPr sz="1350" b="0" dirty="0" err="1">
                <a:solidFill>
                  <a:srgbClr val="262F3A"/>
                </a:solidFill>
                <a:latin typeface="Aptos"/>
              </a:rPr>
              <a:t>sebagai</a:t>
            </a:r>
            <a:r>
              <a:rPr sz="1350" b="0" dirty="0">
                <a:solidFill>
                  <a:srgbClr val="262F3A"/>
                </a:solidFill>
                <a:latin typeface="Aptos"/>
              </a:rPr>
              <a:t> </a:t>
            </a:r>
            <a:r>
              <a:rPr sz="1350" b="0" dirty="0" err="1">
                <a:solidFill>
                  <a:srgbClr val="262F3A"/>
                </a:solidFill>
                <a:latin typeface="Aptos"/>
              </a:rPr>
              <a:t>sumber</a:t>
            </a:r>
            <a:r>
              <a:rPr sz="1350" b="0" dirty="0">
                <a:solidFill>
                  <a:srgbClr val="262F3A"/>
                </a:solidFill>
                <a:latin typeface="Aptos"/>
              </a:rPr>
              <a:t> </a:t>
            </a:r>
            <a:r>
              <a:rPr sz="1350" b="0" dirty="0" err="1">
                <a:solidFill>
                  <a:srgbClr val="262F3A"/>
                </a:solidFill>
                <a:latin typeface="Aptos"/>
              </a:rPr>
              <a:t>informasi</a:t>
            </a:r>
            <a:r>
              <a:rPr sz="1350" b="0" dirty="0" smtClean="0">
                <a:solidFill>
                  <a:srgbClr val="262F3A"/>
                </a:solidFill>
                <a:latin typeface="Aptos"/>
              </a:rPr>
              <a:t>.</a:t>
            </a:r>
            <a:endParaRPr dirty="0"/>
          </a:p>
        </p:txBody>
      </p:sp>
      <p:sp>
        <p:nvSpPr>
          <p:cNvPr id="9" name="Rounded Rectangle 8"/>
          <p:cNvSpPr/>
          <p:nvPr/>
        </p:nvSpPr>
        <p:spPr>
          <a:xfrm>
            <a:off x="4343400" y="1554480"/>
            <a:ext cx="3474720" cy="402336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43400" y="1554480"/>
            <a:ext cx="82296" cy="4023360"/>
          </a:xfrm>
          <a:prstGeom prst="rect">
            <a:avLst/>
          </a:prstGeom>
          <a:solidFill>
            <a:srgbClr val="18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72000" y="1749886"/>
            <a:ext cx="3063239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PjBL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2212848"/>
            <a:ext cx="3063239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262F3A"/>
                </a:solidFill>
                <a:latin typeface="Aptos"/>
              </a:rPr>
              <a:t>Peserta didik belajar melalui proyek yang menuntut perencanaan, kolaborasi, pemecahan masalah, dan produk.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554480"/>
            <a:ext cx="3474720" cy="402336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46720" y="1554480"/>
            <a:ext cx="82296" cy="4023360"/>
          </a:xfrm>
          <a:prstGeom prst="rect">
            <a:avLst/>
          </a:prstGeom>
          <a:solidFill>
            <a:srgbClr val="F289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75320" y="1737360"/>
            <a:ext cx="3063239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TEFA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5320" y="2212848"/>
            <a:ext cx="3063239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262F3A"/>
                </a:solidFill>
                <a:latin typeface="Aptos"/>
              </a:rPr>
              <a:t>Pembelajaran meniru/menjalankan proses kerja industri dengan standar mutu, waktu, biaya, dan layanan.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92840" y="6446520"/>
            <a:ext cx="320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697482"/>
                </a:solidFill>
                <a:latin typeface="Apto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42A4A"/>
                </a:solidFill>
                <a:latin typeface="Aptos"/>
              </a:rPr>
              <a:t>Apa itu Project Based Learning (PjBL)?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>
                <a:solidFill>
                  <a:srgbClr val="142A4A"/>
                </a:solidFill>
                <a:latin typeface="Aptos"/>
              </a:rPr>
              <a:t>PjBL adalah model pembelajaran yang mengorganisasi proses belajar melalui proyek untuk menghasilkan karya/solusi yang bermakna.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2423160"/>
            <a:ext cx="3383280" cy="228600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2423160"/>
            <a:ext cx="82296" cy="2286000"/>
          </a:xfrm>
          <a:prstGeom prst="rect">
            <a:avLst/>
          </a:prstGeom>
          <a:solidFill>
            <a:srgbClr val="26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2606040"/>
            <a:ext cx="2971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Pertanyaan pemantik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3081528"/>
            <a:ext cx="2971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262F3A"/>
                </a:solidFill>
                <a:latin typeface="Aptos"/>
              </a:rPr>
              <a:t>Proyek dimulai dari masalah atau pertanyaan yang menantang dan relevan.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2423160"/>
            <a:ext cx="3383280" cy="228600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89120" y="2423160"/>
            <a:ext cx="82296" cy="2286000"/>
          </a:xfrm>
          <a:prstGeom prst="rect">
            <a:avLst/>
          </a:prstGeom>
          <a:solidFill>
            <a:srgbClr val="18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17720" y="2606040"/>
            <a:ext cx="2971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Proses investigasi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20" y="3081528"/>
            <a:ext cx="2971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262F3A"/>
                </a:solidFill>
                <a:latin typeface="Aptos"/>
              </a:rPr>
              <a:t>Peserta didik mencari informasi, mencoba, berdiskusi, mengambil keputusan, dan memperbaiki hasil.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2423160"/>
            <a:ext cx="3383280" cy="228600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46720" y="2423160"/>
            <a:ext cx="82296" cy="2286000"/>
          </a:xfrm>
          <a:prstGeom prst="rect">
            <a:avLst/>
          </a:prstGeom>
          <a:solidFill>
            <a:srgbClr val="F289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75320" y="2606040"/>
            <a:ext cx="2971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Produk &amp; presentasi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5320" y="3081528"/>
            <a:ext cx="2971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262F3A"/>
                </a:solidFill>
                <a:latin typeface="Aptos"/>
              </a:rPr>
              <a:t>Hasil proyek berupa produk, jasa, karya, prototipe, laporan, atau solusi yang dapat dipresentasikan.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5257800"/>
            <a:ext cx="103327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469B5F"/>
                </a:solidFill>
                <a:latin typeface="Aptos"/>
              </a:rPr>
              <a:t>Kunci PjBL: student-centered • autentik • kolaboratif • menghasilkan produk • reflektif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92840" y="6446520"/>
            <a:ext cx="320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697482"/>
                </a:solidFill>
                <a:latin typeface="Apto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42A4A"/>
                </a:solidFill>
                <a:latin typeface="Aptos"/>
              </a:rPr>
              <a:t>Sintaks Utama PjBL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0584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697482"/>
                </a:solidFill>
                <a:latin typeface="Aptos"/>
              </a:rPr>
              <a:t>Contoh alur yang dapat disesuaikan dengan karakteristik mata pelajaran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508760"/>
            <a:ext cx="342900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758952" y="1691639"/>
            <a:ext cx="502920" cy="502920"/>
          </a:xfrm>
          <a:prstGeom prst="ellipse">
            <a:avLst/>
          </a:prstGeom>
          <a:solidFill>
            <a:srgbClr val="26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58952" y="1755648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1691639"/>
            <a:ext cx="2331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42A4A"/>
                </a:solidFill>
                <a:latin typeface="Aptos"/>
              </a:rPr>
              <a:t>Pertanyaan mendasar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286000"/>
            <a:ext cx="29260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62F3A"/>
                </a:solidFill>
                <a:latin typeface="Aptos"/>
              </a:rPr>
              <a:t>Merumuskan masalah/pertanyaan proyek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508760"/>
            <a:ext cx="342900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599432" y="1691639"/>
            <a:ext cx="502920" cy="502920"/>
          </a:xfrm>
          <a:prstGeom prst="ellipse">
            <a:avLst/>
          </a:prstGeom>
          <a:solidFill>
            <a:srgbClr val="18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99432" y="1755648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57800" y="1691639"/>
            <a:ext cx="2331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42A4A"/>
                </a:solidFill>
                <a:latin typeface="Aptos"/>
              </a:rPr>
              <a:t>Desain proyek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63440" y="2286000"/>
            <a:ext cx="29260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62F3A"/>
                </a:solidFill>
                <a:latin typeface="Aptos"/>
              </a:rPr>
              <a:t>Menentukan tujuan, produk, alat, bahan, dan strategi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75320" y="1508760"/>
            <a:ext cx="342900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439912" y="1691639"/>
            <a:ext cx="502920" cy="502920"/>
          </a:xfrm>
          <a:prstGeom prst="ellipse">
            <a:avLst/>
          </a:prstGeom>
          <a:solidFill>
            <a:srgbClr val="F289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439912" y="1755648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98280" y="1691639"/>
            <a:ext cx="2331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42A4A"/>
                </a:solidFill>
                <a:latin typeface="Aptos"/>
              </a:rPr>
              <a:t>Jadwal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03920" y="2286000"/>
            <a:ext cx="29260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62F3A"/>
                </a:solidFill>
                <a:latin typeface="Aptos"/>
              </a:rPr>
              <a:t>Membuat timeline dan pembagian tugas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94360" y="3840479"/>
            <a:ext cx="342900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758952" y="4023359"/>
            <a:ext cx="502920" cy="502920"/>
          </a:xfrm>
          <a:prstGeom prst="ellipse">
            <a:avLst/>
          </a:prstGeom>
          <a:solidFill>
            <a:srgbClr val="469B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58952" y="4087367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17320" y="4023359"/>
            <a:ext cx="2331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42A4A"/>
                </a:solidFill>
                <a:latin typeface="Aptos"/>
              </a:rPr>
              <a:t>Monitoring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" y="4617719"/>
            <a:ext cx="29260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62F3A"/>
                </a:solidFill>
                <a:latin typeface="Aptos"/>
              </a:rPr>
              <a:t>Guru memfasilitasi, peserta didik bekerja &amp; memecahkan masalah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434840" y="3840479"/>
            <a:ext cx="342900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4599432" y="4023359"/>
            <a:ext cx="502920" cy="502920"/>
          </a:xfrm>
          <a:prstGeom prst="ellipse">
            <a:avLst/>
          </a:prstGeom>
          <a:solidFill>
            <a:srgbClr val="26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4599432" y="4087367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57800" y="4023359"/>
            <a:ext cx="2331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42A4A"/>
                </a:solidFill>
                <a:latin typeface="Aptos"/>
              </a:rPr>
              <a:t>Uji &amp; presentasi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63440" y="4617719"/>
            <a:ext cx="29260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62F3A"/>
                </a:solidFill>
                <a:latin typeface="Aptos"/>
              </a:rPr>
              <a:t>Menilai produk, mempresentasikan hasil, menerima umpan balik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275320" y="3840479"/>
            <a:ext cx="342900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8439912" y="4023359"/>
            <a:ext cx="502920" cy="502920"/>
          </a:xfrm>
          <a:prstGeom prst="ellipse">
            <a:avLst/>
          </a:prstGeom>
          <a:solidFill>
            <a:srgbClr val="18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439912" y="4087367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098280" y="4023359"/>
            <a:ext cx="2331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42A4A"/>
                </a:solidFill>
                <a:latin typeface="Aptos"/>
              </a:rPr>
              <a:t>Refleksi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503920" y="4617719"/>
            <a:ext cx="29260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62F3A"/>
                </a:solidFill>
                <a:latin typeface="Aptos"/>
              </a:rPr>
              <a:t>Mengevaluasi proses, hasil, dan rencana perbaikan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292840" y="6446520"/>
            <a:ext cx="320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697482"/>
                </a:solidFill>
                <a:latin typeface="Apto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42A4A"/>
                </a:solidFill>
                <a:latin typeface="Aptos"/>
              </a:rPr>
              <a:t>Apa itu Teaching Factory (TEFA)?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0584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697482"/>
                </a:solidFill>
                <a:latin typeface="Aptos"/>
              </a:rPr>
              <a:t>Pendekatan pembelajaran yang mengintegrasikan proses belajar dengan suasana, prosedur, dan standar kerja industri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>
                <a:solidFill>
                  <a:srgbClr val="142A4A"/>
                </a:solidFill>
                <a:latin typeface="Aptos"/>
              </a:rPr>
              <a:t>Kelas / workshop → proses produksi atau layanan → produk/jasa → evaluasi mutu → pelanggan/mitra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468880"/>
            <a:ext cx="274320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2468880"/>
            <a:ext cx="82296" cy="2468880"/>
          </a:xfrm>
          <a:prstGeom prst="rect">
            <a:avLst/>
          </a:prstGeom>
          <a:solidFill>
            <a:srgbClr val="26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2651760"/>
            <a:ext cx="23317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Budaya Industri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127248"/>
            <a:ext cx="233172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262F3A"/>
                </a:solidFill>
                <a:latin typeface="Aptos"/>
              </a:rPr>
              <a:t>Disiplin, K3, 5R/5S, komunikasi, kerja tim, dan etos kerja.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11880" y="2468880"/>
            <a:ext cx="274320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611880" y="2468880"/>
            <a:ext cx="82296" cy="2468880"/>
          </a:xfrm>
          <a:prstGeom prst="rect">
            <a:avLst/>
          </a:prstGeom>
          <a:solidFill>
            <a:srgbClr val="18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840480" y="2651760"/>
            <a:ext cx="23317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Proses Standar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40480" y="3127248"/>
            <a:ext cx="233172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262F3A"/>
                </a:solidFill>
                <a:latin typeface="Aptos"/>
              </a:rPr>
              <a:t>SOP, alur kerja, kontrol kualitas, waktu proses, dan pencatatan.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0" y="2468880"/>
            <a:ext cx="274320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583680" y="2468880"/>
            <a:ext cx="82296" cy="2468880"/>
          </a:xfrm>
          <a:prstGeom prst="rect">
            <a:avLst/>
          </a:prstGeom>
          <a:solidFill>
            <a:srgbClr val="F289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812280" y="2651760"/>
            <a:ext cx="23317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Produk/Jasa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12280" y="3127248"/>
            <a:ext cx="233172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262F3A"/>
                </a:solidFill>
                <a:latin typeface="Aptos"/>
              </a:rPr>
              <a:t>Hasil memiliki nilai guna dan memenuhi spesifikasi yang ditetapkan.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555480" y="2468880"/>
            <a:ext cx="201168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9555480" y="2468880"/>
            <a:ext cx="82296" cy="2468880"/>
          </a:xfrm>
          <a:prstGeom prst="rect">
            <a:avLst/>
          </a:prstGeom>
          <a:solidFill>
            <a:srgbClr val="469B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784080" y="2651760"/>
            <a:ext cx="16002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Mitra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84080" y="3127248"/>
            <a:ext cx="16002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262F3A"/>
                </a:solidFill>
                <a:latin typeface="Aptos"/>
              </a:rPr>
              <a:t>Dunia kerja menjadi sumber standar, umpan balik, atau kolaborasi.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8680" y="539496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469B5F"/>
                </a:solidFill>
                <a:latin typeface="Aptos"/>
              </a:rPr>
              <a:t>Tujuan akhirnya: lulusan lebih siap bekerja, berwirausaha, dan beradaptasi dengan perubahan teknologi.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92840" y="6446520"/>
            <a:ext cx="320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697482"/>
                </a:solidFill>
                <a:latin typeface="Apto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42A4A"/>
                </a:solidFill>
                <a:latin typeface="Aptos"/>
              </a:rPr>
              <a:t>Siklus TEFA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0584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697482"/>
                </a:solidFill>
                <a:latin typeface="Aptos"/>
              </a:rPr>
              <a:t>Belajar melalui alur kerja yang menyerupai dunia industri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338328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508760"/>
            <a:ext cx="82296" cy="1828800"/>
          </a:xfrm>
          <a:prstGeom prst="rect">
            <a:avLst/>
          </a:prstGeom>
          <a:solidFill>
            <a:srgbClr val="26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691639"/>
            <a:ext cx="2971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1. Briefing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167128"/>
            <a:ext cx="2971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262F3A"/>
                </a:solidFill>
                <a:latin typeface="Aptos"/>
              </a:rPr>
              <a:t>Target &amp; SOP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26280" y="1508760"/>
            <a:ext cx="338328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526280" y="1508760"/>
            <a:ext cx="82296" cy="1828800"/>
          </a:xfrm>
          <a:prstGeom prst="rect">
            <a:avLst/>
          </a:prstGeom>
          <a:solidFill>
            <a:srgbClr val="18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754880" y="1691639"/>
            <a:ext cx="2971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2. Planning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0" y="2167128"/>
            <a:ext cx="2971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262F3A"/>
                </a:solidFill>
                <a:latin typeface="Aptos"/>
              </a:rPr>
              <a:t>Bahan, alat, waktu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321040" y="1508760"/>
            <a:ext cx="338328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321040" y="1508760"/>
            <a:ext cx="82296" cy="1828800"/>
          </a:xfrm>
          <a:prstGeom prst="rect">
            <a:avLst/>
          </a:prstGeom>
          <a:solidFill>
            <a:srgbClr val="F289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549640" y="1691639"/>
            <a:ext cx="2971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3. Production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49640" y="2167128"/>
            <a:ext cx="2971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262F3A"/>
                </a:solidFill>
                <a:latin typeface="Aptos"/>
              </a:rPr>
              <a:t>Proses kerja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3840479"/>
            <a:ext cx="338328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731520" y="3840479"/>
            <a:ext cx="82296" cy="1828800"/>
          </a:xfrm>
          <a:prstGeom prst="rect">
            <a:avLst/>
          </a:prstGeom>
          <a:solidFill>
            <a:srgbClr val="469B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60120" y="4023359"/>
            <a:ext cx="2971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4. Quality Control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0120" y="4498847"/>
            <a:ext cx="2971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262F3A"/>
                </a:solidFill>
                <a:latin typeface="Aptos"/>
              </a:rPr>
              <a:t>Cek spesifikasi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26280" y="3840479"/>
            <a:ext cx="338328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526280" y="3840479"/>
            <a:ext cx="82296" cy="1828800"/>
          </a:xfrm>
          <a:prstGeom prst="rect">
            <a:avLst/>
          </a:prstGeom>
          <a:solidFill>
            <a:srgbClr val="26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754880" y="4023359"/>
            <a:ext cx="2971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5. Delivery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54880" y="4498847"/>
            <a:ext cx="2971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262F3A"/>
                </a:solidFill>
                <a:latin typeface="Aptos"/>
              </a:rPr>
              <a:t>Serah terima/layanan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321040" y="3840479"/>
            <a:ext cx="338328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8321040" y="3840479"/>
            <a:ext cx="82296" cy="1828800"/>
          </a:xfrm>
          <a:prstGeom prst="rect">
            <a:avLst/>
          </a:prstGeom>
          <a:solidFill>
            <a:srgbClr val="18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549640" y="4023359"/>
            <a:ext cx="2971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6. Evaluation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49640" y="4498847"/>
            <a:ext cx="2971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262F3A"/>
                </a:solidFill>
                <a:latin typeface="Aptos"/>
              </a:rPr>
              <a:t>Data &amp; perbaikan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4400" y="5715000"/>
            <a:ext cx="10241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142A4A"/>
                </a:solidFill>
                <a:latin typeface="Aptos"/>
              </a:rPr>
              <a:t>Siklus ini membangun kebiasaan: rencanakan → kerjakan → ukur → perbaiki.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292840" y="6446520"/>
            <a:ext cx="320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697482"/>
                </a:solidFill>
                <a:latin typeface="Aptos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42A4A"/>
                </a:solidFill>
                <a:latin typeface="Aptos"/>
              </a:rPr>
              <a:t>PjBL vs TEFA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0584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697482"/>
                </a:solidFill>
                <a:latin typeface="Aptos"/>
              </a:rPr>
              <a:t>Keduanya saling menguatkan, tetapi memiliki fokus yang berbeda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417320"/>
            <a:ext cx="2103120" cy="658368"/>
          </a:xfrm>
          <a:prstGeom prst="rect">
            <a:avLst/>
          </a:prstGeom>
          <a:solidFill>
            <a:srgbClr val="142A4A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95528" y="1545336"/>
            <a:ext cx="1883663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Aptos"/>
              </a:rPr>
              <a:t>Fokus</a:t>
            </a:r>
          </a:p>
        </p:txBody>
      </p:sp>
      <p:sp>
        <p:nvSpPr>
          <p:cNvPr id="7" name="Rectangle 6"/>
          <p:cNvSpPr/>
          <p:nvPr/>
        </p:nvSpPr>
        <p:spPr>
          <a:xfrm>
            <a:off x="2788920" y="1417320"/>
            <a:ext cx="429768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898648" y="1545336"/>
            <a:ext cx="4078224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62F3A"/>
                </a:solidFill>
                <a:latin typeface="Aptos"/>
              </a:rPr>
              <a:t>Proyek &amp; pemecahan masalah</a:t>
            </a:r>
          </a:p>
        </p:txBody>
      </p:sp>
      <p:sp>
        <p:nvSpPr>
          <p:cNvPr id="9" name="Rectangle 8"/>
          <p:cNvSpPr/>
          <p:nvPr/>
        </p:nvSpPr>
        <p:spPr>
          <a:xfrm>
            <a:off x="7086600" y="1417320"/>
            <a:ext cx="502920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196328" y="1545336"/>
            <a:ext cx="4809744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62F3A"/>
                </a:solidFill>
                <a:latin typeface="Aptos"/>
              </a:rPr>
              <a:t>Proses kerja &amp; budaya industri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85800" y="2167128"/>
            <a:ext cx="2103120" cy="658368"/>
          </a:xfrm>
          <a:prstGeom prst="rect">
            <a:avLst/>
          </a:prstGeom>
          <a:solidFill>
            <a:srgbClr val="142A4A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95528" y="2295144"/>
            <a:ext cx="1883663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Aptos"/>
              </a:rPr>
              <a:t>Hasil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788920" y="2167128"/>
            <a:ext cx="429768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898648" y="2295144"/>
            <a:ext cx="4078224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62F3A"/>
                </a:solidFill>
                <a:latin typeface="Aptos"/>
              </a:rPr>
              <a:t>Produk/karya/solusi pembelajaran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086600" y="2167128"/>
            <a:ext cx="502920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196328" y="2295144"/>
            <a:ext cx="4809744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62F3A"/>
                </a:solidFill>
                <a:latin typeface="Aptos"/>
              </a:rPr>
              <a:t>Produk/jasa sesuai standar kerja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85800" y="2916936"/>
            <a:ext cx="2103120" cy="658368"/>
          </a:xfrm>
          <a:prstGeom prst="rect">
            <a:avLst/>
          </a:prstGeom>
          <a:solidFill>
            <a:srgbClr val="142A4A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95528" y="3044952"/>
            <a:ext cx="1883663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Aptos"/>
              </a:rPr>
              <a:t>Konteks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88920" y="2916936"/>
            <a:ext cx="429768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898648" y="3044952"/>
            <a:ext cx="4078224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62F3A"/>
                </a:solidFill>
                <a:latin typeface="Aptos"/>
              </a:rPr>
              <a:t>Masalah autentik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086600" y="2916936"/>
            <a:ext cx="502920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196328" y="3044952"/>
            <a:ext cx="4809744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62F3A"/>
                </a:solidFill>
                <a:latin typeface="Aptos"/>
              </a:rPr>
              <a:t>Lingkungan kerja nyata/simulatif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85800" y="3666744"/>
            <a:ext cx="2103120" cy="658368"/>
          </a:xfrm>
          <a:prstGeom prst="rect">
            <a:avLst/>
          </a:prstGeom>
          <a:solidFill>
            <a:srgbClr val="142A4A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95528" y="3794759"/>
            <a:ext cx="1883663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Aptos"/>
              </a:rPr>
              <a:t>Penilaian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788920" y="3666744"/>
            <a:ext cx="429768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2898648" y="3794759"/>
            <a:ext cx="4078224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62F3A"/>
                </a:solidFill>
                <a:latin typeface="Aptos"/>
              </a:rPr>
              <a:t>Proses, produk, presentasi, refleksi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086600" y="3666744"/>
            <a:ext cx="502920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196328" y="3794759"/>
            <a:ext cx="4809744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62F3A"/>
                </a:solidFill>
                <a:latin typeface="Aptos"/>
              </a:rPr>
              <a:t>Mutu, produktivitas, SOP, K3, sikap kerja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85800" y="4416552"/>
            <a:ext cx="2103120" cy="658368"/>
          </a:xfrm>
          <a:prstGeom prst="rect">
            <a:avLst/>
          </a:prstGeom>
          <a:solidFill>
            <a:srgbClr val="142A4A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95528" y="4544568"/>
            <a:ext cx="1883663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Aptos"/>
              </a:rPr>
              <a:t>Peran guru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788920" y="4416552"/>
            <a:ext cx="429768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2898648" y="4544568"/>
            <a:ext cx="4078224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62F3A"/>
                </a:solidFill>
                <a:latin typeface="Aptos"/>
              </a:rPr>
              <a:t>Fasilitator &amp; pembimbing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086600" y="4416552"/>
            <a:ext cx="502920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7196328" y="4544568"/>
            <a:ext cx="4809744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62F3A"/>
                </a:solidFill>
                <a:latin typeface="Aptos"/>
              </a:rPr>
              <a:t>Fasilitator, supervisor, pengendali mutu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85800" y="5166359"/>
            <a:ext cx="2103120" cy="658368"/>
          </a:xfrm>
          <a:prstGeom prst="rect">
            <a:avLst/>
          </a:prstGeom>
          <a:solidFill>
            <a:srgbClr val="142A4A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795528" y="5294375"/>
            <a:ext cx="1883663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Aptos"/>
              </a:rPr>
              <a:t>Kekuatan utama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788920" y="5166359"/>
            <a:ext cx="429768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2898648" y="5294375"/>
            <a:ext cx="4078224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62F3A"/>
                </a:solidFill>
                <a:latin typeface="Aptos"/>
              </a:rPr>
              <a:t>Kreativitas &amp; berpikir tingkat tinggi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086600" y="5166359"/>
            <a:ext cx="5029200" cy="658368"/>
          </a:xfrm>
          <a:prstGeom prst="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7196328" y="5294375"/>
            <a:ext cx="4809744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62F3A"/>
                </a:solidFill>
                <a:latin typeface="Aptos"/>
              </a:rPr>
              <a:t>Kesiapan kerja &amp; profesionalisme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1292840" y="6446520"/>
            <a:ext cx="320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697482"/>
                </a:solidFill>
                <a:latin typeface="Aptos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42A4A"/>
                </a:solidFill>
                <a:latin typeface="Aptos"/>
              </a:rPr>
              <a:t>Mengintegrasikan PjBL + TEFA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0584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697482"/>
                </a:solidFill>
                <a:latin typeface="Aptos"/>
              </a:rPr>
              <a:t>PjBL memberi kerangka proyek; TEFA memberi standar dan konteks kerja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320040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82296" cy="4251960"/>
          </a:xfrm>
          <a:prstGeom prst="rect">
            <a:avLst/>
          </a:prstGeom>
          <a:solidFill>
            <a:srgbClr val="26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600200"/>
            <a:ext cx="2788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PjBL memberikan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075688"/>
            <a:ext cx="2788920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262F3A"/>
                </a:solidFill>
                <a:latin typeface="Aptos"/>
              </a:rPr>
              <a:t>• Pertanyaan pemantik</a:t>
            </a:r>
            <a:r>
              <a:t/>
            </a:r>
            <a:br/>
            <a:r>
              <a:t>• Perencanaan proyek</a:t>
            </a:r>
            <a:br/>
            <a:r>
              <a:t>• Investigasi</a:t>
            </a:r>
            <a:br/>
            <a:r>
              <a:t>• Kolaborasi</a:t>
            </a:r>
            <a:br/>
            <a:r>
              <a:t>• Presentasi &amp; refleksi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7370" y="2834640"/>
            <a:ext cx="7315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800" b="1" dirty="0">
                <a:solidFill>
                  <a:srgbClr val="F28936"/>
                </a:solidFill>
                <a:latin typeface="Aptos"/>
              </a:rPr>
              <a:t>+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0" y="1417320"/>
            <a:ext cx="320040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572000" y="1417320"/>
            <a:ext cx="82296" cy="4251960"/>
          </a:xfrm>
          <a:prstGeom prst="rect">
            <a:avLst/>
          </a:prstGeom>
          <a:solidFill>
            <a:srgbClr val="18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800600" y="1600200"/>
            <a:ext cx="2788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TEFA memberikan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00600" y="2075688"/>
            <a:ext cx="2788920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262F3A"/>
                </a:solidFill>
                <a:latin typeface="Aptos"/>
              </a:rPr>
              <a:t>• SOP &amp; standar mutu</a:t>
            </a:r>
            <a:r>
              <a:t/>
            </a:r>
            <a:br/>
            <a:r>
              <a:t>• K3 &amp; 5R/5S</a:t>
            </a:r>
            <a:br/>
            <a:r>
              <a:t>• Target waktu/biaya</a:t>
            </a:r>
            <a:br/>
            <a:r>
              <a:t>• Quality control</a:t>
            </a:r>
            <a:br/>
            <a:r>
              <a:t>• Orientasi pelanggan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16868" y="2834640"/>
            <a:ext cx="7315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800" b="1" dirty="0">
                <a:solidFill>
                  <a:srgbClr val="F28936"/>
                </a:solidFill>
                <a:latin typeface="Aptos"/>
              </a:rPr>
              <a:t>=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503920" y="1417320"/>
            <a:ext cx="301752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503920" y="1417320"/>
            <a:ext cx="82296" cy="4251960"/>
          </a:xfrm>
          <a:prstGeom prst="rect">
            <a:avLst/>
          </a:prstGeom>
          <a:solidFill>
            <a:srgbClr val="F289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732520" y="1600200"/>
            <a:ext cx="2606039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Pembelajaran autentik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32520" y="2075688"/>
            <a:ext cx="2606039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262F3A"/>
                </a:solidFill>
                <a:latin typeface="Aptos"/>
              </a:rPr>
              <a:t>Peserta didik:</a:t>
            </a:r>
            <a:r>
              <a:t/>
            </a:r>
            <a:br/>
            <a:r>
              <a:t>• menghasilkan produk</a:t>
            </a:r>
            <a:br/>
            <a:r>
              <a:t>• bekerja dalam tim</a:t>
            </a:r>
            <a:br/>
            <a:r>
              <a:t>• mengatasi masalah</a:t>
            </a:r>
            <a:br/>
            <a:r>
              <a:t>• menjaga mutu</a:t>
            </a:r>
            <a:br/>
            <a:r>
              <a:t>• belajar dari umpan balik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92840" y="6446520"/>
            <a:ext cx="320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697482"/>
                </a:solidFill>
                <a:latin typeface="Aptos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42A4A"/>
                </a:solidFill>
                <a:latin typeface="Aptos"/>
              </a:rPr>
              <a:t>Contoh Penerapan di SMK: Industri Kimia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0584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697482"/>
                </a:solidFill>
                <a:latin typeface="Aptos"/>
              </a:rPr>
              <a:t>Proyek dapat disesuaikan dengan kompetensi keahlian, fasilitas, K3, dan standar sekolah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342900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1417320"/>
            <a:ext cx="82296" cy="4389120"/>
          </a:xfrm>
          <a:prstGeom prst="rect">
            <a:avLst/>
          </a:prstGeom>
          <a:solidFill>
            <a:srgbClr val="26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600200"/>
            <a:ext cx="3017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Proyek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075688"/>
            <a:ext cx="301752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262F3A"/>
                </a:solidFill>
                <a:latin typeface="Aptos"/>
              </a:rPr>
              <a:t>“Merancang produk pembersih ramah lingkungan”</a:t>
            </a:r>
            <a:r>
              <a:t/>
            </a:r>
            <a:br/>
            <a:r>
              <a:t/>
            </a:r>
            <a:br/>
            <a:r>
              <a:t>Mulai dari identifikasi kebutuhan, formulasi sederhana, pengujian, hingga pengemasan.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417320"/>
            <a:ext cx="342900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89120" y="1417320"/>
            <a:ext cx="82296" cy="4389120"/>
          </a:xfrm>
          <a:prstGeom prst="rect">
            <a:avLst/>
          </a:prstGeom>
          <a:solidFill>
            <a:srgbClr val="18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17720" y="1600200"/>
            <a:ext cx="3017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PjBL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20" y="2075688"/>
            <a:ext cx="301752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262F3A"/>
                </a:solidFill>
                <a:latin typeface="Aptos"/>
              </a:rPr>
              <a:t>• Menentukan masalah</a:t>
            </a:r>
            <a:r>
              <a:t/>
            </a:r>
            <a:br/>
            <a:r>
              <a:t>• Menyusun rancangan</a:t>
            </a:r>
            <a:br/>
            <a:r>
              <a:t>• Eksperimen</a:t>
            </a:r>
            <a:br/>
            <a:r>
              <a:t>• Analisis hasil</a:t>
            </a:r>
            <a:br/>
            <a:r>
              <a:t>• Revisi formula</a:t>
            </a:r>
            <a:br/>
            <a:r>
              <a:t>• Presentasi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92440" y="1417320"/>
            <a:ext cx="342900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92440" y="1417320"/>
            <a:ext cx="82296" cy="4389120"/>
          </a:xfrm>
          <a:prstGeom prst="rect">
            <a:avLst/>
          </a:prstGeom>
          <a:solidFill>
            <a:srgbClr val="F289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321040" y="1600200"/>
            <a:ext cx="3017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TEFA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21040" y="2075688"/>
            <a:ext cx="301752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262F3A"/>
                </a:solidFill>
                <a:latin typeface="Aptos"/>
              </a:rPr>
              <a:t>• SOP &amp; K3</a:t>
            </a:r>
            <a:r>
              <a:t/>
            </a:r>
            <a:br/>
            <a:r>
              <a:t>• Penimbangan bahan</a:t>
            </a:r>
            <a:br/>
            <a:r>
              <a:t>• Kontrol mutu</a:t>
            </a:r>
            <a:br/>
            <a:r>
              <a:t>• Label &amp; kemasan</a:t>
            </a:r>
            <a:br/>
            <a:r>
              <a:t>• Pencatatan batch</a:t>
            </a:r>
            <a:br/>
            <a:r>
              <a:t>• Simulasi pesanan pelanggan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92840" y="6446520"/>
            <a:ext cx="320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697482"/>
                </a:solidFill>
                <a:latin typeface="Aptos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42A4A"/>
                </a:solidFill>
                <a:latin typeface="Aptos"/>
              </a:rPr>
              <a:t>Peran Guru dan Peserta Didik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0584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697482"/>
                </a:solidFill>
                <a:latin typeface="Aptos"/>
              </a:rPr>
              <a:t>Perubahan peran adalah kunci keberhasilan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17320"/>
            <a:ext cx="521208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417320"/>
            <a:ext cx="82296" cy="4434840"/>
          </a:xfrm>
          <a:prstGeom prst="rect">
            <a:avLst/>
          </a:prstGeom>
          <a:solidFill>
            <a:srgbClr val="26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600200"/>
            <a:ext cx="48006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Guru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075688"/>
            <a:ext cx="4800600" cy="3611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262F3A"/>
                </a:solidFill>
                <a:latin typeface="Aptos"/>
              </a:rPr>
              <a:t>• Merancang tantangan dan standar</a:t>
            </a:r>
            <a:r>
              <a:t/>
            </a:r>
            <a:br/>
            <a:r>
              <a:t>• Menyediakan scaffolding</a:t>
            </a:r>
            <a:br/>
            <a:r>
              <a:t>• Memastikan K3</a:t>
            </a:r>
            <a:br/>
            <a:r>
              <a:t>• Mengawasi proses</a:t>
            </a:r>
            <a:br/>
            <a:r>
              <a:t>• Memberikan umpan balik</a:t>
            </a:r>
            <a:br/>
            <a:r>
              <a:t>• Menilai proses &amp; produk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417320"/>
            <a:ext cx="521208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17920" y="1417320"/>
            <a:ext cx="82296" cy="4434840"/>
          </a:xfrm>
          <a:prstGeom prst="rect">
            <a:avLst/>
          </a:prstGeom>
          <a:solidFill>
            <a:srgbClr val="18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46520" y="1600200"/>
            <a:ext cx="48006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Peserta Didik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6520" y="2075688"/>
            <a:ext cx="4800600" cy="3611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262F3A"/>
                </a:solidFill>
                <a:latin typeface="Aptos"/>
              </a:rPr>
              <a:t>• Menentukan strategi kerja</a:t>
            </a:r>
            <a:r>
              <a:t/>
            </a:r>
            <a:br/>
            <a:r>
              <a:t>• Membagi tugas</a:t>
            </a:r>
            <a:br/>
            <a:r>
              <a:t>• Menggunakan alat/bahan sesuai SOP</a:t>
            </a:r>
            <a:br/>
            <a:r>
              <a:t>• Memecahkan masalah</a:t>
            </a:r>
            <a:br/>
            <a:r>
              <a:t>• Menjaga mutu</a:t>
            </a:r>
            <a:br/>
            <a:r>
              <a:t>• Mempertanggungjawabkan hasil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92840" y="6446520"/>
            <a:ext cx="320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697482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42A4A"/>
                </a:solidFill>
                <a:latin typeface="Aptos"/>
              </a:rPr>
              <a:t>Asesmen yang Selaras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0584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697482"/>
                </a:solidFill>
                <a:latin typeface="Aptos"/>
              </a:rPr>
              <a:t>Jangan hanya menilai produk akhir—ukur proses dan kompetensi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463040"/>
            <a:ext cx="342900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1463040"/>
            <a:ext cx="82296" cy="1783080"/>
          </a:xfrm>
          <a:prstGeom prst="rect">
            <a:avLst/>
          </a:prstGeom>
          <a:solidFill>
            <a:srgbClr val="26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645920"/>
            <a:ext cx="3017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Pengetahuan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121408"/>
            <a:ext cx="3017520" cy="960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262F3A"/>
                </a:solidFill>
                <a:latin typeface="Aptos"/>
              </a:rPr>
              <a:t>Konsep, prosedur, alasan pemilihan metode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463040"/>
            <a:ext cx="342900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434840" y="1463040"/>
            <a:ext cx="82296" cy="1783080"/>
          </a:xfrm>
          <a:prstGeom prst="rect">
            <a:avLst/>
          </a:prstGeom>
          <a:solidFill>
            <a:srgbClr val="18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63440" y="1645920"/>
            <a:ext cx="3017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Keterampilan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3440" y="2121408"/>
            <a:ext cx="3017520" cy="960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262F3A"/>
                </a:solidFill>
                <a:latin typeface="Aptos"/>
              </a:rPr>
              <a:t>Ketepatan kerja, penggunaan alat, kualitas produk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75320" y="1463040"/>
            <a:ext cx="342900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275320" y="1463040"/>
            <a:ext cx="82296" cy="1783080"/>
          </a:xfrm>
          <a:prstGeom prst="rect">
            <a:avLst/>
          </a:prstGeom>
          <a:solidFill>
            <a:srgbClr val="F289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503920" y="1645920"/>
            <a:ext cx="3017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Sikap kerja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3920" y="2121408"/>
            <a:ext cx="3017520" cy="960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262F3A"/>
                </a:solidFill>
                <a:latin typeface="Aptos"/>
              </a:rPr>
              <a:t>Disiplin, K3, kolaborasi, tanggung jawab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94360" y="3703320"/>
            <a:ext cx="342900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94360" y="3703320"/>
            <a:ext cx="82296" cy="1783080"/>
          </a:xfrm>
          <a:prstGeom prst="rect">
            <a:avLst/>
          </a:prstGeom>
          <a:solidFill>
            <a:srgbClr val="469B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2960" y="3886200"/>
            <a:ext cx="3017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Produk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4361688"/>
            <a:ext cx="3017520" cy="960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262F3A"/>
                </a:solidFill>
                <a:latin typeface="Aptos"/>
              </a:rPr>
              <a:t>Spesifikasi, fungsi, estetika, konsistensi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34840" y="3703320"/>
            <a:ext cx="342900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434840" y="3703320"/>
            <a:ext cx="82296" cy="1783080"/>
          </a:xfrm>
          <a:prstGeom prst="rect">
            <a:avLst/>
          </a:prstGeom>
          <a:solidFill>
            <a:srgbClr val="26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663440" y="3886200"/>
            <a:ext cx="3017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Proses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63440" y="4361688"/>
            <a:ext cx="3017520" cy="960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262F3A"/>
                </a:solidFill>
                <a:latin typeface="Aptos"/>
              </a:rPr>
              <a:t>Perencanaan, dokumentasi, problem solving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75320" y="3703320"/>
            <a:ext cx="342900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8275320" y="3703320"/>
            <a:ext cx="82296" cy="1783080"/>
          </a:xfrm>
          <a:prstGeom prst="rect">
            <a:avLst/>
          </a:prstGeom>
          <a:solidFill>
            <a:srgbClr val="18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503920" y="3886200"/>
            <a:ext cx="3017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Refleksi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03920" y="4361688"/>
            <a:ext cx="3017520" cy="960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262F3A"/>
                </a:solidFill>
                <a:latin typeface="Aptos"/>
              </a:rPr>
              <a:t>Evaluasi diri dan rencana perbaikan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4400" y="5806440"/>
            <a:ext cx="10332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142A4A"/>
                </a:solidFill>
                <a:latin typeface="Aptos"/>
              </a:rPr>
              <a:t>Gunakan rubrik agar kriteria mutu transparan dan konsisten.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292840" y="6446520"/>
            <a:ext cx="320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697482"/>
                </a:solidFill>
                <a:latin typeface="Aptos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42A4A"/>
                </a:solidFill>
                <a:latin typeface="Aptos"/>
              </a:rPr>
              <a:t>Langkah Implementasi di Sekolah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0584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697482"/>
                </a:solidFill>
                <a:latin typeface="Aptos"/>
              </a:rPr>
              <a:t>Mulai dari proyek sederhana, lalu tingkatkan kompleksitas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371600"/>
            <a:ext cx="34290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1371600"/>
            <a:ext cx="82296" cy="1828800"/>
          </a:xfrm>
          <a:prstGeom prst="rect">
            <a:avLst/>
          </a:prstGeom>
          <a:solidFill>
            <a:srgbClr val="26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554480"/>
            <a:ext cx="3017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01  Petakan kompetensi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029967"/>
            <a:ext cx="30175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262F3A"/>
                </a:solidFill>
                <a:latin typeface="Aptos"/>
              </a:rPr>
              <a:t>Tentukan CP/TP dan kompetensi kerja yang ingin dicapai.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371600"/>
            <a:ext cx="34290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434840" y="1371600"/>
            <a:ext cx="82296" cy="1828800"/>
          </a:xfrm>
          <a:prstGeom prst="rect">
            <a:avLst/>
          </a:prstGeom>
          <a:solidFill>
            <a:srgbClr val="18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63440" y="1554480"/>
            <a:ext cx="3017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02  Pilih produk/jasa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3440" y="2029967"/>
            <a:ext cx="30175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262F3A"/>
                </a:solidFill>
                <a:latin typeface="Aptos"/>
              </a:rPr>
              <a:t>Pastikan realistis, aman, relevan, dan punya standar mutu.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75320" y="1371600"/>
            <a:ext cx="34290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275320" y="1371600"/>
            <a:ext cx="82296" cy="1828800"/>
          </a:xfrm>
          <a:prstGeom prst="rect">
            <a:avLst/>
          </a:prstGeom>
          <a:solidFill>
            <a:srgbClr val="F289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503920" y="1554480"/>
            <a:ext cx="3017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03  Siapkan SOP &amp; K3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3920" y="2029967"/>
            <a:ext cx="30175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262F3A"/>
                </a:solidFill>
                <a:latin typeface="Aptos"/>
              </a:rPr>
              <a:t>Tetapkan alur kerja, alat/bahan, risiko, dan kontrol mutu.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94360" y="3703320"/>
            <a:ext cx="34290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94360" y="3703320"/>
            <a:ext cx="82296" cy="1828800"/>
          </a:xfrm>
          <a:prstGeom prst="rect">
            <a:avLst/>
          </a:prstGeom>
          <a:solidFill>
            <a:srgbClr val="469B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2960" y="3886200"/>
            <a:ext cx="3017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04  Bangun tim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4361688"/>
            <a:ext cx="30175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262F3A"/>
                </a:solidFill>
                <a:latin typeface="Aptos"/>
              </a:rPr>
              <a:t>Atur peran peserta didik dan mekanisme supervisi.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34840" y="3703320"/>
            <a:ext cx="34290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434840" y="3703320"/>
            <a:ext cx="82296" cy="1828800"/>
          </a:xfrm>
          <a:prstGeom prst="rect">
            <a:avLst/>
          </a:prstGeom>
          <a:solidFill>
            <a:srgbClr val="26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663440" y="3886200"/>
            <a:ext cx="3017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05  Produksi &amp; evaluasi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63440" y="4361688"/>
            <a:ext cx="30175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262F3A"/>
                </a:solidFill>
                <a:latin typeface="Aptos"/>
              </a:rPr>
              <a:t>Jalankan proyek, kumpulkan data, cek mutu, dan lakukan perbaikan.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75320" y="3703320"/>
            <a:ext cx="34290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8275320" y="3703320"/>
            <a:ext cx="82296" cy="1828800"/>
          </a:xfrm>
          <a:prstGeom prst="rect">
            <a:avLst/>
          </a:prstGeom>
          <a:solidFill>
            <a:srgbClr val="18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503920" y="3886200"/>
            <a:ext cx="3017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06  Refleksi &amp; tindak lanjut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03920" y="4361688"/>
            <a:ext cx="30175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262F3A"/>
                </a:solidFill>
                <a:latin typeface="Aptos"/>
              </a:rPr>
              <a:t>Dokumentasikan praktik baik dan rancang proyek berikutnya.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292840" y="6446520"/>
            <a:ext cx="320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697482"/>
                </a:solidFill>
                <a:latin typeface="Aptos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42A4A"/>
                </a:solidFill>
                <a:latin typeface="Aptos"/>
              </a:rPr>
              <a:t>Manfaat &amp; Tantangan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0584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697482"/>
                </a:solidFill>
                <a:latin typeface="Aptos"/>
              </a:rPr>
              <a:t>Keberhasilan membutuhkan desain pembelajaran dan manajemen yang konsisten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17320"/>
            <a:ext cx="521208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417320"/>
            <a:ext cx="82296" cy="4434840"/>
          </a:xfrm>
          <a:prstGeom prst="rect">
            <a:avLst/>
          </a:prstGeom>
          <a:solidFill>
            <a:srgbClr val="469B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600200"/>
            <a:ext cx="48006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Manfaat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075688"/>
            <a:ext cx="4800600" cy="3611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262F3A"/>
                </a:solidFill>
                <a:latin typeface="Aptos"/>
              </a:rPr>
              <a:t>✓ Pembelajaran lebih bermakna</a:t>
            </a:r>
            <a:r>
              <a:t/>
            </a:r>
            <a:br/>
            <a:r>
              <a:t>✓ Kreativitas &amp; problem solving meningkat</a:t>
            </a:r>
            <a:br/>
            <a:r>
              <a:t>✓ Kolaborasi dan komunikasi terlatih</a:t>
            </a:r>
            <a:br/>
            <a:r>
              <a:t>✓ Terbiasa dengan standar mutu</a:t>
            </a:r>
            <a:br/>
            <a:r>
              <a:t>✓ Kesiapan kerja dan kewirausahaan</a:t>
            </a:r>
            <a:br/>
            <a:r>
              <a:t>✓ Produk dapat menjadi portofolio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417320"/>
            <a:ext cx="521208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17920" y="1417320"/>
            <a:ext cx="82296" cy="4434840"/>
          </a:xfrm>
          <a:prstGeom prst="rect">
            <a:avLst/>
          </a:prstGeom>
          <a:solidFill>
            <a:srgbClr val="F289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46520" y="1600200"/>
            <a:ext cx="48006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2A4A"/>
                </a:solidFill>
                <a:latin typeface="Aptos"/>
              </a:rPr>
              <a:t>Tantangan &amp; Solusi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6520" y="2075688"/>
            <a:ext cx="4800600" cy="3611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>
                <a:solidFill>
                  <a:srgbClr val="262F3A"/>
                </a:solidFill>
                <a:latin typeface="Aptos"/>
              </a:rPr>
              <a:t>• Waktu terbatas → proyek bertahap</a:t>
            </a:r>
            <a:r>
              <a:t/>
            </a:r>
            <a:br/>
            <a:r>
              <a:t>• Alat/bahan terbatas → pilih proyek feasible</a:t>
            </a:r>
            <a:br/>
            <a:r>
              <a:t>• Penilaian kompleks → gunakan rubrik</a:t>
            </a:r>
            <a:br/>
            <a:r>
              <a:t>• K3 → briefing &amp; SOP wajib</a:t>
            </a:r>
            <a:br/>
            <a:r>
              <a:t>• Kualitas belum konsisten → QC dan revisi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92840" y="6446520"/>
            <a:ext cx="320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697482"/>
                </a:solidFill>
                <a:latin typeface="Aptos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6070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Aptos"/>
              </a:rPr>
              <a:t>DARI BELAJAR → BERKARYA → BERPRODUKSI → SIAP BEKERJA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2423160"/>
            <a:ext cx="996696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900" b="0">
                <a:solidFill>
                  <a:srgbClr val="E1EBF6"/>
                </a:solidFill>
                <a:latin typeface="Aptos"/>
              </a:rPr>
              <a:t>PjBL membangun kemampuan mencipta dan memecahkan masalah.</a:t>
            </a:r>
            <a:r>
              <a:t/>
            </a:r>
            <a:br/>
            <a:r>
              <a:t>TEFA membangun kebiasaan bekerja dengan standar industri.</a:t>
            </a:r>
            <a:br/>
            <a:r>
              <a:t/>
            </a:r>
            <a:br/>
            <a:r>
              <a:t>Ketika keduanya dipadukan, pembelajaran menjadi lebih autentik,</a:t>
            </a:r>
            <a:br/>
            <a:r>
              <a:t>produktif, dan dekat dengan kebutuhan dunia kerja.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166360"/>
            <a:ext cx="10332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>
                <a:solidFill>
                  <a:srgbClr val="F28936"/>
                </a:solidFill>
                <a:latin typeface="Aptos"/>
              </a:rPr>
              <a:t>TERIMA KASIH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760720"/>
            <a:ext cx="10332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>
                <a:solidFill>
                  <a:srgbClr val="FFFFFF"/>
                </a:solidFill>
                <a:latin typeface="Aptos"/>
              </a:rPr>
              <a:t>Diskusi • Refleksi • Aksi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46520"/>
            <a:ext cx="320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697482"/>
                </a:solidFill>
                <a:latin typeface="Aptos"/>
              </a:rPr>
              <a:t>14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27</TotalTime>
  <Words>820</Words>
  <Application>Microsoft Office PowerPoint</Application>
  <PresentationFormat>Custom</PresentationFormat>
  <Paragraphs>166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Apex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Windows User</cp:lastModifiedBy>
  <cp:revision>4</cp:revision>
  <dcterms:created xsi:type="dcterms:W3CDTF">2013-01-27T09:14:16Z</dcterms:created>
  <dcterms:modified xsi:type="dcterms:W3CDTF">2026-09-13T15:09:46Z</dcterms:modified>
  <cp:category/>
</cp:coreProperties>
</file>