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1.png"/><Relationship Id="rId3" Type="http://schemas.openxmlformats.org/officeDocument/2006/relationships/image" Target="../media/image-7-1.png"/><Relationship Id="rId4" Type="http://schemas.openxmlformats.org/officeDocument/2006/relationships/image" Target="../media/image-7-1.png"/><Relationship Id="rId5" Type="http://schemas.openxmlformats.org/officeDocument/2006/relationships/image" Target="../media/image-7-1.png"/><Relationship Id="rId6" Type="http://schemas.openxmlformats.org/officeDocument/2006/relationships/image" Target="../media/image-7-1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76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869680" y="-1828800"/>
            <a:ext cx="5486400" cy="5486400"/>
          </a:xfrm>
          <a:prstGeom prst="ellipse">
            <a:avLst/>
          </a:prstGeom>
          <a:solidFill>
            <a:srgbClr val="263478"/>
          </a:solidFill>
          <a:ln/>
        </p:spPr>
      </p:sp>
      <p:sp>
        <p:nvSpPr>
          <p:cNvPr id="3" name="Shape 1"/>
          <p:cNvSpPr/>
          <p:nvPr/>
        </p:nvSpPr>
        <p:spPr>
          <a:xfrm>
            <a:off x="10607040" y="4206240"/>
            <a:ext cx="2926080" cy="2926080"/>
          </a:xfrm>
          <a:prstGeom prst="ellipse">
            <a:avLst/>
          </a:prstGeom>
          <a:solidFill>
            <a:srgbClr val="263478"/>
          </a:solidFill>
          <a:ln/>
        </p:spPr>
      </p:sp>
      <p:sp>
        <p:nvSpPr>
          <p:cNvPr id="4" name="Shape 2"/>
          <p:cNvSpPr/>
          <p:nvPr/>
        </p:nvSpPr>
        <p:spPr>
          <a:xfrm>
            <a:off x="777240" y="685800"/>
            <a:ext cx="868680" cy="868680"/>
          </a:xfrm>
          <a:prstGeom prst="ellipse">
            <a:avLst/>
          </a:prstGeom>
          <a:solidFill>
            <a:srgbClr val="F2A541"/>
          </a:solidFill>
          <a:ln/>
        </p:spPr>
      </p:sp>
      <p:pic>
        <p:nvPicPr>
          <p:cNvPr id="5" name="Image 0" descr="/home/claude/tefa/icon_industry_1E276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72693" y="881253"/>
            <a:ext cx="477774" cy="477774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777240" y="187452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spc="300" kern="0" dirty="0">
                <a:solidFill>
                  <a:srgbClr val="F2A5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PELATIHAN MGMP</a:t>
            </a:r>
            <a:endParaRPr lang="en-US" sz="1500" dirty="0"/>
          </a:p>
        </p:txBody>
      </p:sp>
      <p:sp>
        <p:nvSpPr>
          <p:cNvPr id="7" name="Text 4"/>
          <p:cNvSpPr txBox="1"/>
          <p:nvPr/>
        </p:nvSpPr>
        <p:spPr>
          <a:xfrm>
            <a:off x="777240" y="2286000"/>
            <a:ext cx="969264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Pemanfaatan Sarana dan Prasarana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Pendukung Penyelenggaraan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Teaching Factory (TeFa)</a:t>
            </a:r>
            <a:endParaRPr lang="en-US" sz="4000" dirty="0"/>
          </a:p>
        </p:txBody>
      </p:sp>
      <p:sp>
        <p:nvSpPr>
          <p:cNvPr id="8" name="Shape 5"/>
          <p:cNvSpPr/>
          <p:nvPr/>
        </p:nvSpPr>
        <p:spPr>
          <a:xfrm>
            <a:off x="795528" y="4892040"/>
            <a:ext cx="2194560" cy="0"/>
          </a:xfrm>
          <a:prstGeom prst="line">
            <a:avLst/>
          </a:prstGeom>
          <a:noFill/>
          <a:ln w="19050">
            <a:solidFill>
              <a:srgbClr val="CADCFC"/>
            </a:solidFill>
            <a:prstDash val="solid"/>
          </a:ln>
        </p:spPr>
      </p:sp>
      <p:sp>
        <p:nvSpPr>
          <p:cNvPr id="9" name="Text 6"/>
          <p:cNvSpPr txBox="1"/>
          <p:nvPr/>
        </p:nvSpPr>
        <p:spPr>
          <a:xfrm>
            <a:off x="777240" y="5074920"/>
            <a:ext cx="8686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400" i="1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Materi disusun untuk mendukung guru dalam mengelola sarana‑prasarana</a:t>
            </a:r>
            <a:endParaRPr lang="en-US" sz="1400" dirty="0"/>
          </a:p>
          <a:p>
            <a:pPr indent="0" marL="0">
              <a:lnSpc>
                <a:spcPct val="120000"/>
              </a:lnSpc>
              <a:buNone/>
            </a:pPr>
            <a:r>
              <a:rPr lang="en-US" sz="1400" i="1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secara objektif dan terstruktur dalam penyelenggaraan Teaching Factory.</a:t>
            </a:r>
            <a:endParaRPr lang="en-US" sz="1400" dirty="0"/>
          </a:p>
        </p:txBody>
      </p:sp>
      <p:sp>
        <p:nvSpPr>
          <p:cNvPr id="10" name="Text 7"/>
          <p:cNvSpPr txBox="1"/>
          <p:nvPr/>
        </p:nvSpPr>
        <p:spPr>
          <a:xfrm>
            <a:off x="777240" y="626364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9FB0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Target Audiens: Guru SMK  •  Forum MGMP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9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F2A5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TENTANG PRODUK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713232"/>
            <a:ext cx="10515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Produk dalam Konteks Teaching Factory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48640" y="1600200"/>
            <a:ext cx="5029200" cy="4480560"/>
          </a:xfrm>
          <a:prstGeom prst="rect">
            <a:avLst>
              <a:gd name="adj" fmla="val 1633"/>
            </a:avLst>
          </a:prstGeom>
          <a:solidFill>
            <a:srgbClr val="1E2761"/>
          </a:solidFill>
          <a:ln/>
        </p:spPr>
      </p:sp>
      <p:sp>
        <p:nvSpPr>
          <p:cNvPr id="5" name="Shape 3"/>
          <p:cNvSpPr/>
          <p:nvPr/>
        </p:nvSpPr>
        <p:spPr>
          <a:xfrm>
            <a:off x="868680" y="1920240"/>
            <a:ext cx="640080" cy="640080"/>
          </a:xfrm>
          <a:prstGeom prst="ellipse">
            <a:avLst/>
          </a:prstGeom>
          <a:solidFill>
            <a:srgbClr val="F2A541"/>
          </a:solidFill>
          <a:ln/>
        </p:spPr>
      </p:sp>
      <p:pic>
        <p:nvPicPr>
          <p:cNvPr id="6" name="Image 0" descr="/home/claude/tefa/icon_box_1E276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12698" y="2064258"/>
            <a:ext cx="352044" cy="352044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645920" y="1993392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Definisi</a:t>
            </a:r>
            <a:endParaRPr lang="en-US" sz="1800" dirty="0"/>
          </a:p>
        </p:txBody>
      </p:sp>
      <p:sp>
        <p:nvSpPr>
          <p:cNvPr id="8" name="Text 5"/>
          <p:cNvSpPr txBox="1"/>
          <p:nvPr/>
        </p:nvSpPr>
        <p:spPr>
          <a:xfrm>
            <a:off x="868680" y="2743200"/>
            <a:ext cx="434340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35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Produk TeFa adalah barang atau jasa yang dihasilkan peserta didik melalui proses pembelajaran berbasis produksi, dengan mengikuti standar dan prosedur kerja industri.</a:t>
            </a:r>
            <a:endParaRPr lang="en-US" sz="1350" dirty="0"/>
          </a:p>
        </p:txBody>
      </p:sp>
      <p:sp>
        <p:nvSpPr>
          <p:cNvPr id="9" name="Shape 6"/>
          <p:cNvSpPr/>
          <p:nvPr/>
        </p:nvSpPr>
        <p:spPr>
          <a:xfrm>
            <a:off x="868680" y="4069080"/>
            <a:ext cx="4343400" cy="0"/>
          </a:xfrm>
          <a:prstGeom prst="line">
            <a:avLst/>
          </a:prstGeom>
          <a:noFill/>
          <a:ln w="12700">
            <a:solidFill>
              <a:srgbClr val="334A94"/>
            </a:solidFill>
            <a:prstDash val="solid"/>
          </a:ln>
        </p:spPr>
      </p:sp>
      <p:sp>
        <p:nvSpPr>
          <p:cNvPr id="10" name="Text 7"/>
          <p:cNvSpPr txBox="1"/>
          <p:nvPr/>
        </p:nvSpPr>
        <p:spPr>
          <a:xfrm>
            <a:off x="868680" y="4251960"/>
            <a:ext cx="43434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35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Produk berfungsi sebagai media pencapaian kompetensi sekaligus memiliki nilai ekonomis yang dapat dipasarkan kepada konsumen.</a:t>
            </a:r>
            <a:endParaRPr lang="en-US" sz="1350" dirty="0"/>
          </a:p>
        </p:txBody>
      </p:sp>
      <p:sp>
        <p:nvSpPr>
          <p:cNvPr id="11" name="Shape 8"/>
          <p:cNvSpPr/>
          <p:nvPr/>
        </p:nvSpPr>
        <p:spPr>
          <a:xfrm>
            <a:off x="868680" y="5349240"/>
            <a:ext cx="4343400" cy="0"/>
          </a:xfrm>
          <a:prstGeom prst="line">
            <a:avLst/>
          </a:prstGeom>
          <a:noFill/>
          <a:ln w="12700">
            <a:solidFill>
              <a:srgbClr val="334A94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868680" y="5532120"/>
            <a:ext cx="978408" cy="384048"/>
          </a:xfrm>
          <a:prstGeom prst="roundRect">
            <a:avLst>
              <a:gd name="adj" fmla="val 50000"/>
            </a:avLst>
          </a:prstGeom>
          <a:solidFill>
            <a:srgbClr val="2A3A80"/>
          </a:solidFill>
          <a:ln w="9525">
            <a:solidFill>
              <a:srgbClr val="F2A541"/>
            </a:solidFill>
            <a:prstDash val="solid"/>
          </a:ln>
        </p:spPr>
      </p:sp>
      <p:sp>
        <p:nvSpPr>
          <p:cNvPr id="13" name="Text 10"/>
          <p:cNvSpPr txBox="1"/>
          <p:nvPr/>
        </p:nvSpPr>
        <p:spPr>
          <a:xfrm>
            <a:off x="868680" y="5532120"/>
            <a:ext cx="97840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F2A5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Kompetensi</a:t>
            </a:r>
            <a:endParaRPr lang="en-US" sz="1050" dirty="0"/>
          </a:p>
        </p:txBody>
      </p:sp>
      <p:sp>
        <p:nvSpPr>
          <p:cNvPr id="14" name="Shape 11"/>
          <p:cNvSpPr/>
          <p:nvPr/>
        </p:nvSpPr>
        <p:spPr>
          <a:xfrm>
            <a:off x="1984248" y="5532120"/>
            <a:ext cx="841248" cy="384048"/>
          </a:xfrm>
          <a:prstGeom prst="roundRect">
            <a:avLst>
              <a:gd name="adj" fmla="val 50000"/>
            </a:avLst>
          </a:prstGeom>
          <a:solidFill>
            <a:srgbClr val="2A3A80"/>
          </a:solidFill>
          <a:ln w="9525">
            <a:solidFill>
              <a:srgbClr val="F2A541"/>
            </a:solidFill>
            <a:prstDash val="solid"/>
          </a:ln>
        </p:spPr>
      </p:sp>
      <p:sp>
        <p:nvSpPr>
          <p:cNvPr id="15" name="Text 12"/>
          <p:cNvSpPr txBox="1"/>
          <p:nvPr/>
        </p:nvSpPr>
        <p:spPr>
          <a:xfrm>
            <a:off x="1984248" y="5532120"/>
            <a:ext cx="8412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F2A5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Ekonomis</a:t>
            </a:r>
            <a:endParaRPr lang="en-US" sz="1050" dirty="0"/>
          </a:p>
        </p:txBody>
      </p:sp>
      <p:sp>
        <p:nvSpPr>
          <p:cNvPr id="16" name="Shape 13"/>
          <p:cNvSpPr/>
          <p:nvPr/>
        </p:nvSpPr>
        <p:spPr>
          <a:xfrm>
            <a:off x="2962656" y="5532120"/>
            <a:ext cx="1115568" cy="384048"/>
          </a:xfrm>
          <a:prstGeom prst="roundRect">
            <a:avLst>
              <a:gd name="adj" fmla="val 50000"/>
            </a:avLst>
          </a:prstGeom>
          <a:solidFill>
            <a:srgbClr val="2A3A80"/>
          </a:solidFill>
          <a:ln w="9525">
            <a:solidFill>
              <a:srgbClr val="F2A541"/>
            </a:solidFill>
            <a:prstDash val="solid"/>
          </a:ln>
        </p:spPr>
      </p:sp>
      <p:sp>
        <p:nvSpPr>
          <p:cNvPr id="17" name="Text 14"/>
          <p:cNvSpPr txBox="1"/>
          <p:nvPr/>
        </p:nvSpPr>
        <p:spPr>
          <a:xfrm>
            <a:off x="2962656" y="5532120"/>
            <a:ext cx="111556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F2A5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Standar Mutu</a:t>
            </a:r>
            <a:endParaRPr lang="en-US" sz="1050" dirty="0"/>
          </a:p>
        </p:txBody>
      </p:sp>
      <p:sp>
        <p:nvSpPr>
          <p:cNvPr id="18" name="Shape 15"/>
          <p:cNvSpPr/>
          <p:nvPr/>
        </p:nvSpPr>
        <p:spPr>
          <a:xfrm>
            <a:off x="5806440" y="1600200"/>
            <a:ext cx="5806440" cy="1371600"/>
          </a:xfrm>
          <a:prstGeom prst="roundRect">
            <a:avLst>
              <a:gd name="adj" fmla="val 4667"/>
            </a:avLst>
          </a:prstGeom>
          <a:solidFill>
            <a:srgbClr val="FFFFFF"/>
          </a:solidFill>
          <a:ln w="12700">
            <a:solidFill>
              <a:srgbClr val="E3E8F2"/>
            </a:solidFill>
            <a:prstDash val="solid"/>
          </a:ln>
          <a:effectLst>
            <a:outerShdw sx="100000" sy="100000" kx="0" ky="0" algn="bl" rotWithShape="0" blurRad="76200" dist="25400" dir="5400000">
              <a:srgbClr val="1E2761">
                <a:alpha val="12000"/>
              </a:srgbClr>
            </a:outerShdw>
          </a:effectLst>
        </p:spPr>
      </p:sp>
      <p:sp>
        <p:nvSpPr>
          <p:cNvPr id="19" name="Shape 16"/>
          <p:cNvSpPr/>
          <p:nvPr/>
        </p:nvSpPr>
        <p:spPr>
          <a:xfrm>
            <a:off x="6035040" y="1892808"/>
            <a:ext cx="777240" cy="777240"/>
          </a:xfrm>
          <a:prstGeom prst="ellipse">
            <a:avLst/>
          </a:prstGeom>
          <a:solidFill>
            <a:srgbClr val="CADCFC"/>
          </a:solidFill>
          <a:ln/>
        </p:spPr>
      </p:sp>
      <p:pic>
        <p:nvPicPr>
          <p:cNvPr id="20" name="Image 1" descr="/home/claude/tefa/icon_check_1E2761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9350" y="2087118"/>
            <a:ext cx="388620" cy="388620"/>
          </a:xfrm>
          <a:prstGeom prst="rect">
            <a:avLst/>
          </a:prstGeom>
        </p:spPr>
      </p:pic>
      <p:sp>
        <p:nvSpPr>
          <p:cNvPr id="21" name="Text 17"/>
          <p:cNvSpPr txBox="1"/>
          <p:nvPr/>
        </p:nvSpPr>
        <p:spPr>
          <a:xfrm>
            <a:off x="7040880" y="1783080"/>
            <a:ext cx="4434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Berorientasi Kompetensi</a:t>
            </a:r>
            <a:endParaRPr lang="en-US" sz="1450" dirty="0"/>
          </a:p>
        </p:txBody>
      </p:sp>
      <p:sp>
        <p:nvSpPr>
          <p:cNvPr id="22" name="Text 18"/>
          <p:cNvSpPr txBox="1"/>
          <p:nvPr/>
        </p:nvSpPr>
        <p:spPr>
          <a:xfrm>
            <a:off x="7040880" y="2167128"/>
            <a:ext cx="4434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Proses produksi selaras dengan capaian kompetensi keahlian pada kurikulum.</a:t>
            </a:r>
            <a:endParaRPr lang="en-US" sz="1200" dirty="0"/>
          </a:p>
        </p:txBody>
      </p:sp>
      <p:sp>
        <p:nvSpPr>
          <p:cNvPr id="23" name="Shape 19"/>
          <p:cNvSpPr/>
          <p:nvPr/>
        </p:nvSpPr>
        <p:spPr>
          <a:xfrm>
            <a:off x="5806440" y="3154680"/>
            <a:ext cx="5806440" cy="1371600"/>
          </a:xfrm>
          <a:prstGeom prst="roundRect">
            <a:avLst>
              <a:gd name="adj" fmla="val 4667"/>
            </a:avLst>
          </a:prstGeom>
          <a:solidFill>
            <a:srgbClr val="FFFFFF"/>
          </a:solidFill>
          <a:ln w="12700">
            <a:solidFill>
              <a:srgbClr val="E3E8F2"/>
            </a:solidFill>
            <a:prstDash val="solid"/>
          </a:ln>
          <a:effectLst>
            <a:outerShdw sx="100000" sy="100000" kx="0" ky="0" algn="bl" rotWithShape="0" blurRad="76200" dist="25400" dir="5400000">
              <a:srgbClr val="1E2761">
                <a:alpha val="12000"/>
              </a:srgbClr>
            </a:outerShdw>
          </a:effectLst>
        </p:spPr>
      </p:sp>
      <p:sp>
        <p:nvSpPr>
          <p:cNvPr id="24" name="Shape 20"/>
          <p:cNvSpPr/>
          <p:nvPr/>
        </p:nvSpPr>
        <p:spPr>
          <a:xfrm>
            <a:off x="6035040" y="3447288"/>
            <a:ext cx="777240" cy="777240"/>
          </a:xfrm>
          <a:prstGeom prst="ellipse">
            <a:avLst/>
          </a:prstGeom>
          <a:solidFill>
            <a:srgbClr val="CADCFC"/>
          </a:solidFill>
          <a:ln/>
        </p:spPr>
      </p:sp>
      <p:pic>
        <p:nvPicPr>
          <p:cNvPr id="25" name="Image 2" descr="/home/claude/tefa/icon_cart_1E2761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29350" y="3641598"/>
            <a:ext cx="388620" cy="388620"/>
          </a:xfrm>
          <a:prstGeom prst="rect">
            <a:avLst/>
          </a:prstGeom>
        </p:spPr>
      </p:pic>
      <p:sp>
        <p:nvSpPr>
          <p:cNvPr id="26" name="Text 21"/>
          <p:cNvSpPr txBox="1"/>
          <p:nvPr/>
        </p:nvSpPr>
        <p:spPr>
          <a:xfrm>
            <a:off x="7040880" y="3337560"/>
            <a:ext cx="4434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Bernilai Jual</a:t>
            </a:r>
            <a:endParaRPr lang="en-US" sz="1450" dirty="0"/>
          </a:p>
        </p:txBody>
      </p:sp>
      <p:sp>
        <p:nvSpPr>
          <p:cNvPr id="27" name="Text 22"/>
          <p:cNvSpPr txBox="1"/>
          <p:nvPr/>
        </p:nvSpPr>
        <p:spPr>
          <a:xfrm>
            <a:off x="7040880" y="3721608"/>
            <a:ext cx="4434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Produk memenuhi standar mutu sehingga layak dipasarkan kepada konsumen.</a:t>
            </a:r>
            <a:endParaRPr lang="en-US" sz="1200" dirty="0"/>
          </a:p>
        </p:txBody>
      </p:sp>
      <p:sp>
        <p:nvSpPr>
          <p:cNvPr id="28" name="Shape 23"/>
          <p:cNvSpPr/>
          <p:nvPr/>
        </p:nvSpPr>
        <p:spPr>
          <a:xfrm>
            <a:off x="5806440" y="4709160"/>
            <a:ext cx="5806440" cy="1371600"/>
          </a:xfrm>
          <a:prstGeom prst="roundRect">
            <a:avLst>
              <a:gd name="adj" fmla="val 4667"/>
            </a:avLst>
          </a:prstGeom>
          <a:solidFill>
            <a:srgbClr val="FFFFFF"/>
          </a:solidFill>
          <a:ln w="12700">
            <a:solidFill>
              <a:srgbClr val="E3E8F2"/>
            </a:solidFill>
            <a:prstDash val="solid"/>
          </a:ln>
          <a:effectLst>
            <a:outerShdw sx="100000" sy="100000" kx="0" ky="0" algn="bl" rotWithShape="0" blurRad="76200" dist="25400" dir="5400000">
              <a:srgbClr val="1E2761">
                <a:alpha val="12000"/>
              </a:srgbClr>
            </a:outerShdw>
          </a:effectLst>
        </p:spPr>
      </p:sp>
      <p:sp>
        <p:nvSpPr>
          <p:cNvPr id="29" name="Shape 24"/>
          <p:cNvSpPr/>
          <p:nvPr/>
        </p:nvSpPr>
        <p:spPr>
          <a:xfrm>
            <a:off x="6035040" y="5001768"/>
            <a:ext cx="777240" cy="777240"/>
          </a:xfrm>
          <a:prstGeom prst="ellipse">
            <a:avLst/>
          </a:prstGeom>
          <a:solidFill>
            <a:srgbClr val="CADCFC"/>
          </a:solidFill>
          <a:ln/>
        </p:spPr>
      </p:sp>
      <p:pic>
        <p:nvPicPr>
          <p:cNvPr id="30" name="Image 3" descr="/home/claude/tefa/icon_clipboard_1E2761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29350" y="5196078"/>
            <a:ext cx="388620" cy="388620"/>
          </a:xfrm>
          <a:prstGeom prst="rect">
            <a:avLst/>
          </a:prstGeom>
        </p:spPr>
      </p:pic>
      <p:sp>
        <p:nvSpPr>
          <p:cNvPr id="31" name="Text 25"/>
          <p:cNvSpPr txBox="1"/>
          <p:nvPr/>
        </p:nvSpPr>
        <p:spPr>
          <a:xfrm>
            <a:off x="7040880" y="4892040"/>
            <a:ext cx="4434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Terdokumentasi</a:t>
            </a:r>
            <a:endParaRPr lang="en-US" sz="1450" dirty="0"/>
          </a:p>
        </p:txBody>
      </p:sp>
      <p:sp>
        <p:nvSpPr>
          <p:cNvPr id="32" name="Text 26"/>
          <p:cNvSpPr txBox="1"/>
          <p:nvPr/>
        </p:nvSpPr>
        <p:spPr>
          <a:xfrm>
            <a:off x="7040880" y="5276088"/>
            <a:ext cx="4434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Setiap tahap produksi tercatat sebagai bagian dari penilaian pembelajaran.</a:t>
            </a:r>
            <a:endParaRPr lang="en-US" sz="1200" dirty="0"/>
          </a:p>
        </p:txBody>
      </p:sp>
      <p:sp>
        <p:nvSpPr>
          <p:cNvPr id="33" name="Text 27"/>
          <p:cNvSpPr txBox="1"/>
          <p:nvPr/>
        </p:nvSpPr>
        <p:spPr>
          <a:xfrm>
            <a:off x="457200" y="6519672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8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Pemanfaatan Sarana‑Prasarana TeFa</a:t>
            </a:r>
            <a:endParaRPr lang="en-US" sz="900" dirty="0"/>
          </a:p>
        </p:txBody>
      </p:sp>
      <p:sp>
        <p:nvSpPr>
          <p:cNvPr id="34" name="Text 28"/>
          <p:cNvSpPr txBox="1"/>
          <p:nvPr/>
        </p:nvSpPr>
        <p:spPr>
          <a:xfrm>
            <a:off x="10515600" y="6519672"/>
            <a:ext cx="1280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8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MGMP · TeFa  |  02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F2A5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PROSES PEMBELAJARAN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713232"/>
            <a:ext cx="10515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Aktivitas Teaching Factory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280160"/>
            <a:ext cx="10515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A6B8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Rangkaian tahapan kerja yang meniru alur produksi industri secara nyata di lingkungan sekolah.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548640" y="2148840"/>
            <a:ext cx="2121408" cy="3566160"/>
          </a:xfrm>
          <a:prstGeom prst="roundRect">
            <a:avLst>
              <a:gd name="adj" fmla="val 2586"/>
            </a:avLst>
          </a:prstGeom>
          <a:solidFill>
            <a:srgbClr val="1E2761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713232" y="2313432"/>
            <a:ext cx="179222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F2A54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01</a:t>
            </a:r>
            <a:endParaRPr lang="en-US" sz="2600" dirty="0"/>
          </a:p>
        </p:txBody>
      </p:sp>
      <p:sp>
        <p:nvSpPr>
          <p:cNvPr id="7" name="Shape 5"/>
          <p:cNvSpPr/>
          <p:nvPr/>
        </p:nvSpPr>
        <p:spPr>
          <a:xfrm>
            <a:off x="713232" y="2926080"/>
            <a:ext cx="1792224" cy="0"/>
          </a:xfrm>
          <a:prstGeom prst="line">
            <a:avLst/>
          </a:prstGeom>
          <a:noFill/>
          <a:ln w="12700">
            <a:solidFill>
              <a:srgbClr val="4A5CA0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713232" y="3063240"/>
            <a:ext cx="179222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Perencanaan</a:t>
            </a:r>
            <a:endParaRPr lang="en-US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713232" y="3749040"/>
            <a:ext cx="1792224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2000"/>
              </a:lnSpc>
              <a:buNone/>
            </a:pPr>
            <a:r>
              <a:rPr lang="en-US" sz="11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Menyusun jadwal, target, dan kebutuhan sarana‑prasarana produksi.</a:t>
            </a:r>
            <a:endParaRPr lang="en-US" sz="1100" dirty="0"/>
          </a:p>
        </p:txBody>
      </p:sp>
      <p:sp>
        <p:nvSpPr>
          <p:cNvPr id="10" name="Text 8"/>
          <p:cNvSpPr txBox="1"/>
          <p:nvPr/>
        </p:nvSpPr>
        <p:spPr>
          <a:xfrm>
            <a:off x="2674620" y="3703320"/>
            <a:ext cx="24688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5A6B8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2798064" y="2148840"/>
            <a:ext cx="2121408" cy="3566160"/>
          </a:xfrm>
          <a:prstGeom prst="roundRect">
            <a:avLst>
              <a:gd name="adj" fmla="val 2586"/>
            </a:avLst>
          </a:prstGeom>
          <a:solidFill>
            <a:srgbClr val="2A3A80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2962656" y="2313432"/>
            <a:ext cx="179222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F2A54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02</a:t>
            </a:r>
            <a:endParaRPr lang="en-US" sz="2600" dirty="0"/>
          </a:p>
        </p:txBody>
      </p:sp>
      <p:sp>
        <p:nvSpPr>
          <p:cNvPr id="13" name="Shape 11"/>
          <p:cNvSpPr/>
          <p:nvPr/>
        </p:nvSpPr>
        <p:spPr>
          <a:xfrm>
            <a:off x="2962656" y="2926080"/>
            <a:ext cx="1792224" cy="0"/>
          </a:xfrm>
          <a:prstGeom prst="line">
            <a:avLst/>
          </a:prstGeom>
          <a:noFill/>
          <a:ln w="12700">
            <a:solidFill>
              <a:srgbClr val="4A5CA0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2962656" y="3063240"/>
            <a:ext cx="179222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Job Sheet &amp; Order</a:t>
            </a:r>
            <a:endParaRPr lang="en-US" sz="1400" dirty="0"/>
          </a:p>
        </p:txBody>
      </p:sp>
      <p:sp>
        <p:nvSpPr>
          <p:cNvPr id="15" name="Text 13"/>
          <p:cNvSpPr txBox="1"/>
          <p:nvPr/>
        </p:nvSpPr>
        <p:spPr>
          <a:xfrm>
            <a:off x="2962656" y="3749040"/>
            <a:ext cx="1792224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2000"/>
              </a:lnSpc>
              <a:buNone/>
            </a:pPr>
            <a:r>
              <a:rPr lang="en-US" sz="11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Menerima order/permintaan dan menerjemahkannya menjadi lembar kerja.</a:t>
            </a:r>
            <a:endParaRPr lang="en-US" sz="1100" dirty="0"/>
          </a:p>
        </p:txBody>
      </p:sp>
      <p:sp>
        <p:nvSpPr>
          <p:cNvPr id="16" name="Text 14"/>
          <p:cNvSpPr txBox="1"/>
          <p:nvPr/>
        </p:nvSpPr>
        <p:spPr>
          <a:xfrm>
            <a:off x="4924044" y="3703320"/>
            <a:ext cx="24688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5A6B8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1600" dirty="0"/>
          </a:p>
        </p:txBody>
      </p:sp>
      <p:sp>
        <p:nvSpPr>
          <p:cNvPr id="17" name="Shape 15"/>
          <p:cNvSpPr/>
          <p:nvPr/>
        </p:nvSpPr>
        <p:spPr>
          <a:xfrm>
            <a:off x="5047488" y="2148840"/>
            <a:ext cx="2121408" cy="3566160"/>
          </a:xfrm>
          <a:prstGeom prst="roundRect">
            <a:avLst>
              <a:gd name="adj" fmla="val 2586"/>
            </a:avLst>
          </a:prstGeom>
          <a:solidFill>
            <a:srgbClr val="1E2761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5212080" y="2313432"/>
            <a:ext cx="179222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F2A54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03</a:t>
            </a:r>
            <a:endParaRPr lang="en-US" sz="2600" dirty="0"/>
          </a:p>
        </p:txBody>
      </p:sp>
      <p:sp>
        <p:nvSpPr>
          <p:cNvPr id="19" name="Shape 17"/>
          <p:cNvSpPr/>
          <p:nvPr/>
        </p:nvSpPr>
        <p:spPr>
          <a:xfrm>
            <a:off x="5212080" y="2926080"/>
            <a:ext cx="1792224" cy="0"/>
          </a:xfrm>
          <a:prstGeom prst="line">
            <a:avLst/>
          </a:prstGeom>
          <a:noFill/>
          <a:ln w="12700">
            <a:solidFill>
              <a:srgbClr val="4A5CA0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5212080" y="3063240"/>
            <a:ext cx="179222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Proses Produksi</a:t>
            </a:r>
            <a:endParaRPr lang="en-US" sz="1400" dirty="0"/>
          </a:p>
        </p:txBody>
      </p:sp>
      <p:sp>
        <p:nvSpPr>
          <p:cNvPr id="21" name="Text 19"/>
          <p:cNvSpPr txBox="1"/>
          <p:nvPr/>
        </p:nvSpPr>
        <p:spPr>
          <a:xfrm>
            <a:off x="5212080" y="3749040"/>
            <a:ext cx="1792224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2000"/>
              </a:lnSpc>
              <a:buNone/>
            </a:pPr>
            <a:r>
              <a:rPr lang="en-US" sz="11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Peserta didik mengerjakan produk sesuai standar operasional industri.</a:t>
            </a:r>
            <a:endParaRPr lang="en-US" sz="1100" dirty="0"/>
          </a:p>
        </p:txBody>
      </p:sp>
      <p:sp>
        <p:nvSpPr>
          <p:cNvPr id="22" name="Text 20"/>
          <p:cNvSpPr txBox="1"/>
          <p:nvPr/>
        </p:nvSpPr>
        <p:spPr>
          <a:xfrm>
            <a:off x="7173468" y="3703320"/>
            <a:ext cx="24688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5A6B8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1600" dirty="0"/>
          </a:p>
        </p:txBody>
      </p:sp>
      <p:sp>
        <p:nvSpPr>
          <p:cNvPr id="23" name="Shape 21"/>
          <p:cNvSpPr/>
          <p:nvPr/>
        </p:nvSpPr>
        <p:spPr>
          <a:xfrm>
            <a:off x="7296912" y="2148840"/>
            <a:ext cx="2121408" cy="3566160"/>
          </a:xfrm>
          <a:prstGeom prst="roundRect">
            <a:avLst>
              <a:gd name="adj" fmla="val 2586"/>
            </a:avLst>
          </a:prstGeom>
          <a:solidFill>
            <a:srgbClr val="2A3A80"/>
          </a:solidFill>
          <a:ln/>
        </p:spPr>
      </p:sp>
      <p:sp>
        <p:nvSpPr>
          <p:cNvPr id="24" name="Text 22"/>
          <p:cNvSpPr txBox="1"/>
          <p:nvPr/>
        </p:nvSpPr>
        <p:spPr>
          <a:xfrm>
            <a:off x="7461504" y="2313432"/>
            <a:ext cx="179222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F2A54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04</a:t>
            </a:r>
            <a:endParaRPr lang="en-US" sz="2600" dirty="0"/>
          </a:p>
        </p:txBody>
      </p:sp>
      <p:sp>
        <p:nvSpPr>
          <p:cNvPr id="25" name="Shape 23"/>
          <p:cNvSpPr/>
          <p:nvPr/>
        </p:nvSpPr>
        <p:spPr>
          <a:xfrm>
            <a:off x="7461504" y="2926080"/>
            <a:ext cx="1792224" cy="0"/>
          </a:xfrm>
          <a:prstGeom prst="line">
            <a:avLst/>
          </a:prstGeom>
          <a:noFill/>
          <a:ln w="12700">
            <a:solidFill>
              <a:srgbClr val="4A5CA0"/>
            </a:solidFill>
            <a:prstDash val="solid"/>
          </a:ln>
        </p:spPr>
      </p:sp>
      <p:sp>
        <p:nvSpPr>
          <p:cNvPr id="26" name="Text 24"/>
          <p:cNvSpPr txBox="1"/>
          <p:nvPr/>
        </p:nvSpPr>
        <p:spPr>
          <a:xfrm>
            <a:off x="7461504" y="3063240"/>
            <a:ext cx="179222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Quality Control</a:t>
            </a:r>
            <a:endParaRPr lang="en-US" sz="1400" dirty="0"/>
          </a:p>
        </p:txBody>
      </p:sp>
      <p:sp>
        <p:nvSpPr>
          <p:cNvPr id="27" name="Text 25"/>
          <p:cNvSpPr txBox="1"/>
          <p:nvPr/>
        </p:nvSpPr>
        <p:spPr>
          <a:xfrm>
            <a:off x="7461504" y="3749040"/>
            <a:ext cx="1792224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2000"/>
              </a:lnSpc>
              <a:buNone/>
            </a:pPr>
            <a:r>
              <a:rPr lang="en-US" sz="11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Pemeriksaan mutu produk sebelum diserahkan kepada konsumen.</a:t>
            </a:r>
            <a:endParaRPr lang="en-US" sz="1100" dirty="0"/>
          </a:p>
        </p:txBody>
      </p:sp>
      <p:sp>
        <p:nvSpPr>
          <p:cNvPr id="28" name="Text 26"/>
          <p:cNvSpPr txBox="1"/>
          <p:nvPr/>
        </p:nvSpPr>
        <p:spPr>
          <a:xfrm>
            <a:off x="9422892" y="3703320"/>
            <a:ext cx="24688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5A6B8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1600" dirty="0"/>
          </a:p>
        </p:txBody>
      </p:sp>
      <p:sp>
        <p:nvSpPr>
          <p:cNvPr id="29" name="Shape 27"/>
          <p:cNvSpPr/>
          <p:nvPr/>
        </p:nvSpPr>
        <p:spPr>
          <a:xfrm>
            <a:off x="9546336" y="2148840"/>
            <a:ext cx="2121408" cy="3566160"/>
          </a:xfrm>
          <a:prstGeom prst="roundRect">
            <a:avLst>
              <a:gd name="adj" fmla="val 2586"/>
            </a:avLst>
          </a:prstGeom>
          <a:solidFill>
            <a:srgbClr val="1E2761"/>
          </a:solidFill>
          <a:ln/>
        </p:spPr>
      </p:sp>
      <p:sp>
        <p:nvSpPr>
          <p:cNvPr id="30" name="Text 28"/>
          <p:cNvSpPr txBox="1"/>
          <p:nvPr/>
        </p:nvSpPr>
        <p:spPr>
          <a:xfrm>
            <a:off x="9710928" y="2313432"/>
            <a:ext cx="179222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F2A54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05</a:t>
            </a:r>
            <a:endParaRPr lang="en-US" sz="2600" dirty="0"/>
          </a:p>
        </p:txBody>
      </p:sp>
      <p:sp>
        <p:nvSpPr>
          <p:cNvPr id="31" name="Shape 29"/>
          <p:cNvSpPr/>
          <p:nvPr/>
        </p:nvSpPr>
        <p:spPr>
          <a:xfrm>
            <a:off x="9710928" y="2926080"/>
            <a:ext cx="1792224" cy="0"/>
          </a:xfrm>
          <a:prstGeom prst="line">
            <a:avLst/>
          </a:prstGeom>
          <a:noFill/>
          <a:ln w="12700">
            <a:solidFill>
              <a:srgbClr val="4A5CA0"/>
            </a:solidFill>
            <a:prstDash val="solid"/>
          </a:ln>
        </p:spPr>
      </p:sp>
      <p:sp>
        <p:nvSpPr>
          <p:cNvPr id="32" name="Text 30"/>
          <p:cNvSpPr txBox="1"/>
          <p:nvPr/>
        </p:nvSpPr>
        <p:spPr>
          <a:xfrm>
            <a:off x="9710928" y="3063240"/>
            <a:ext cx="179222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Serah Terima &amp; Evaluasi</a:t>
            </a:r>
            <a:endParaRPr lang="en-US" sz="1400" dirty="0"/>
          </a:p>
        </p:txBody>
      </p:sp>
      <p:sp>
        <p:nvSpPr>
          <p:cNvPr id="33" name="Text 31"/>
          <p:cNvSpPr txBox="1"/>
          <p:nvPr/>
        </p:nvSpPr>
        <p:spPr>
          <a:xfrm>
            <a:off x="9710928" y="3749040"/>
            <a:ext cx="1792224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2000"/>
              </a:lnSpc>
              <a:buNone/>
            </a:pPr>
            <a:r>
              <a:rPr lang="en-US" sz="11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Penyerahan produk dan evaluasi proses sebagai bahan penilaian.</a:t>
            </a:r>
            <a:endParaRPr lang="en-US" sz="1100" dirty="0"/>
          </a:p>
        </p:txBody>
      </p:sp>
      <p:sp>
        <p:nvSpPr>
          <p:cNvPr id="34" name="Text 32"/>
          <p:cNvSpPr txBox="1"/>
          <p:nvPr/>
        </p:nvSpPr>
        <p:spPr>
          <a:xfrm>
            <a:off x="457200" y="6519672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8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Pemanfaatan Sarana‑Prasarana TeFa</a:t>
            </a:r>
            <a:endParaRPr lang="en-US" sz="900" dirty="0"/>
          </a:p>
        </p:txBody>
      </p:sp>
      <p:sp>
        <p:nvSpPr>
          <p:cNvPr id="35" name="Text 33"/>
          <p:cNvSpPr txBox="1"/>
          <p:nvPr/>
        </p:nvSpPr>
        <p:spPr>
          <a:xfrm>
            <a:off x="10515600" y="6519672"/>
            <a:ext cx="1280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8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MGMP · TeFa  |  03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9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F2A5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KESESUAIAN TINGKATAN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713232"/>
            <a:ext cx="10515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Linieritas Level TeFa dan Produk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280160"/>
            <a:ext cx="10515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A6B8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Kompleksitas produk yang dihasilkan harus selaras dengan level penyelenggaraan TeFa di satuan pendidikan.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548640" y="1828800"/>
            <a:ext cx="1920240" cy="914400"/>
          </a:xfrm>
          <a:prstGeom prst="roundRect">
            <a:avLst>
              <a:gd name="adj" fmla="val 6000"/>
            </a:avLst>
          </a:prstGeom>
          <a:solidFill>
            <a:srgbClr val="1E2761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548640" y="1993392"/>
            <a:ext cx="1920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Level 1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640080" y="2395728"/>
            <a:ext cx="1737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Berbasis Job Order</a:t>
            </a:r>
            <a:endParaRPr lang="en-US" sz="1000" dirty="0"/>
          </a:p>
        </p:txBody>
      </p:sp>
      <p:sp>
        <p:nvSpPr>
          <p:cNvPr id="8" name="Shape 6"/>
          <p:cNvSpPr/>
          <p:nvPr/>
        </p:nvSpPr>
        <p:spPr>
          <a:xfrm>
            <a:off x="2606040" y="1828800"/>
            <a:ext cx="8458200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3E8F2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2880360" y="2011680"/>
            <a:ext cx="7909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2323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Produk sederhana, dikerjakan berdasarkan pesanan/tugas praktik terbimbing.</a:t>
            </a:r>
            <a:endParaRPr lang="en-US" sz="1350" dirty="0"/>
          </a:p>
        </p:txBody>
      </p:sp>
      <p:sp>
        <p:nvSpPr>
          <p:cNvPr id="10" name="Shape 8"/>
          <p:cNvSpPr/>
          <p:nvPr/>
        </p:nvSpPr>
        <p:spPr>
          <a:xfrm>
            <a:off x="548640" y="2862072"/>
            <a:ext cx="1920240" cy="914400"/>
          </a:xfrm>
          <a:prstGeom prst="roundRect">
            <a:avLst>
              <a:gd name="adj" fmla="val 6000"/>
            </a:avLst>
          </a:prstGeom>
          <a:solidFill>
            <a:srgbClr val="1E2761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548640" y="3026664"/>
            <a:ext cx="1920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Level 2</a:t>
            </a:r>
            <a:endParaRPr lang="en-US" sz="1800" dirty="0"/>
          </a:p>
        </p:txBody>
      </p:sp>
      <p:sp>
        <p:nvSpPr>
          <p:cNvPr id="12" name="Text 10"/>
          <p:cNvSpPr txBox="1"/>
          <p:nvPr/>
        </p:nvSpPr>
        <p:spPr>
          <a:xfrm>
            <a:off x="640080" y="3429000"/>
            <a:ext cx="1737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Berbasis Produk Masal</a:t>
            </a:r>
            <a:endParaRPr lang="en-US" sz="1000" dirty="0"/>
          </a:p>
        </p:txBody>
      </p:sp>
      <p:sp>
        <p:nvSpPr>
          <p:cNvPr id="13" name="Shape 11"/>
          <p:cNvSpPr/>
          <p:nvPr/>
        </p:nvSpPr>
        <p:spPr>
          <a:xfrm>
            <a:off x="2606040" y="2862072"/>
            <a:ext cx="8458200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3E8F2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2880360" y="3044952"/>
            <a:ext cx="7909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2323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Produk terstandar diproduksi berulang mengikuti prosedur baku (SOP).</a:t>
            </a:r>
            <a:endParaRPr lang="en-US" sz="1350" dirty="0"/>
          </a:p>
        </p:txBody>
      </p:sp>
      <p:sp>
        <p:nvSpPr>
          <p:cNvPr id="15" name="Shape 13"/>
          <p:cNvSpPr/>
          <p:nvPr/>
        </p:nvSpPr>
        <p:spPr>
          <a:xfrm>
            <a:off x="548640" y="3895344"/>
            <a:ext cx="1920240" cy="914400"/>
          </a:xfrm>
          <a:prstGeom prst="roundRect">
            <a:avLst>
              <a:gd name="adj" fmla="val 6000"/>
            </a:avLst>
          </a:prstGeom>
          <a:solidFill>
            <a:srgbClr val="1E2761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548640" y="4059936"/>
            <a:ext cx="1920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Level 3</a:t>
            </a:r>
            <a:endParaRPr lang="en-US" sz="1800" dirty="0"/>
          </a:p>
        </p:txBody>
      </p:sp>
      <p:sp>
        <p:nvSpPr>
          <p:cNvPr id="17" name="Text 15"/>
          <p:cNvSpPr txBox="1"/>
          <p:nvPr/>
        </p:nvSpPr>
        <p:spPr>
          <a:xfrm>
            <a:off x="640080" y="4462272"/>
            <a:ext cx="1737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Terintegrasi Rantai Pasok</a:t>
            </a:r>
            <a:endParaRPr lang="en-US" sz="1000" dirty="0"/>
          </a:p>
        </p:txBody>
      </p:sp>
      <p:sp>
        <p:nvSpPr>
          <p:cNvPr id="18" name="Shape 16"/>
          <p:cNvSpPr/>
          <p:nvPr/>
        </p:nvSpPr>
        <p:spPr>
          <a:xfrm>
            <a:off x="2606040" y="3895344"/>
            <a:ext cx="8458200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3E8F2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2880360" y="4078224"/>
            <a:ext cx="7909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2323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Produk terhubung dengan kebutuhan mitra industri/rantai pasok lokal.</a:t>
            </a:r>
            <a:endParaRPr lang="en-US" sz="1350" dirty="0"/>
          </a:p>
        </p:txBody>
      </p:sp>
      <p:sp>
        <p:nvSpPr>
          <p:cNvPr id="20" name="Shape 18"/>
          <p:cNvSpPr/>
          <p:nvPr/>
        </p:nvSpPr>
        <p:spPr>
          <a:xfrm>
            <a:off x="548640" y="4928616"/>
            <a:ext cx="1920240" cy="914400"/>
          </a:xfrm>
          <a:prstGeom prst="roundRect">
            <a:avLst>
              <a:gd name="adj" fmla="val 6000"/>
            </a:avLst>
          </a:prstGeom>
          <a:solidFill>
            <a:srgbClr val="F2A541"/>
          </a:solidFill>
          <a:ln/>
        </p:spPr>
      </p:sp>
      <p:sp>
        <p:nvSpPr>
          <p:cNvPr id="21" name="Text 19"/>
          <p:cNvSpPr txBox="1"/>
          <p:nvPr/>
        </p:nvSpPr>
        <p:spPr>
          <a:xfrm>
            <a:off x="548640" y="5093208"/>
            <a:ext cx="1920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Level 4</a:t>
            </a:r>
            <a:endParaRPr lang="en-US" sz="1800" dirty="0"/>
          </a:p>
        </p:txBody>
      </p:sp>
      <p:sp>
        <p:nvSpPr>
          <p:cNvPr id="22" name="Text 20"/>
          <p:cNvSpPr txBox="1"/>
          <p:nvPr/>
        </p:nvSpPr>
        <p:spPr>
          <a:xfrm>
            <a:off x="640080" y="5495544"/>
            <a:ext cx="17373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Berorientasi Pasar Luas</a:t>
            </a:r>
            <a:endParaRPr lang="en-US" sz="1000" dirty="0"/>
          </a:p>
        </p:txBody>
      </p:sp>
      <p:sp>
        <p:nvSpPr>
          <p:cNvPr id="23" name="Shape 21"/>
          <p:cNvSpPr/>
          <p:nvPr/>
        </p:nvSpPr>
        <p:spPr>
          <a:xfrm>
            <a:off x="2606040" y="4928616"/>
            <a:ext cx="8458200" cy="914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2700">
            <a:solidFill>
              <a:srgbClr val="E3E8F2"/>
            </a:solidFill>
            <a:prstDash val="solid"/>
          </a:ln>
        </p:spPr>
      </p:sp>
      <p:sp>
        <p:nvSpPr>
          <p:cNvPr id="24" name="Text 22"/>
          <p:cNvSpPr txBox="1"/>
          <p:nvPr/>
        </p:nvSpPr>
        <p:spPr>
          <a:xfrm>
            <a:off x="2880360" y="5111496"/>
            <a:ext cx="7909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2323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Produk kompetitif, dikelola layaknya unit bisnis dengan jangkauan pasar luas.</a:t>
            </a:r>
            <a:endParaRPr lang="en-US" sz="1350" dirty="0"/>
          </a:p>
        </p:txBody>
      </p:sp>
      <p:sp>
        <p:nvSpPr>
          <p:cNvPr id="25" name="Text 23"/>
          <p:cNvSpPr txBox="1"/>
          <p:nvPr/>
        </p:nvSpPr>
        <p:spPr>
          <a:xfrm>
            <a:off x="457200" y="6519672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8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Pemanfaatan Sarana‑Prasarana TeFa</a:t>
            </a:r>
            <a:endParaRPr lang="en-US" sz="900" dirty="0"/>
          </a:p>
        </p:txBody>
      </p:sp>
      <p:sp>
        <p:nvSpPr>
          <p:cNvPr id="26" name="Text 24"/>
          <p:cNvSpPr txBox="1"/>
          <p:nvPr/>
        </p:nvSpPr>
        <p:spPr>
          <a:xfrm>
            <a:off x="10515600" y="6519672"/>
            <a:ext cx="1280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8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MGMP · TeFa  |  04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F2A5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STANDAR PRODUK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713232"/>
            <a:ext cx="10515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Karakter Produk Teaching Factory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548640" y="1508760"/>
            <a:ext cx="3429000" cy="1965960"/>
          </a:xfrm>
          <a:prstGeom prst="roundRect">
            <a:avLst>
              <a:gd name="adj" fmla="val 3256"/>
            </a:avLst>
          </a:prstGeom>
          <a:solidFill>
            <a:srgbClr val="F7F9FC"/>
          </a:solidFill>
          <a:ln w="12700">
            <a:solidFill>
              <a:srgbClr val="E3E8F2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777240" y="1737360"/>
            <a:ext cx="594360" cy="594360"/>
          </a:xfrm>
          <a:prstGeom prst="ellipse">
            <a:avLst/>
          </a:prstGeom>
          <a:solidFill>
            <a:srgbClr val="1E2761"/>
          </a:solidFill>
          <a:ln/>
        </p:spPr>
      </p:sp>
      <p:pic>
        <p:nvPicPr>
          <p:cNvPr id="6" name="Image 0" descr="/home/claude/tefa/icon_star_FFFFFF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0971" y="1871091"/>
            <a:ext cx="326898" cy="326898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508760" y="1737360"/>
            <a:ext cx="22860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Sesuai Kompetensi</a:t>
            </a:r>
            <a:endParaRPr lang="en-US" sz="1450" dirty="0"/>
          </a:p>
        </p:txBody>
      </p:sp>
      <p:sp>
        <p:nvSpPr>
          <p:cNvPr id="8" name="Text 5"/>
          <p:cNvSpPr txBox="1"/>
          <p:nvPr/>
        </p:nvSpPr>
        <p:spPr>
          <a:xfrm>
            <a:off x="777240" y="2404872"/>
            <a:ext cx="297180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150" dirty="0">
                <a:solidFill>
                  <a:srgbClr val="2323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Selaras dengan capaian pembelajaran dan kompetensi keahlian peserta didik.</a:t>
            </a:r>
            <a:endParaRPr lang="en-US" sz="1150" dirty="0"/>
          </a:p>
        </p:txBody>
      </p:sp>
      <p:sp>
        <p:nvSpPr>
          <p:cNvPr id="9" name="Shape 6"/>
          <p:cNvSpPr/>
          <p:nvPr/>
        </p:nvSpPr>
        <p:spPr>
          <a:xfrm>
            <a:off x="4114800" y="1508760"/>
            <a:ext cx="3429000" cy="1965960"/>
          </a:xfrm>
          <a:prstGeom prst="roundRect">
            <a:avLst>
              <a:gd name="adj" fmla="val 3256"/>
            </a:avLst>
          </a:prstGeom>
          <a:solidFill>
            <a:srgbClr val="F7F9FC"/>
          </a:solidFill>
          <a:ln w="12700">
            <a:solidFill>
              <a:srgbClr val="E3E8F2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4343400" y="1737360"/>
            <a:ext cx="594360" cy="594360"/>
          </a:xfrm>
          <a:prstGeom prst="ellipse">
            <a:avLst/>
          </a:prstGeom>
          <a:solidFill>
            <a:srgbClr val="1E2761"/>
          </a:solidFill>
          <a:ln/>
        </p:spPr>
      </p:sp>
      <p:pic>
        <p:nvPicPr>
          <p:cNvPr id="11" name="Image 1" descr="/home/claude/tefa/icon_check_FFFFFF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77131" y="1871091"/>
            <a:ext cx="326898" cy="326898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5074920" y="1737360"/>
            <a:ext cx="22860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Bermutu Standar Industri</a:t>
            </a:r>
            <a:endParaRPr lang="en-US" sz="1450" dirty="0"/>
          </a:p>
        </p:txBody>
      </p:sp>
      <p:sp>
        <p:nvSpPr>
          <p:cNvPr id="13" name="Text 9"/>
          <p:cNvSpPr txBox="1"/>
          <p:nvPr/>
        </p:nvSpPr>
        <p:spPr>
          <a:xfrm>
            <a:off x="4343400" y="2404872"/>
            <a:ext cx="297180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150" dirty="0">
                <a:solidFill>
                  <a:srgbClr val="2323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Memenuhi spesifikasi dan prosedur mutu sebagaimana berlaku di dunia kerja.</a:t>
            </a:r>
            <a:endParaRPr lang="en-US" sz="1150" dirty="0"/>
          </a:p>
        </p:txBody>
      </p:sp>
      <p:sp>
        <p:nvSpPr>
          <p:cNvPr id="14" name="Shape 10"/>
          <p:cNvSpPr/>
          <p:nvPr/>
        </p:nvSpPr>
        <p:spPr>
          <a:xfrm>
            <a:off x="7680960" y="1508760"/>
            <a:ext cx="3429000" cy="1965960"/>
          </a:xfrm>
          <a:prstGeom prst="roundRect">
            <a:avLst>
              <a:gd name="adj" fmla="val 3256"/>
            </a:avLst>
          </a:prstGeom>
          <a:solidFill>
            <a:srgbClr val="F7F9FC"/>
          </a:solidFill>
          <a:ln w="12700">
            <a:solidFill>
              <a:srgbClr val="E3E8F2"/>
            </a:solidFill>
            <a:prstDash val="solid"/>
          </a:ln>
        </p:spPr>
      </p:sp>
      <p:sp>
        <p:nvSpPr>
          <p:cNvPr id="15" name="Shape 11"/>
          <p:cNvSpPr/>
          <p:nvPr/>
        </p:nvSpPr>
        <p:spPr>
          <a:xfrm>
            <a:off x="7909560" y="1737360"/>
            <a:ext cx="594360" cy="594360"/>
          </a:xfrm>
          <a:prstGeom prst="ellipse">
            <a:avLst/>
          </a:prstGeom>
          <a:solidFill>
            <a:srgbClr val="1E2761"/>
          </a:solidFill>
          <a:ln/>
        </p:spPr>
      </p:sp>
      <p:pic>
        <p:nvPicPr>
          <p:cNvPr id="16" name="Image 2" descr="/home/claude/tefa/icon_cart_FFFFFF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43291" y="1871091"/>
            <a:ext cx="326898" cy="326898"/>
          </a:xfrm>
          <a:prstGeom prst="rect">
            <a:avLst/>
          </a:prstGeom>
        </p:spPr>
      </p:pic>
      <p:sp>
        <p:nvSpPr>
          <p:cNvPr id="17" name="Text 12"/>
          <p:cNvSpPr txBox="1"/>
          <p:nvPr/>
        </p:nvSpPr>
        <p:spPr>
          <a:xfrm>
            <a:off x="8641080" y="1737360"/>
            <a:ext cx="22860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Bernilai Ekonomis</a:t>
            </a:r>
            <a:endParaRPr lang="en-US" sz="1450" dirty="0"/>
          </a:p>
        </p:txBody>
      </p:sp>
      <p:sp>
        <p:nvSpPr>
          <p:cNvPr id="18" name="Text 13"/>
          <p:cNvSpPr txBox="1"/>
          <p:nvPr/>
        </p:nvSpPr>
        <p:spPr>
          <a:xfrm>
            <a:off x="7909560" y="2404872"/>
            <a:ext cx="297180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150" dirty="0">
                <a:solidFill>
                  <a:srgbClr val="2323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Memiliki harga jual yang wajar dan dapat diterima oleh konsumen.</a:t>
            </a:r>
            <a:endParaRPr lang="en-US" sz="1150" dirty="0"/>
          </a:p>
        </p:txBody>
      </p:sp>
      <p:sp>
        <p:nvSpPr>
          <p:cNvPr id="19" name="Shape 14"/>
          <p:cNvSpPr/>
          <p:nvPr/>
        </p:nvSpPr>
        <p:spPr>
          <a:xfrm>
            <a:off x="548640" y="3657600"/>
            <a:ext cx="3429000" cy="1965960"/>
          </a:xfrm>
          <a:prstGeom prst="roundRect">
            <a:avLst>
              <a:gd name="adj" fmla="val 3256"/>
            </a:avLst>
          </a:prstGeom>
          <a:solidFill>
            <a:srgbClr val="F7F9FC"/>
          </a:solidFill>
          <a:ln w="12700">
            <a:solidFill>
              <a:srgbClr val="E3E8F2"/>
            </a:solidFill>
            <a:prstDash val="solid"/>
          </a:ln>
        </p:spPr>
      </p:sp>
      <p:sp>
        <p:nvSpPr>
          <p:cNvPr id="20" name="Shape 15"/>
          <p:cNvSpPr/>
          <p:nvPr/>
        </p:nvSpPr>
        <p:spPr>
          <a:xfrm>
            <a:off x="777240" y="3886200"/>
            <a:ext cx="594360" cy="594360"/>
          </a:xfrm>
          <a:prstGeom prst="ellipse">
            <a:avLst/>
          </a:prstGeom>
          <a:solidFill>
            <a:srgbClr val="1E2761"/>
          </a:solidFill>
          <a:ln/>
        </p:spPr>
      </p:sp>
      <p:pic>
        <p:nvPicPr>
          <p:cNvPr id="21" name="Image 3" descr="/home/claude/tefa/icon_sync_FFFFFF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0971" y="4019931"/>
            <a:ext cx="326898" cy="326898"/>
          </a:xfrm>
          <a:prstGeom prst="rect">
            <a:avLst/>
          </a:prstGeom>
        </p:spPr>
      </p:pic>
      <p:sp>
        <p:nvSpPr>
          <p:cNvPr id="22" name="Text 16"/>
          <p:cNvSpPr txBox="1"/>
          <p:nvPr/>
        </p:nvSpPr>
        <p:spPr>
          <a:xfrm>
            <a:off x="1508760" y="3886200"/>
            <a:ext cx="22860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Dapat Direplikasi</a:t>
            </a:r>
            <a:endParaRPr lang="en-US" sz="1450" dirty="0"/>
          </a:p>
        </p:txBody>
      </p:sp>
      <p:sp>
        <p:nvSpPr>
          <p:cNvPr id="23" name="Text 17"/>
          <p:cNvSpPr txBox="1"/>
          <p:nvPr/>
        </p:nvSpPr>
        <p:spPr>
          <a:xfrm>
            <a:off x="777240" y="4553712"/>
            <a:ext cx="297180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150" dirty="0">
                <a:solidFill>
                  <a:srgbClr val="2323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Proses produksi dapat diulang secara konsisten dengan hasil yang setara.</a:t>
            </a:r>
            <a:endParaRPr lang="en-US" sz="1150" dirty="0"/>
          </a:p>
        </p:txBody>
      </p:sp>
      <p:sp>
        <p:nvSpPr>
          <p:cNvPr id="24" name="Shape 18"/>
          <p:cNvSpPr/>
          <p:nvPr/>
        </p:nvSpPr>
        <p:spPr>
          <a:xfrm>
            <a:off x="4114800" y="3657600"/>
            <a:ext cx="3429000" cy="1965960"/>
          </a:xfrm>
          <a:prstGeom prst="roundRect">
            <a:avLst>
              <a:gd name="adj" fmla="val 3256"/>
            </a:avLst>
          </a:prstGeom>
          <a:solidFill>
            <a:srgbClr val="F7F9FC"/>
          </a:solidFill>
          <a:ln w="12700">
            <a:solidFill>
              <a:srgbClr val="E3E8F2"/>
            </a:solidFill>
            <a:prstDash val="solid"/>
          </a:ln>
        </p:spPr>
      </p:sp>
      <p:sp>
        <p:nvSpPr>
          <p:cNvPr id="25" name="Shape 19"/>
          <p:cNvSpPr/>
          <p:nvPr/>
        </p:nvSpPr>
        <p:spPr>
          <a:xfrm>
            <a:off x="4343400" y="3886200"/>
            <a:ext cx="594360" cy="594360"/>
          </a:xfrm>
          <a:prstGeom prst="ellipse">
            <a:avLst/>
          </a:prstGeom>
          <a:solidFill>
            <a:srgbClr val="1E2761"/>
          </a:solidFill>
          <a:ln/>
        </p:spPr>
      </p:sp>
      <p:pic>
        <p:nvPicPr>
          <p:cNvPr id="26" name="Image 4" descr="/home/claude/tefa/icon_industry_FFFFFF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77131" y="4019931"/>
            <a:ext cx="326898" cy="326898"/>
          </a:xfrm>
          <a:prstGeom prst="rect">
            <a:avLst/>
          </a:prstGeom>
        </p:spPr>
      </p:pic>
      <p:sp>
        <p:nvSpPr>
          <p:cNvPr id="27" name="Text 20"/>
          <p:cNvSpPr txBox="1"/>
          <p:nvPr/>
        </p:nvSpPr>
        <p:spPr>
          <a:xfrm>
            <a:off x="5074920" y="3886200"/>
            <a:ext cx="22860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Aman &amp; Sesuai K3</a:t>
            </a:r>
            <a:endParaRPr lang="en-US" sz="1450" dirty="0"/>
          </a:p>
        </p:txBody>
      </p:sp>
      <p:sp>
        <p:nvSpPr>
          <p:cNvPr id="28" name="Text 21"/>
          <p:cNvSpPr txBox="1"/>
          <p:nvPr/>
        </p:nvSpPr>
        <p:spPr>
          <a:xfrm>
            <a:off x="4343400" y="4553712"/>
            <a:ext cx="297180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150" dirty="0">
                <a:solidFill>
                  <a:srgbClr val="2323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Diproduksi dengan memperhatikan keselamatan dan kesehatan kerja.</a:t>
            </a:r>
            <a:endParaRPr lang="en-US" sz="1150" dirty="0"/>
          </a:p>
        </p:txBody>
      </p:sp>
      <p:sp>
        <p:nvSpPr>
          <p:cNvPr id="29" name="Shape 22"/>
          <p:cNvSpPr/>
          <p:nvPr/>
        </p:nvSpPr>
        <p:spPr>
          <a:xfrm>
            <a:off x="7680960" y="3657600"/>
            <a:ext cx="3429000" cy="1965960"/>
          </a:xfrm>
          <a:prstGeom prst="roundRect">
            <a:avLst>
              <a:gd name="adj" fmla="val 3256"/>
            </a:avLst>
          </a:prstGeom>
          <a:solidFill>
            <a:srgbClr val="F7F9FC"/>
          </a:solidFill>
          <a:ln w="12700">
            <a:solidFill>
              <a:srgbClr val="E3E8F2"/>
            </a:solidFill>
            <a:prstDash val="solid"/>
          </a:ln>
        </p:spPr>
      </p:sp>
      <p:sp>
        <p:nvSpPr>
          <p:cNvPr id="30" name="Shape 23"/>
          <p:cNvSpPr/>
          <p:nvPr/>
        </p:nvSpPr>
        <p:spPr>
          <a:xfrm>
            <a:off x="7909560" y="3886200"/>
            <a:ext cx="594360" cy="594360"/>
          </a:xfrm>
          <a:prstGeom prst="ellipse">
            <a:avLst/>
          </a:prstGeom>
          <a:solidFill>
            <a:srgbClr val="1E2761"/>
          </a:solidFill>
          <a:ln/>
        </p:spPr>
      </p:sp>
      <p:pic>
        <p:nvPicPr>
          <p:cNvPr id="31" name="Image 5" descr="/home/claude/tefa/icon_chart_FFFFFF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43291" y="4019931"/>
            <a:ext cx="326898" cy="326898"/>
          </a:xfrm>
          <a:prstGeom prst="rect">
            <a:avLst/>
          </a:prstGeom>
        </p:spPr>
      </p:pic>
      <p:sp>
        <p:nvSpPr>
          <p:cNvPr id="32" name="Text 24"/>
          <p:cNvSpPr txBox="1"/>
          <p:nvPr/>
        </p:nvSpPr>
        <p:spPr>
          <a:xfrm>
            <a:off x="8641080" y="3886200"/>
            <a:ext cx="22860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Berkelanjutan</a:t>
            </a:r>
            <a:endParaRPr lang="en-US" sz="1450" dirty="0"/>
          </a:p>
        </p:txBody>
      </p:sp>
      <p:sp>
        <p:nvSpPr>
          <p:cNvPr id="33" name="Text 25"/>
          <p:cNvSpPr txBox="1"/>
          <p:nvPr/>
        </p:nvSpPr>
        <p:spPr>
          <a:xfrm>
            <a:off x="7909560" y="4553712"/>
            <a:ext cx="297180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150" dirty="0">
                <a:solidFill>
                  <a:srgbClr val="2323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Mendukung keberlangsungan unit produksi sekolah dalam jangka panjang.</a:t>
            </a:r>
            <a:endParaRPr lang="en-US" sz="1150" dirty="0"/>
          </a:p>
        </p:txBody>
      </p:sp>
      <p:sp>
        <p:nvSpPr>
          <p:cNvPr id="34" name="Text 26"/>
          <p:cNvSpPr txBox="1"/>
          <p:nvPr/>
        </p:nvSpPr>
        <p:spPr>
          <a:xfrm>
            <a:off x="457200" y="6519672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8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Pemanfaatan Sarana‑Prasarana TeFa</a:t>
            </a:r>
            <a:endParaRPr lang="en-US" sz="900" dirty="0"/>
          </a:p>
        </p:txBody>
      </p:sp>
      <p:sp>
        <p:nvSpPr>
          <p:cNvPr id="35" name="Text 27"/>
          <p:cNvSpPr txBox="1"/>
          <p:nvPr/>
        </p:nvSpPr>
        <p:spPr>
          <a:xfrm>
            <a:off x="10515600" y="6519672"/>
            <a:ext cx="1280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8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MGMP · TeFa  |  05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E276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F2A5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PRODUCT DEVELOPMENT CYCLE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713232"/>
            <a:ext cx="107899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Siklus Pengembangan Produk Teaching Factory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960120" y="1965960"/>
            <a:ext cx="2971800" cy="1371600"/>
          </a:xfrm>
          <a:prstGeom prst="roundRect">
            <a:avLst>
              <a:gd name="adj" fmla="val 4667"/>
            </a:avLst>
          </a:prstGeom>
          <a:solidFill>
            <a:srgbClr val="263478"/>
          </a:solidFill>
          <a:ln w="12700">
            <a:solidFill>
              <a:srgbClr val="3E4E92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1143000" y="2112264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2A54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800" dirty="0"/>
          </a:p>
        </p:txBody>
      </p:sp>
      <p:sp>
        <p:nvSpPr>
          <p:cNvPr id="6" name="Text 4"/>
          <p:cNvSpPr txBox="1"/>
          <p:nvPr/>
        </p:nvSpPr>
        <p:spPr>
          <a:xfrm>
            <a:off x="1581912" y="2130552"/>
            <a:ext cx="216712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Analisis Kebutuhan</a:t>
            </a:r>
            <a:endParaRPr lang="en-US" sz="1350" dirty="0"/>
          </a:p>
        </p:txBody>
      </p:sp>
      <p:sp>
        <p:nvSpPr>
          <p:cNvPr id="7" name="Shape 5"/>
          <p:cNvSpPr/>
          <p:nvPr/>
        </p:nvSpPr>
        <p:spPr>
          <a:xfrm>
            <a:off x="1143000" y="2587752"/>
            <a:ext cx="2606040" cy="0"/>
          </a:xfrm>
          <a:prstGeom prst="line">
            <a:avLst/>
          </a:prstGeom>
          <a:noFill/>
          <a:ln w="9525">
            <a:solidFill>
              <a:srgbClr val="4A5CA0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1143000" y="2697480"/>
            <a:ext cx="26060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Menggali kebutuhan pasar dan potensi konsumen.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4251960" y="1965960"/>
            <a:ext cx="2971800" cy="1371600"/>
          </a:xfrm>
          <a:prstGeom prst="roundRect">
            <a:avLst>
              <a:gd name="adj" fmla="val 4667"/>
            </a:avLst>
          </a:prstGeom>
          <a:solidFill>
            <a:srgbClr val="263478"/>
          </a:solidFill>
          <a:ln w="12700">
            <a:solidFill>
              <a:srgbClr val="3E4E92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4434840" y="2112264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2A54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800" dirty="0"/>
          </a:p>
        </p:txBody>
      </p:sp>
      <p:sp>
        <p:nvSpPr>
          <p:cNvPr id="11" name="Text 9"/>
          <p:cNvSpPr txBox="1"/>
          <p:nvPr/>
        </p:nvSpPr>
        <p:spPr>
          <a:xfrm>
            <a:off x="4873752" y="2130552"/>
            <a:ext cx="216712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Desain Produk</a:t>
            </a:r>
            <a:endParaRPr lang="en-US" sz="1350" dirty="0"/>
          </a:p>
        </p:txBody>
      </p:sp>
      <p:sp>
        <p:nvSpPr>
          <p:cNvPr id="12" name="Shape 10"/>
          <p:cNvSpPr/>
          <p:nvPr/>
        </p:nvSpPr>
        <p:spPr>
          <a:xfrm>
            <a:off x="4434840" y="2587752"/>
            <a:ext cx="2606040" cy="0"/>
          </a:xfrm>
          <a:prstGeom prst="line">
            <a:avLst/>
          </a:prstGeom>
          <a:noFill/>
          <a:ln w="9525">
            <a:solidFill>
              <a:srgbClr val="4A5CA0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4434840" y="2697480"/>
            <a:ext cx="26060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Merancang spesifikasi dan gambar kerja produk.</a:t>
            </a:r>
            <a:endParaRPr lang="en-US" sz="1100" dirty="0"/>
          </a:p>
        </p:txBody>
      </p:sp>
      <p:sp>
        <p:nvSpPr>
          <p:cNvPr id="14" name="Shape 12"/>
          <p:cNvSpPr/>
          <p:nvPr/>
        </p:nvSpPr>
        <p:spPr>
          <a:xfrm>
            <a:off x="7543800" y="1965960"/>
            <a:ext cx="2971800" cy="1371600"/>
          </a:xfrm>
          <a:prstGeom prst="roundRect">
            <a:avLst>
              <a:gd name="adj" fmla="val 4667"/>
            </a:avLst>
          </a:prstGeom>
          <a:solidFill>
            <a:srgbClr val="263478"/>
          </a:solidFill>
          <a:ln w="12700">
            <a:solidFill>
              <a:srgbClr val="3E4E92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7726680" y="2112264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2A54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800" dirty="0"/>
          </a:p>
        </p:txBody>
      </p:sp>
      <p:sp>
        <p:nvSpPr>
          <p:cNvPr id="16" name="Text 14"/>
          <p:cNvSpPr txBox="1"/>
          <p:nvPr/>
        </p:nvSpPr>
        <p:spPr>
          <a:xfrm>
            <a:off x="8165592" y="2130552"/>
            <a:ext cx="216712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Pembuatan Prototipe</a:t>
            </a:r>
            <a:endParaRPr lang="en-US" sz="1350" dirty="0"/>
          </a:p>
        </p:txBody>
      </p:sp>
      <p:sp>
        <p:nvSpPr>
          <p:cNvPr id="17" name="Shape 15"/>
          <p:cNvSpPr/>
          <p:nvPr/>
        </p:nvSpPr>
        <p:spPr>
          <a:xfrm>
            <a:off x="7726680" y="2587752"/>
            <a:ext cx="2606040" cy="0"/>
          </a:xfrm>
          <a:prstGeom prst="line">
            <a:avLst/>
          </a:prstGeom>
          <a:noFill/>
          <a:ln w="9525">
            <a:solidFill>
              <a:srgbClr val="4A5CA0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7726680" y="2697480"/>
            <a:ext cx="26060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Menguji kelayakan desain melalui contoh produk.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7543800" y="3794760"/>
            <a:ext cx="2971800" cy="1371600"/>
          </a:xfrm>
          <a:prstGeom prst="roundRect">
            <a:avLst>
              <a:gd name="adj" fmla="val 4667"/>
            </a:avLst>
          </a:prstGeom>
          <a:solidFill>
            <a:srgbClr val="263478"/>
          </a:solidFill>
          <a:ln w="12700">
            <a:solidFill>
              <a:srgbClr val="3E4E92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7726680" y="3941064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2A54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800" dirty="0"/>
          </a:p>
        </p:txBody>
      </p:sp>
      <p:sp>
        <p:nvSpPr>
          <p:cNvPr id="21" name="Text 19"/>
          <p:cNvSpPr txBox="1"/>
          <p:nvPr/>
        </p:nvSpPr>
        <p:spPr>
          <a:xfrm>
            <a:off x="8165592" y="3959352"/>
            <a:ext cx="216712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Evaluasi &amp; Pemasaran</a:t>
            </a:r>
            <a:endParaRPr lang="en-US" sz="1350" dirty="0"/>
          </a:p>
        </p:txBody>
      </p:sp>
      <p:sp>
        <p:nvSpPr>
          <p:cNvPr id="22" name="Shape 20"/>
          <p:cNvSpPr/>
          <p:nvPr/>
        </p:nvSpPr>
        <p:spPr>
          <a:xfrm>
            <a:off x="7726680" y="4416552"/>
            <a:ext cx="2606040" cy="0"/>
          </a:xfrm>
          <a:prstGeom prst="line">
            <a:avLst/>
          </a:prstGeom>
          <a:noFill/>
          <a:ln w="9525">
            <a:solidFill>
              <a:srgbClr val="4A5CA0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7726680" y="4526280"/>
            <a:ext cx="26060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Menilai hasil dan mendistribusikan ke konsumen.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4251960" y="3794760"/>
            <a:ext cx="2971800" cy="1371600"/>
          </a:xfrm>
          <a:prstGeom prst="roundRect">
            <a:avLst>
              <a:gd name="adj" fmla="val 4667"/>
            </a:avLst>
          </a:prstGeom>
          <a:solidFill>
            <a:srgbClr val="263478"/>
          </a:solidFill>
          <a:ln w="12700">
            <a:solidFill>
              <a:srgbClr val="3E4E92"/>
            </a:solidFill>
            <a:prstDash val="solid"/>
          </a:ln>
        </p:spPr>
      </p:sp>
      <p:sp>
        <p:nvSpPr>
          <p:cNvPr id="25" name="Text 23"/>
          <p:cNvSpPr txBox="1"/>
          <p:nvPr/>
        </p:nvSpPr>
        <p:spPr>
          <a:xfrm>
            <a:off x="4434840" y="3941064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2A54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1800" dirty="0"/>
          </a:p>
        </p:txBody>
      </p:sp>
      <p:sp>
        <p:nvSpPr>
          <p:cNvPr id="26" name="Text 24"/>
          <p:cNvSpPr txBox="1"/>
          <p:nvPr/>
        </p:nvSpPr>
        <p:spPr>
          <a:xfrm>
            <a:off x="4873752" y="3959352"/>
            <a:ext cx="216712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Produksi</a:t>
            </a:r>
            <a:endParaRPr lang="en-US" sz="1350" dirty="0"/>
          </a:p>
        </p:txBody>
      </p:sp>
      <p:sp>
        <p:nvSpPr>
          <p:cNvPr id="27" name="Shape 25"/>
          <p:cNvSpPr/>
          <p:nvPr/>
        </p:nvSpPr>
        <p:spPr>
          <a:xfrm>
            <a:off x="4434840" y="4416552"/>
            <a:ext cx="2606040" cy="0"/>
          </a:xfrm>
          <a:prstGeom prst="line">
            <a:avLst/>
          </a:prstGeom>
          <a:noFill/>
          <a:ln w="9525">
            <a:solidFill>
              <a:srgbClr val="4A5CA0"/>
            </a:solidFill>
            <a:prstDash val="solid"/>
          </a:ln>
        </p:spPr>
      </p:sp>
      <p:sp>
        <p:nvSpPr>
          <p:cNvPr id="28" name="Text 26"/>
          <p:cNvSpPr txBox="1"/>
          <p:nvPr/>
        </p:nvSpPr>
        <p:spPr>
          <a:xfrm>
            <a:off x="4434840" y="4526280"/>
            <a:ext cx="26060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Menghasilkan produk secara berulang sesuai SOP.</a:t>
            </a:r>
            <a:endParaRPr lang="en-US" sz="1100" dirty="0"/>
          </a:p>
        </p:txBody>
      </p:sp>
      <p:sp>
        <p:nvSpPr>
          <p:cNvPr id="29" name="Shape 27"/>
          <p:cNvSpPr/>
          <p:nvPr/>
        </p:nvSpPr>
        <p:spPr>
          <a:xfrm>
            <a:off x="960120" y="3794760"/>
            <a:ext cx="2971800" cy="1371600"/>
          </a:xfrm>
          <a:prstGeom prst="roundRect">
            <a:avLst>
              <a:gd name="adj" fmla="val 4667"/>
            </a:avLst>
          </a:prstGeom>
          <a:solidFill>
            <a:srgbClr val="263478"/>
          </a:solidFill>
          <a:ln w="12700">
            <a:solidFill>
              <a:srgbClr val="3E4E92"/>
            </a:solidFill>
            <a:prstDash val="solid"/>
          </a:ln>
        </p:spPr>
      </p:sp>
      <p:sp>
        <p:nvSpPr>
          <p:cNvPr id="30" name="Text 28"/>
          <p:cNvSpPr txBox="1"/>
          <p:nvPr/>
        </p:nvSpPr>
        <p:spPr>
          <a:xfrm>
            <a:off x="1143000" y="3941064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2A54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</a:t>
            </a:r>
            <a:endParaRPr lang="en-US" sz="1800" dirty="0"/>
          </a:p>
        </p:txBody>
      </p:sp>
      <p:sp>
        <p:nvSpPr>
          <p:cNvPr id="31" name="Text 29"/>
          <p:cNvSpPr txBox="1"/>
          <p:nvPr/>
        </p:nvSpPr>
        <p:spPr>
          <a:xfrm>
            <a:off x="1581912" y="3959352"/>
            <a:ext cx="216712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Uji Coba &amp; Revisi</a:t>
            </a:r>
            <a:endParaRPr lang="en-US" sz="1350" dirty="0"/>
          </a:p>
        </p:txBody>
      </p:sp>
      <p:sp>
        <p:nvSpPr>
          <p:cNvPr id="32" name="Shape 30"/>
          <p:cNvSpPr/>
          <p:nvPr/>
        </p:nvSpPr>
        <p:spPr>
          <a:xfrm>
            <a:off x="1143000" y="4416552"/>
            <a:ext cx="2606040" cy="0"/>
          </a:xfrm>
          <a:prstGeom prst="line">
            <a:avLst/>
          </a:prstGeom>
          <a:noFill/>
          <a:ln w="9525">
            <a:solidFill>
              <a:srgbClr val="4A5CA0"/>
            </a:solidFill>
            <a:prstDash val="solid"/>
          </a:ln>
        </p:spPr>
      </p:sp>
      <p:sp>
        <p:nvSpPr>
          <p:cNvPr id="33" name="Text 31"/>
          <p:cNvSpPr txBox="1"/>
          <p:nvPr/>
        </p:nvSpPr>
        <p:spPr>
          <a:xfrm>
            <a:off x="1143000" y="4526280"/>
            <a:ext cx="26060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Menyempurnakan produk berdasarkan hasil uji.</a:t>
            </a:r>
            <a:endParaRPr lang="en-US" sz="1100" dirty="0"/>
          </a:p>
        </p:txBody>
      </p:sp>
      <p:sp>
        <p:nvSpPr>
          <p:cNvPr id="34" name="Text 32"/>
          <p:cNvSpPr txBox="1"/>
          <p:nvPr/>
        </p:nvSpPr>
        <p:spPr>
          <a:xfrm>
            <a:off x="3931920" y="1965960"/>
            <a:ext cx="32004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2A5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2000" dirty="0"/>
          </a:p>
        </p:txBody>
      </p:sp>
      <p:sp>
        <p:nvSpPr>
          <p:cNvPr id="35" name="Text 33"/>
          <p:cNvSpPr txBox="1"/>
          <p:nvPr/>
        </p:nvSpPr>
        <p:spPr>
          <a:xfrm>
            <a:off x="7223760" y="1965960"/>
            <a:ext cx="32004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2A5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</a:t>
            </a:r>
            <a:endParaRPr lang="en-US" sz="2000" dirty="0"/>
          </a:p>
        </p:txBody>
      </p:sp>
      <p:sp>
        <p:nvSpPr>
          <p:cNvPr id="36" name="Text 34"/>
          <p:cNvSpPr txBox="1"/>
          <p:nvPr/>
        </p:nvSpPr>
        <p:spPr>
          <a:xfrm>
            <a:off x="8755380" y="329184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2A5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↓</a:t>
            </a:r>
            <a:endParaRPr lang="en-US" sz="2000" dirty="0"/>
          </a:p>
        </p:txBody>
      </p:sp>
      <p:sp>
        <p:nvSpPr>
          <p:cNvPr id="37" name="Text 35"/>
          <p:cNvSpPr txBox="1"/>
          <p:nvPr/>
        </p:nvSpPr>
        <p:spPr>
          <a:xfrm>
            <a:off x="7223760" y="3794760"/>
            <a:ext cx="32004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2A5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←</a:t>
            </a:r>
            <a:endParaRPr lang="en-US" sz="2000" dirty="0"/>
          </a:p>
        </p:txBody>
      </p:sp>
      <p:sp>
        <p:nvSpPr>
          <p:cNvPr id="38" name="Text 36"/>
          <p:cNvSpPr txBox="1"/>
          <p:nvPr/>
        </p:nvSpPr>
        <p:spPr>
          <a:xfrm>
            <a:off x="3931920" y="3794760"/>
            <a:ext cx="32004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2A5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←</a:t>
            </a:r>
            <a:endParaRPr lang="en-US" sz="2000" dirty="0"/>
          </a:p>
        </p:txBody>
      </p:sp>
      <p:sp>
        <p:nvSpPr>
          <p:cNvPr id="39" name="Shape 37"/>
          <p:cNvSpPr/>
          <p:nvPr/>
        </p:nvSpPr>
        <p:spPr>
          <a:xfrm>
            <a:off x="704088" y="2651760"/>
            <a:ext cx="0" cy="1828800"/>
          </a:xfrm>
          <a:prstGeom prst="line">
            <a:avLst/>
          </a:prstGeom>
          <a:noFill/>
          <a:ln w="19050">
            <a:solidFill>
              <a:srgbClr val="F2A541"/>
            </a:solidFill>
            <a:prstDash val="dash"/>
          </a:ln>
        </p:spPr>
      </p:sp>
      <p:sp>
        <p:nvSpPr>
          <p:cNvPr id="40" name="Text 38"/>
          <p:cNvSpPr txBox="1"/>
          <p:nvPr/>
        </p:nvSpPr>
        <p:spPr>
          <a:xfrm>
            <a:off x="502920" y="3364992"/>
            <a:ext cx="41148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2A5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↑</a:t>
            </a:r>
            <a:endParaRPr lang="en-US" sz="2000" dirty="0"/>
          </a:p>
        </p:txBody>
      </p:sp>
      <p:sp>
        <p:nvSpPr>
          <p:cNvPr id="41" name="Text 39"/>
          <p:cNvSpPr txBox="1"/>
          <p:nvPr/>
        </p:nvSpPr>
        <p:spPr>
          <a:xfrm>
            <a:off x="548640" y="5394960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Siklus berlangsung secara berkelanjutan, mengikuti perkembangan kebutuhan pasar dan konsumen.</a:t>
            </a:r>
            <a:endParaRPr lang="en-US" sz="1150" dirty="0"/>
          </a:p>
        </p:txBody>
      </p:sp>
      <p:sp>
        <p:nvSpPr>
          <p:cNvPr id="42" name="Text 40"/>
          <p:cNvSpPr txBox="1"/>
          <p:nvPr/>
        </p:nvSpPr>
        <p:spPr>
          <a:xfrm>
            <a:off x="457200" y="6519672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8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Pemanfaatan Sarana‑Prasarana TeFa</a:t>
            </a:r>
            <a:endParaRPr lang="en-US" sz="900" dirty="0"/>
          </a:p>
        </p:txBody>
      </p:sp>
      <p:sp>
        <p:nvSpPr>
          <p:cNvPr id="43" name="Text 41"/>
          <p:cNvSpPr txBox="1"/>
          <p:nvPr/>
        </p:nvSpPr>
        <p:spPr>
          <a:xfrm>
            <a:off x="10515600" y="6519672"/>
            <a:ext cx="1280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8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MGMP · TeFa  |  06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9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F2A5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PIHAK PENERIMA MANFAAT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713232"/>
            <a:ext cx="10515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Konsumen Produk Teaching Factory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280160"/>
            <a:ext cx="10515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A6B8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Sasaran pemasaran produk TeFa dibedakan menjadi konsumen internal dan eksternal sekolah.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548640" y="1920240"/>
            <a:ext cx="5120640" cy="4114800"/>
          </a:xfrm>
          <a:prstGeom prst="roundRect">
            <a:avLst>
              <a:gd name="adj" fmla="val 1556"/>
            </a:avLst>
          </a:prstGeom>
          <a:solidFill>
            <a:srgbClr val="FFFFFF"/>
          </a:solidFill>
          <a:ln w="12700">
            <a:solidFill>
              <a:srgbClr val="E3E8F2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548640" y="1920240"/>
            <a:ext cx="5120640" cy="640080"/>
          </a:xfrm>
          <a:prstGeom prst="rect">
            <a:avLst/>
          </a:prstGeom>
          <a:solidFill>
            <a:srgbClr val="1E2761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822960" y="2039112"/>
            <a:ext cx="4572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Konsumen Internal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822960" y="2788920"/>
            <a:ext cx="384048" cy="384048"/>
          </a:xfrm>
          <a:prstGeom prst="ellipse">
            <a:avLst/>
          </a:prstGeom>
          <a:solidFill>
            <a:srgbClr val="CADCFC"/>
          </a:solidFill>
          <a:ln/>
        </p:spPr>
      </p:sp>
      <p:pic>
        <p:nvPicPr>
          <p:cNvPr id="9" name="Image 0" descr="/home/claude/tefa/icon_check_1E276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371" y="2875331"/>
            <a:ext cx="211226" cy="211226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1371600" y="2770632"/>
            <a:ext cx="4023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Warga sekolah (guru, tenaga kependidikan)</a:t>
            </a:r>
            <a:endParaRPr lang="en-US" sz="1300" dirty="0"/>
          </a:p>
        </p:txBody>
      </p:sp>
      <p:sp>
        <p:nvSpPr>
          <p:cNvPr id="11" name="Shape 8"/>
          <p:cNvSpPr/>
          <p:nvPr/>
        </p:nvSpPr>
        <p:spPr>
          <a:xfrm>
            <a:off x="822960" y="3474720"/>
            <a:ext cx="384048" cy="384048"/>
          </a:xfrm>
          <a:prstGeom prst="ellipse">
            <a:avLst/>
          </a:prstGeom>
          <a:solidFill>
            <a:srgbClr val="CADCFC"/>
          </a:solidFill>
          <a:ln/>
        </p:spPr>
      </p:sp>
      <p:pic>
        <p:nvPicPr>
          <p:cNvPr id="12" name="Image 1" descr="/home/claude/tefa/icon_check_1E2761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9371" y="3561131"/>
            <a:ext cx="211226" cy="211226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1371600" y="3456432"/>
            <a:ext cx="4023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Peserta didik pada program keahlian lain</a:t>
            </a:r>
            <a:endParaRPr lang="en-US" sz="1300" dirty="0"/>
          </a:p>
        </p:txBody>
      </p:sp>
      <p:sp>
        <p:nvSpPr>
          <p:cNvPr id="14" name="Shape 10"/>
          <p:cNvSpPr/>
          <p:nvPr/>
        </p:nvSpPr>
        <p:spPr>
          <a:xfrm>
            <a:off x="822960" y="4160520"/>
            <a:ext cx="384048" cy="384048"/>
          </a:xfrm>
          <a:prstGeom prst="ellipse">
            <a:avLst/>
          </a:prstGeom>
          <a:solidFill>
            <a:srgbClr val="CADCFC"/>
          </a:solidFill>
          <a:ln/>
        </p:spPr>
      </p:sp>
      <p:pic>
        <p:nvPicPr>
          <p:cNvPr id="15" name="Image 2" descr="/home/claude/tefa/icon_check_1E2761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9371" y="4246931"/>
            <a:ext cx="211226" cy="211226"/>
          </a:xfrm>
          <a:prstGeom prst="rect">
            <a:avLst/>
          </a:prstGeom>
        </p:spPr>
      </p:pic>
      <p:sp>
        <p:nvSpPr>
          <p:cNvPr id="16" name="Text 11"/>
          <p:cNvSpPr txBox="1"/>
          <p:nvPr/>
        </p:nvSpPr>
        <p:spPr>
          <a:xfrm>
            <a:off x="1371600" y="4142232"/>
            <a:ext cx="4023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Unit produksi/koperasi sekolah</a:t>
            </a:r>
            <a:endParaRPr lang="en-US" sz="1300" dirty="0"/>
          </a:p>
        </p:txBody>
      </p:sp>
      <p:sp>
        <p:nvSpPr>
          <p:cNvPr id="17" name="Text 12"/>
          <p:cNvSpPr txBox="1"/>
          <p:nvPr/>
        </p:nvSpPr>
        <p:spPr>
          <a:xfrm>
            <a:off x="822960" y="5257800"/>
            <a:ext cx="4572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150" i="1" dirty="0">
                <a:solidFill>
                  <a:srgbClr val="5A6B8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Berperan menguji kualitas produk pada tahap awal sebelum dipasarkan lebih luas.</a:t>
            </a:r>
            <a:endParaRPr lang="en-US" sz="1150" dirty="0"/>
          </a:p>
        </p:txBody>
      </p:sp>
      <p:sp>
        <p:nvSpPr>
          <p:cNvPr id="18" name="Shape 13"/>
          <p:cNvSpPr/>
          <p:nvPr/>
        </p:nvSpPr>
        <p:spPr>
          <a:xfrm>
            <a:off x="5852160" y="1920240"/>
            <a:ext cx="5120640" cy="4114800"/>
          </a:xfrm>
          <a:prstGeom prst="roundRect">
            <a:avLst>
              <a:gd name="adj" fmla="val 1556"/>
            </a:avLst>
          </a:prstGeom>
          <a:solidFill>
            <a:srgbClr val="FFFFFF"/>
          </a:solidFill>
          <a:ln w="12700">
            <a:solidFill>
              <a:srgbClr val="E3E8F2"/>
            </a:solidFill>
            <a:prstDash val="solid"/>
          </a:ln>
        </p:spPr>
      </p:sp>
      <p:sp>
        <p:nvSpPr>
          <p:cNvPr id="19" name="Shape 14"/>
          <p:cNvSpPr/>
          <p:nvPr/>
        </p:nvSpPr>
        <p:spPr>
          <a:xfrm>
            <a:off x="5852160" y="1920240"/>
            <a:ext cx="5120640" cy="640080"/>
          </a:xfrm>
          <a:prstGeom prst="rect">
            <a:avLst/>
          </a:prstGeom>
          <a:solidFill>
            <a:srgbClr val="F2A541"/>
          </a:solidFill>
          <a:ln/>
        </p:spPr>
      </p:sp>
      <p:sp>
        <p:nvSpPr>
          <p:cNvPr id="20" name="Text 15"/>
          <p:cNvSpPr txBox="1"/>
          <p:nvPr/>
        </p:nvSpPr>
        <p:spPr>
          <a:xfrm>
            <a:off x="6126480" y="2039112"/>
            <a:ext cx="45720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Konsumen Eksternal</a:t>
            </a:r>
            <a:endParaRPr lang="en-US" sz="1500" dirty="0"/>
          </a:p>
        </p:txBody>
      </p:sp>
      <p:sp>
        <p:nvSpPr>
          <p:cNvPr id="21" name="Shape 16"/>
          <p:cNvSpPr/>
          <p:nvPr/>
        </p:nvSpPr>
        <p:spPr>
          <a:xfrm>
            <a:off x="6126480" y="2788920"/>
            <a:ext cx="384048" cy="384048"/>
          </a:xfrm>
          <a:prstGeom prst="ellipse">
            <a:avLst/>
          </a:prstGeom>
          <a:solidFill>
            <a:srgbClr val="FBE4BE"/>
          </a:solidFill>
          <a:ln/>
        </p:spPr>
      </p:sp>
      <p:pic>
        <p:nvPicPr>
          <p:cNvPr id="22" name="Image 3" descr="/home/claude/tefa/icon_check_1E2761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12891" y="2875331"/>
            <a:ext cx="211226" cy="211226"/>
          </a:xfrm>
          <a:prstGeom prst="rect">
            <a:avLst/>
          </a:prstGeom>
        </p:spPr>
      </p:pic>
      <p:sp>
        <p:nvSpPr>
          <p:cNvPr id="23" name="Text 17"/>
          <p:cNvSpPr txBox="1"/>
          <p:nvPr/>
        </p:nvSpPr>
        <p:spPr>
          <a:xfrm>
            <a:off x="6675120" y="2770632"/>
            <a:ext cx="4023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Masyarakat umum di sekitar sekolah</a:t>
            </a:r>
            <a:endParaRPr lang="en-US" sz="1300" dirty="0"/>
          </a:p>
        </p:txBody>
      </p:sp>
      <p:sp>
        <p:nvSpPr>
          <p:cNvPr id="24" name="Shape 18"/>
          <p:cNvSpPr/>
          <p:nvPr/>
        </p:nvSpPr>
        <p:spPr>
          <a:xfrm>
            <a:off x="6126480" y="3474720"/>
            <a:ext cx="384048" cy="384048"/>
          </a:xfrm>
          <a:prstGeom prst="ellipse">
            <a:avLst/>
          </a:prstGeom>
          <a:solidFill>
            <a:srgbClr val="FBE4BE"/>
          </a:solidFill>
          <a:ln/>
        </p:spPr>
      </p:sp>
      <p:pic>
        <p:nvPicPr>
          <p:cNvPr id="25" name="Image 4" descr="/home/claude/tefa/icon_check_1E2761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12891" y="3561131"/>
            <a:ext cx="211226" cy="211226"/>
          </a:xfrm>
          <a:prstGeom prst="rect">
            <a:avLst/>
          </a:prstGeom>
        </p:spPr>
      </p:pic>
      <p:sp>
        <p:nvSpPr>
          <p:cNvPr id="26" name="Text 19"/>
          <p:cNvSpPr txBox="1"/>
          <p:nvPr/>
        </p:nvSpPr>
        <p:spPr>
          <a:xfrm>
            <a:off x="6675120" y="3456432"/>
            <a:ext cx="4023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Dunia usaha, dunia industri, dan mitra kerja</a:t>
            </a:r>
            <a:endParaRPr lang="en-US" sz="1300" dirty="0"/>
          </a:p>
        </p:txBody>
      </p:sp>
      <p:sp>
        <p:nvSpPr>
          <p:cNvPr id="27" name="Shape 20"/>
          <p:cNvSpPr/>
          <p:nvPr/>
        </p:nvSpPr>
        <p:spPr>
          <a:xfrm>
            <a:off x="6126480" y="4160520"/>
            <a:ext cx="384048" cy="384048"/>
          </a:xfrm>
          <a:prstGeom prst="ellipse">
            <a:avLst/>
          </a:prstGeom>
          <a:solidFill>
            <a:srgbClr val="FBE4BE"/>
          </a:solidFill>
          <a:ln/>
        </p:spPr>
      </p:sp>
      <p:pic>
        <p:nvPicPr>
          <p:cNvPr id="28" name="Image 5" descr="/home/claude/tefa/icon_check_1E2761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12891" y="4246931"/>
            <a:ext cx="211226" cy="211226"/>
          </a:xfrm>
          <a:prstGeom prst="rect">
            <a:avLst/>
          </a:prstGeom>
        </p:spPr>
      </p:pic>
      <p:sp>
        <p:nvSpPr>
          <p:cNvPr id="29" name="Text 21"/>
          <p:cNvSpPr txBox="1"/>
          <p:nvPr/>
        </p:nvSpPr>
        <p:spPr>
          <a:xfrm>
            <a:off x="6675120" y="4142232"/>
            <a:ext cx="4023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Instansi pemerintah dan lembaga mitra</a:t>
            </a:r>
            <a:endParaRPr lang="en-US" sz="1300" dirty="0"/>
          </a:p>
        </p:txBody>
      </p:sp>
      <p:sp>
        <p:nvSpPr>
          <p:cNvPr id="30" name="Text 22"/>
          <p:cNvSpPr txBox="1"/>
          <p:nvPr/>
        </p:nvSpPr>
        <p:spPr>
          <a:xfrm>
            <a:off x="6126480" y="5257800"/>
            <a:ext cx="4572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150" i="1" dirty="0">
                <a:solidFill>
                  <a:srgbClr val="5A6B8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Menjadi tolok ukur daya saing produk sekaligus sumber pemasukan bagi unit produksi.</a:t>
            </a:r>
            <a:endParaRPr lang="en-US" sz="1150" dirty="0"/>
          </a:p>
        </p:txBody>
      </p:sp>
      <p:sp>
        <p:nvSpPr>
          <p:cNvPr id="31" name="Text 23"/>
          <p:cNvSpPr txBox="1"/>
          <p:nvPr/>
        </p:nvSpPr>
        <p:spPr>
          <a:xfrm>
            <a:off x="457200" y="6519672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8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Pemanfaatan Sarana‑Prasarana TeFa</a:t>
            </a:r>
            <a:endParaRPr lang="en-US" sz="900" dirty="0"/>
          </a:p>
        </p:txBody>
      </p:sp>
      <p:sp>
        <p:nvSpPr>
          <p:cNvPr id="32" name="Text 24"/>
          <p:cNvSpPr txBox="1"/>
          <p:nvPr/>
        </p:nvSpPr>
        <p:spPr>
          <a:xfrm>
            <a:off x="10515600" y="6519672"/>
            <a:ext cx="1280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8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MGMP · TeFa  |  07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F2A54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DASAR PENGAMBILAN KEPUTUSAN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713232"/>
            <a:ext cx="107899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Metodologi dan Contoh Penentuan Produk TeFa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417320"/>
            <a:ext cx="5120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Basis Metodologi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548640" y="1874520"/>
            <a:ext cx="548640" cy="548640"/>
          </a:xfrm>
          <a:prstGeom prst="ellipse">
            <a:avLst/>
          </a:prstGeom>
          <a:solidFill>
            <a:srgbClr val="1E2761"/>
          </a:solidFill>
          <a:ln/>
        </p:spPr>
      </p:sp>
      <p:pic>
        <p:nvPicPr>
          <p:cNvPr id="6" name="Image 0" descr="/home/claude/tefa/icon_search_FFFFFF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2084" y="1997964"/>
            <a:ext cx="301752" cy="301752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234440" y="1892808"/>
            <a:ext cx="4434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Analisis Pasar</a:t>
            </a:r>
            <a:endParaRPr lang="en-US" sz="1350" dirty="0"/>
          </a:p>
        </p:txBody>
      </p:sp>
      <p:sp>
        <p:nvSpPr>
          <p:cNvPr id="8" name="Text 5"/>
          <p:cNvSpPr txBox="1"/>
          <p:nvPr/>
        </p:nvSpPr>
        <p:spPr>
          <a:xfrm>
            <a:off x="1234440" y="2240280"/>
            <a:ext cx="4434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8000"/>
              </a:lnSpc>
              <a:buNone/>
            </a:pPr>
            <a:r>
              <a:rPr lang="en-US" sz="1150" dirty="0">
                <a:solidFill>
                  <a:srgbClr val="2323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Mengidentifikasi kebutuhan dan potensi konsumen di sekitar sekolah.</a:t>
            </a:r>
            <a:endParaRPr lang="en-US" sz="1150" dirty="0"/>
          </a:p>
        </p:txBody>
      </p:sp>
      <p:sp>
        <p:nvSpPr>
          <p:cNvPr id="9" name="Shape 6"/>
          <p:cNvSpPr/>
          <p:nvPr/>
        </p:nvSpPr>
        <p:spPr>
          <a:xfrm>
            <a:off x="548640" y="3108960"/>
            <a:ext cx="548640" cy="548640"/>
          </a:xfrm>
          <a:prstGeom prst="ellipse">
            <a:avLst/>
          </a:prstGeom>
          <a:solidFill>
            <a:srgbClr val="1E2761"/>
          </a:solidFill>
          <a:ln/>
        </p:spPr>
      </p:sp>
      <p:pic>
        <p:nvPicPr>
          <p:cNvPr id="10" name="Image 1" descr="/home/claude/tefa/icon_clipboard_FFFFFF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2084" y="3232404"/>
            <a:ext cx="301752" cy="301752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1234440" y="3127248"/>
            <a:ext cx="4434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Analisis Kompetensi</a:t>
            </a:r>
            <a:endParaRPr lang="en-US" sz="1350" dirty="0"/>
          </a:p>
        </p:txBody>
      </p:sp>
      <p:sp>
        <p:nvSpPr>
          <p:cNvPr id="12" name="Text 8"/>
          <p:cNvSpPr txBox="1"/>
          <p:nvPr/>
        </p:nvSpPr>
        <p:spPr>
          <a:xfrm>
            <a:off x="1234440" y="3474720"/>
            <a:ext cx="4434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8000"/>
              </a:lnSpc>
              <a:buNone/>
            </a:pPr>
            <a:r>
              <a:rPr lang="en-US" sz="1150" dirty="0">
                <a:solidFill>
                  <a:srgbClr val="2323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Menyesuaikan produk dengan capaian kompetensi keahlian peserta didik.</a:t>
            </a:r>
            <a:endParaRPr lang="en-US" sz="1150" dirty="0"/>
          </a:p>
        </p:txBody>
      </p:sp>
      <p:sp>
        <p:nvSpPr>
          <p:cNvPr id="13" name="Shape 9"/>
          <p:cNvSpPr/>
          <p:nvPr/>
        </p:nvSpPr>
        <p:spPr>
          <a:xfrm>
            <a:off x="548640" y="4343400"/>
            <a:ext cx="548640" cy="548640"/>
          </a:xfrm>
          <a:prstGeom prst="ellipse">
            <a:avLst/>
          </a:prstGeom>
          <a:solidFill>
            <a:srgbClr val="1E2761"/>
          </a:solidFill>
          <a:ln/>
        </p:spPr>
      </p:sp>
      <p:pic>
        <p:nvPicPr>
          <p:cNvPr id="14" name="Image 2" descr="/home/claude/tefa/icon_industry_FFFFFF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2084" y="4466844"/>
            <a:ext cx="301752" cy="301752"/>
          </a:xfrm>
          <a:prstGeom prst="rect">
            <a:avLst/>
          </a:prstGeom>
        </p:spPr>
      </p:pic>
      <p:sp>
        <p:nvSpPr>
          <p:cNvPr id="15" name="Text 10"/>
          <p:cNvSpPr txBox="1"/>
          <p:nvPr/>
        </p:nvSpPr>
        <p:spPr>
          <a:xfrm>
            <a:off x="1234440" y="4361688"/>
            <a:ext cx="4434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Analisis Sarana‑Prasarana</a:t>
            </a:r>
            <a:endParaRPr lang="en-US" sz="1350" dirty="0"/>
          </a:p>
        </p:txBody>
      </p:sp>
      <p:sp>
        <p:nvSpPr>
          <p:cNvPr id="16" name="Text 11"/>
          <p:cNvSpPr txBox="1"/>
          <p:nvPr/>
        </p:nvSpPr>
        <p:spPr>
          <a:xfrm>
            <a:off x="1234440" y="4709160"/>
            <a:ext cx="4434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8000"/>
              </a:lnSpc>
              <a:buNone/>
            </a:pPr>
            <a:r>
              <a:rPr lang="en-US" sz="1150" dirty="0">
                <a:solidFill>
                  <a:srgbClr val="23232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Memastikan ketersediaan alat, bahan, dan ruang produksi yang memadai.</a:t>
            </a:r>
            <a:endParaRPr lang="en-US" sz="1150" dirty="0"/>
          </a:p>
        </p:txBody>
      </p:sp>
      <p:sp>
        <p:nvSpPr>
          <p:cNvPr id="17" name="Shape 12"/>
          <p:cNvSpPr/>
          <p:nvPr/>
        </p:nvSpPr>
        <p:spPr>
          <a:xfrm>
            <a:off x="5806440" y="1417320"/>
            <a:ext cx="0" cy="4663440"/>
          </a:xfrm>
          <a:prstGeom prst="line">
            <a:avLst/>
          </a:prstGeom>
          <a:noFill/>
          <a:ln w="15875">
            <a:solidFill>
              <a:srgbClr val="E3E8F2"/>
            </a:solidFill>
            <a:prstDash val="solid"/>
          </a:ln>
        </p:spPr>
      </p:sp>
      <p:sp>
        <p:nvSpPr>
          <p:cNvPr id="18" name="Text 13"/>
          <p:cNvSpPr txBox="1"/>
          <p:nvPr/>
        </p:nvSpPr>
        <p:spPr>
          <a:xfrm>
            <a:off x="6126480" y="1417320"/>
            <a:ext cx="53949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Contoh Penentuan Produk TeFa</a:t>
            </a:r>
            <a:endParaRPr lang="en-US" sz="150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126480" y="1874520"/>
          <a:ext cx="5394960" cy="4023360"/>
        </p:xfrm>
        <a:graphic>
          <a:graphicData uri="http://schemas.openxmlformats.org/drawingml/2006/table">
            <a:tbl>
              <a:tblPr/>
              <a:tblGrid>
                <a:gridCol w="2331720"/>
                <a:gridCol w="3063240"/>
              </a:tblGrid>
              <a:tr h="576072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Kompetensi Keahlian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761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Contoh Produk TeFa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761"/>
                    </a:solidFill>
                  </a:tcPr>
                </a:tc>
              </a:tr>
              <a:tr h="576072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dirty="0">
                          <a:solidFill>
                            <a:srgbClr val="23232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Tata Boga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dirty="0">
                          <a:solidFill>
                            <a:srgbClr val="23232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Katering &amp; aneka olahan roti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76072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dirty="0">
                          <a:solidFill>
                            <a:srgbClr val="23232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Tata Busana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9FC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dirty="0">
                          <a:solidFill>
                            <a:srgbClr val="23232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Seragam sekolah &amp; konveksi custom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9FC"/>
                    </a:solidFill>
                  </a:tcPr>
                </a:tc>
              </a:tr>
              <a:tr h="576072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dirty="0">
                          <a:solidFill>
                            <a:srgbClr val="23232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Teknik Kendaraan Ringan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dirty="0">
                          <a:solidFill>
                            <a:srgbClr val="23232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Jasa servis berkala kendaraan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76072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dirty="0">
                          <a:solidFill>
                            <a:srgbClr val="23232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Multimedia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9FC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dirty="0">
                          <a:solidFill>
                            <a:srgbClr val="23232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Jasa desain grafis &amp; dokumentasi acara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F9FC"/>
                    </a:solidFill>
                  </a:tcPr>
                </a:tc>
              </a:tr>
              <a:tr h="576072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dirty="0">
                          <a:solidFill>
                            <a:srgbClr val="23232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Agribisnis Tanaman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dirty="0">
                          <a:solidFill>
                            <a:srgbClr val="232323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Sayuran hidroponik &amp; bibit tanaman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8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0" name="Text 14"/>
          <p:cNvSpPr txBox="1"/>
          <p:nvPr/>
        </p:nvSpPr>
        <p:spPr>
          <a:xfrm>
            <a:off x="457200" y="6519672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A6B8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Pemanfaatan Sarana‑Prasarana TeFa</a:t>
            </a:r>
            <a:endParaRPr lang="en-US" sz="900" dirty="0"/>
          </a:p>
        </p:txBody>
      </p:sp>
      <p:sp>
        <p:nvSpPr>
          <p:cNvPr id="21" name="Text 15"/>
          <p:cNvSpPr txBox="1"/>
          <p:nvPr/>
        </p:nvSpPr>
        <p:spPr>
          <a:xfrm>
            <a:off x="10515600" y="6519672"/>
            <a:ext cx="1280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A6B8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MGMP · TeFa  |  08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2026-09-13T16:39:08Z</dcterms:created>
  <dcterms:modified xsi:type="dcterms:W3CDTF">2026-09-13T16:39:08Z</dcterms:modified>
</cp:coreProperties>
</file>