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ptos Bold" panose="020B0604020202020204" charset="0"/>
      <p:regular r:id="rId13"/>
    </p:embeddedFont>
    <p:embeddedFont>
      <p:font typeface="Bricolage Grotesque" panose="020B0604020202020204" charset="0"/>
      <p:regular r:id="rId14"/>
    </p:embeddedFont>
    <p:embeddedFont>
      <p:font typeface="ITC Motter Corpus Condensed" panose="020B0604020202020204" charset="0"/>
      <p:regular r:id="rId15"/>
    </p:embeddedFont>
    <p:embeddedFont>
      <p:font typeface="Mango AC" panose="020B0604020202020204" charset="0"/>
      <p:regular r:id="rId16"/>
    </p:embeddedFont>
    <p:embeddedFont>
      <p:font typeface="Open Sans" panose="020B0606030504020204" pitchFamily="3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3.svg"/><Relationship Id="rId7" Type="http://schemas.openxmlformats.org/officeDocument/2006/relationships/image" Target="../media/image26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4.sv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04066" y="1452661"/>
            <a:ext cx="13812895" cy="875417"/>
            <a:chOff x="0" y="0"/>
            <a:chExt cx="3777535" cy="2394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77535" cy="239408"/>
            </a:xfrm>
            <a:custGeom>
              <a:avLst/>
              <a:gdLst/>
              <a:ahLst/>
              <a:cxnLst/>
              <a:rect l="l" t="t" r="r" b="b"/>
              <a:pathLst>
                <a:path w="3777535" h="239408">
                  <a:moveTo>
                    <a:pt x="56048" y="0"/>
                  </a:moveTo>
                  <a:lnTo>
                    <a:pt x="3721486" y="0"/>
                  </a:lnTo>
                  <a:cubicBezTo>
                    <a:pt x="3752441" y="0"/>
                    <a:pt x="3777535" y="25094"/>
                    <a:pt x="3777535" y="56048"/>
                  </a:cubicBezTo>
                  <a:lnTo>
                    <a:pt x="3777535" y="183360"/>
                  </a:lnTo>
                  <a:cubicBezTo>
                    <a:pt x="3777535" y="214314"/>
                    <a:pt x="3752441" y="239408"/>
                    <a:pt x="3721486" y="239408"/>
                  </a:cubicBezTo>
                  <a:lnTo>
                    <a:pt x="56048" y="239408"/>
                  </a:lnTo>
                  <a:cubicBezTo>
                    <a:pt x="25094" y="239408"/>
                    <a:pt x="0" y="214314"/>
                    <a:pt x="0" y="183360"/>
                  </a:cubicBezTo>
                  <a:lnTo>
                    <a:pt x="0" y="56048"/>
                  </a:lnTo>
                  <a:cubicBezTo>
                    <a:pt x="0" y="25094"/>
                    <a:pt x="25094" y="0"/>
                    <a:pt x="5604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77535" cy="277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615716" y="-410669"/>
            <a:ext cx="3523288" cy="2272521"/>
          </a:xfrm>
          <a:custGeom>
            <a:avLst/>
            <a:gdLst/>
            <a:ahLst/>
            <a:cxnLst/>
            <a:rect l="l" t="t" r="r" b="b"/>
            <a:pathLst>
              <a:path w="3523288" h="2272521">
                <a:moveTo>
                  <a:pt x="0" y="0"/>
                </a:moveTo>
                <a:lnTo>
                  <a:pt x="3523287" y="0"/>
                </a:lnTo>
                <a:lnTo>
                  <a:pt x="3523287" y="2272520"/>
                </a:lnTo>
                <a:lnTo>
                  <a:pt x="0" y="22725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-851003" y="-410669"/>
            <a:ext cx="3523288" cy="2272521"/>
          </a:xfrm>
          <a:custGeom>
            <a:avLst/>
            <a:gdLst/>
            <a:ahLst/>
            <a:cxnLst/>
            <a:rect l="l" t="t" r="r" b="b"/>
            <a:pathLst>
              <a:path w="3523288" h="2272521">
                <a:moveTo>
                  <a:pt x="3523287" y="0"/>
                </a:moveTo>
                <a:lnTo>
                  <a:pt x="0" y="0"/>
                </a:lnTo>
                <a:lnTo>
                  <a:pt x="0" y="2272520"/>
                </a:lnTo>
                <a:lnTo>
                  <a:pt x="3523287" y="2272520"/>
                </a:lnTo>
                <a:lnTo>
                  <a:pt x="352328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73339" y="1387643"/>
            <a:ext cx="16230600" cy="170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PEMBELAJARAN ANAK TUNAGRAHITA</a:t>
            </a:r>
          </a:p>
          <a:p>
            <a:pPr algn="ctr">
              <a:lnSpc>
                <a:spcPts val="6580"/>
              </a:lnSpc>
            </a:pPr>
            <a:endParaRPr lang="en-US" sz="4700">
              <a:solidFill>
                <a:srgbClr val="001515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-553215" y="3692837"/>
            <a:ext cx="2720157" cy="4825113"/>
          </a:xfrm>
          <a:custGeom>
            <a:avLst/>
            <a:gdLst/>
            <a:ahLst/>
            <a:cxnLst/>
            <a:rect l="l" t="t" r="r" b="b"/>
            <a:pathLst>
              <a:path w="2720157" h="4825113">
                <a:moveTo>
                  <a:pt x="2720157" y="0"/>
                </a:moveTo>
                <a:lnTo>
                  <a:pt x="0" y="0"/>
                </a:lnTo>
                <a:lnTo>
                  <a:pt x="0" y="4825113"/>
                </a:lnTo>
                <a:lnTo>
                  <a:pt x="2720157" y="4825113"/>
                </a:lnTo>
                <a:lnTo>
                  <a:pt x="27201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121058" y="3692837"/>
            <a:ext cx="2720157" cy="4825113"/>
          </a:xfrm>
          <a:custGeom>
            <a:avLst/>
            <a:gdLst/>
            <a:ahLst/>
            <a:cxnLst/>
            <a:rect l="l" t="t" r="r" b="b"/>
            <a:pathLst>
              <a:path w="2720157" h="4825113">
                <a:moveTo>
                  <a:pt x="0" y="0"/>
                </a:moveTo>
                <a:lnTo>
                  <a:pt x="2720157" y="0"/>
                </a:lnTo>
                <a:lnTo>
                  <a:pt x="2720157" y="4825113"/>
                </a:lnTo>
                <a:lnTo>
                  <a:pt x="0" y="4825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031078" y="8629732"/>
            <a:ext cx="4008834" cy="2214881"/>
          </a:xfrm>
          <a:custGeom>
            <a:avLst/>
            <a:gdLst/>
            <a:ahLst/>
            <a:cxnLst/>
            <a:rect l="l" t="t" r="r" b="b"/>
            <a:pathLst>
              <a:path w="4008834" h="2214881">
                <a:moveTo>
                  <a:pt x="0" y="0"/>
                </a:moveTo>
                <a:lnTo>
                  <a:pt x="4008833" y="0"/>
                </a:lnTo>
                <a:lnTo>
                  <a:pt x="4008833" y="2214881"/>
                </a:lnTo>
                <a:lnTo>
                  <a:pt x="0" y="2214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5310245" y="8629732"/>
            <a:ext cx="4008834" cy="2214881"/>
          </a:xfrm>
          <a:custGeom>
            <a:avLst/>
            <a:gdLst/>
            <a:ahLst/>
            <a:cxnLst/>
            <a:rect l="l" t="t" r="r" b="b"/>
            <a:pathLst>
              <a:path w="4008834" h="2214881">
                <a:moveTo>
                  <a:pt x="4008833" y="0"/>
                </a:moveTo>
                <a:lnTo>
                  <a:pt x="0" y="0"/>
                </a:lnTo>
                <a:lnTo>
                  <a:pt x="0" y="2214881"/>
                </a:lnTo>
                <a:lnTo>
                  <a:pt x="4008833" y="2214881"/>
                </a:lnTo>
                <a:lnTo>
                  <a:pt x="400883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481530" y="3972142"/>
            <a:ext cx="1002645" cy="1006419"/>
          </a:xfrm>
          <a:custGeom>
            <a:avLst/>
            <a:gdLst/>
            <a:ahLst/>
            <a:cxnLst/>
            <a:rect l="l" t="t" r="r" b="b"/>
            <a:pathLst>
              <a:path w="1002645" h="1006419">
                <a:moveTo>
                  <a:pt x="0" y="0"/>
                </a:moveTo>
                <a:lnTo>
                  <a:pt x="1002645" y="0"/>
                </a:lnTo>
                <a:lnTo>
                  <a:pt x="1002645" y="1006419"/>
                </a:lnTo>
                <a:lnTo>
                  <a:pt x="0" y="10064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2547970" y="4256740"/>
            <a:ext cx="1115422" cy="886760"/>
          </a:xfrm>
          <a:custGeom>
            <a:avLst/>
            <a:gdLst/>
            <a:ahLst/>
            <a:cxnLst/>
            <a:rect l="l" t="t" r="r" b="b"/>
            <a:pathLst>
              <a:path w="1115422" h="886760">
                <a:moveTo>
                  <a:pt x="1115421" y="0"/>
                </a:moveTo>
                <a:lnTo>
                  <a:pt x="0" y="0"/>
                </a:lnTo>
                <a:lnTo>
                  <a:pt x="0" y="886760"/>
                </a:lnTo>
                <a:lnTo>
                  <a:pt x="1115421" y="886760"/>
                </a:lnTo>
                <a:lnTo>
                  <a:pt x="111542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788450" y="9548360"/>
            <a:ext cx="9970205" cy="1251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5"/>
              </a:lnSpc>
            </a:pPr>
            <a:r>
              <a:rPr lang="en-US" sz="3596" b="1">
                <a:solidFill>
                  <a:srgbClr val="001515"/>
                </a:solidFill>
                <a:latin typeface="Aptos Bold"/>
                <a:ea typeface="Aptos Bold"/>
                <a:cs typeface="Aptos Bold"/>
                <a:sym typeface="Aptos Bold"/>
              </a:rPr>
              <a:t>Di susun oleh: Jamaliah S.Pd., Gr</a:t>
            </a:r>
          </a:p>
          <a:p>
            <a:pPr algn="ctr">
              <a:lnSpc>
                <a:spcPts val="5035"/>
              </a:lnSpc>
            </a:pPr>
            <a:endParaRPr lang="en-US" sz="3596" b="1">
              <a:solidFill>
                <a:srgbClr val="001515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424361" y="6791325"/>
            <a:ext cx="13812895" cy="2011468"/>
            <a:chOff x="0" y="0"/>
            <a:chExt cx="3777535" cy="55009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777535" cy="550094"/>
            </a:xfrm>
            <a:custGeom>
              <a:avLst/>
              <a:gdLst/>
              <a:ahLst/>
              <a:cxnLst/>
              <a:rect l="l" t="t" r="r" b="b"/>
              <a:pathLst>
                <a:path w="3777535" h="550094">
                  <a:moveTo>
                    <a:pt x="56048" y="0"/>
                  </a:moveTo>
                  <a:lnTo>
                    <a:pt x="3721486" y="0"/>
                  </a:lnTo>
                  <a:cubicBezTo>
                    <a:pt x="3752441" y="0"/>
                    <a:pt x="3777535" y="25094"/>
                    <a:pt x="3777535" y="56048"/>
                  </a:cubicBezTo>
                  <a:lnTo>
                    <a:pt x="3777535" y="494046"/>
                  </a:lnTo>
                  <a:cubicBezTo>
                    <a:pt x="3777535" y="525000"/>
                    <a:pt x="3752441" y="550094"/>
                    <a:pt x="3721486" y="550094"/>
                  </a:cubicBezTo>
                  <a:lnTo>
                    <a:pt x="56048" y="550094"/>
                  </a:lnTo>
                  <a:cubicBezTo>
                    <a:pt x="25094" y="550094"/>
                    <a:pt x="0" y="525000"/>
                    <a:pt x="0" y="494046"/>
                  </a:cubicBezTo>
                  <a:lnTo>
                    <a:pt x="0" y="56048"/>
                  </a:lnTo>
                  <a:cubicBezTo>
                    <a:pt x="0" y="25094"/>
                    <a:pt x="25094" y="0"/>
                    <a:pt x="5604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3777535" cy="5977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1515"/>
                  </a:solidFill>
                  <a:latin typeface="Open Sans"/>
                  <a:ea typeface="Open Sans"/>
                  <a:cs typeface="Open Sans"/>
                  <a:sym typeface="Open Sans"/>
                </a:rPr>
                <a:t>Strategi pembelajaran yang sederhana, konkret, bertahap, dan bermakna</a:t>
              </a:r>
            </a:p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1515"/>
                  </a:solidFill>
                  <a:latin typeface="Open Sans"/>
                  <a:ea typeface="Open Sans"/>
                  <a:cs typeface="Open Sans"/>
                  <a:sym typeface="Open Sans"/>
                </a:rPr>
                <a:t>Untuk mendukung perkembangan akademik, kemandirian, dan sosial</a:t>
              </a:r>
            </a:p>
            <a:p>
              <a:pPr algn="ctr">
                <a:lnSpc>
                  <a:spcPts val="2659"/>
                </a:lnSpc>
              </a:pPr>
              <a:endParaRPr lang="en-US" sz="2499">
                <a:solidFill>
                  <a:srgbClr val="00151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53" b="-2045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087211" y="869970"/>
            <a:ext cx="11609985" cy="6435571"/>
            <a:chOff x="0" y="0"/>
            <a:chExt cx="474184" cy="2628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4184" cy="262847"/>
            </a:xfrm>
            <a:custGeom>
              <a:avLst/>
              <a:gdLst/>
              <a:ahLst/>
              <a:cxnLst/>
              <a:rect l="l" t="t" r="r" b="b"/>
              <a:pathLst>
                <a:path w="474184" h="262847">
                  <a:moveTo>
                    <a:pt x="28674" y="0"/>
                  </a:moveTo>
                  <a:lnTo>
                    <a:pt x="445510" y="0"/>
                  </a:lnTo>
                  <a:cubicBezTo>
                    <a:pt x="453115" y="0"/>
                    <a:pt x="460408" y="3021"/>
                    <a:pt x="465786" y="8398"/>
                  </a:cubicBezTo>
                  <a:cubicBezTo>
                    <a:pt x="471163" y="13776"/>
                    <a:pt x="474184" y="21069"/>
                    <a:pt x="474184" y="28674"/>
                  </a:cubicBezTo>
                  <a:lnTo>
                    <a:pt x="474184" y="234173"/>
                  </a:lnTo>
                  <a:cubicBezTo>
                    <a:pt x="474184" y="250009"/>
                    <a:pt x="461346" y="262847"/>
                    <a:pt x="445510" y="262847"/>
                  </a:cubicBezTo>
                  <a:lnTo>
                    <a:pt x="28674" y="262847"/>
                  </a:lnTo>
                  <a:cubicBezTo>
                    <a:pt x="21069" y="262847"/>
                    <a:pt x="13776" y="259826"/>
                    <a:pt x="8398" y="254448"/>
                  </a:cubicBezTo>
                  <a:cubicBezTo>
                    <a:pt x="3021" y="249071"/>
                    <a:pt x="0" y="241777"/>
                    <a:pt x="0" y="234173"/>
                  </a:cubicBezTo>
                  <a:lnTo>
                    <a:pt x="0" y="28674"/>
                  </a:lnTo>
                  <a:cubicBezTo>
                    <a:pt x="0" y="21069"/>
                    <a:pt x="3021" y="13776"/>
                    <a:pt x="8398" y="8398"/>
                  </a:cubicBezTo>
                  <a:cubicBezTo>
                    <a:pt x="13776" y="3021"/>
                    <a:pt x="21069" y="0"/>
                    <a:pt x="2867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74184" cy="300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545137" y="7916680"/>
            <a:ext cx="5871039" cy="638475"/>
          </a:xfrm>
          <a:custGeom>
            <a:avLst/>
            <a:gdLst/>
            <a:ahLst/>
            <a:cxnLst/>
            <a:rect l="l" t="t" r="r" b="b"/>
            <a:pathLst>
              <a:path w="5871039" h="638475">
                <a:moveTo>
                  <a:pt x="0" y="0"/>
                </a:moveTo>
                <a:lnTo>
                  <a:pt x="5871039" y="0"/>
                </a:lnTo>
                <a:lnTo>
                  <a:pt x="5871039" y="638475"/>
                </a:lnTo>
                <a:lnTo>
                  <a:pt x="0" y="638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758947" y="3472618"/>
            <a:ext cx="1721710" cy="5082538"/>
          </a:xfrm>
          <a:custGeom>
            <a:avLst/>
            <a:gdLst/>
            <a:ahLst/>
            <a:cxnLst/>
            <a:rect l="l" t="t" r="r" b="b"/>
            <a:pathLst>
              <a:path w="1721710" h="5082538">
                <a:moveTo>
                  <a:pt x="0" y="0"/>
                </a:moveTo>
                <a:lnTo>
                  <a:pt x="1721709" y="0"/>
                </a:lnTo>
                <a:lnTo>
                  <a:pt x="1721709" y="5082537"/>
                </a:lnTo>
                <a:lnTo>
                  <a:pt x="0" y="50825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839912" y="2236550"/>
            <a:ext cx="5006456" cy="8344093"/>
          </a:xfrm>
          <a:custGeom>
            <a:avLst/>
            <a:gdLst/>
            <a:ahLst/>
            <a:cxnLst/>
            <a:rect l="l" t="t" r="r" b="b"/>
            <a:pathLst>
              <a:path w="5006456" h="8344093">
                <a:moveTo>
                  <a:pt x="0" y="0"/>
                </a:moveTo>
                <a:lnTo>
                  <a:pt x="5006456" y="0"/>
                </a:lnTo>
                <a:lnTo>
                  <a:pt x="5006456" y="8344092"/>
                </a:lnTo>
                <a:lnTo>
                  <a:pt x="0" y="8344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445525" y="-113750"/>
            <a:ext cx="2070263" cy="1110179"/>
          </a:xfrm>
          <a:custGeom>
            <a:avLst/>
            <a:gdLst/>
            <a:ahLst/>
            <a:cxnLst/>
            <a:rect l="l" t="t" r="r" b="b"/>
            <a:pathLst>
              <a:path w="2070263" h="1110179">
                <a:moveTo>
                  <a:pt x="0" y="0"/>
                </a:moveTo>
                <a:lnTo>
                  <a:pt x="2070263" y="0"/>
                </a:lnTo>
                <a:lnTo>
                  <a:pt x="2070263" y="1110178"/>
                </a:lnTo>
                <a:lnTo>
                  <a:pt x="0" y="11101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431996" y="441339"/>
            <a:ext cx="2190624" cy="1174722"/>
          </a:xfrm>
          <a:custGeom>
            <a:avLst/>
            <a:gdLst/>
            <a:ahLst/>
            <a:cxnLst/>
            <a:rect l="l" t="t" r="r" b="b"/>
            <a:pathLst>
              <a:path w="2190624" h="1174722">
                <a:moveTo>
                  <a:pt x="0" y="0"/>
                </a:moveTo>
                <a:lnTo>
                  <a:pt x="2190624" y="0"/>
                </a:lnTo>
                <a:lnTo>
                  <a:pt x="2190624" y="1174722"/>
                </a:lnTo>
                <a:lnTo>
                  <a:pt x="0" y="11747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684717" y="2236550"/>
            <a:ext cx="1292914" cy="693325"/>
          </a:xfrm>
          <a:custGeom>
            <a:avLst/>
            <a:gdLst/>
            <a:ahLst/>
            <a:cxnLst/>
            <a:rect l="l" t="t" r="r" b="b"/>
            <a:pathLst>
              <a:path w="1292914" h="693325">
                <a:moveTo>
                  <a:pt x="0" y="0"/>
                </a:moveTo>
                <a:lnTo>
                  <a:pt x="1292914" y="0"/>
                </a:lnTo>
                <a:lnTo>
                  <a:pt x="1292914" y="693325"/>
                </a:lnTo>
                <a:lnTo>
                  <a:pt x="0" y="693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221064" y="441339"/>
            <a:ext cx="1473516" cy="790173"/>
          </a:xfrm>
          <a:custGeom>
            <a:avLst/>
            <a:gdLst/>
            <a:ahLst/>
            <a:cxnLst/>
            <a:rect l="l" t="t" r="r" b="b"/>
            <a:pathLst>
              <a:path w="1473516" h="790173">
                <a:moveTo>
                  <a:pt x="0" y="0"/>
                </a:moveTo>
                <a:lnTo>
                  <a:pt x="1473516" y="0"/>
                </a:lnTo>
                <a:lnTo>
                  <a:pt x="1473516" y="790173"/>
                </a:lnTo>
                <a:lnTo>
                  <a:pt x="0" y="7901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248165" y="676261"/>
            <a:ext cx="8364074" cy="93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pengertian Tuna Grahita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26481" y="1800014"/>
            <a:ext cx="10185758" cy="3948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Anak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tunagrahita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adalah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anak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yang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mengalami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hambatan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dalam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fungsi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intelektual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dan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perilaku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adaptif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Hambatan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dapat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memengaruhi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kemampuan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belajar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berkomunikasi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bersosialisasi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, dan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melakukan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aktivitas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sehari-hari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Setiap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anak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memiliki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kemampuan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kebutuhan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, dan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kecepatan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belajar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 yang </a:t>
            </a:r>
            <a:r>
              <a:rPr lang="en-US" sz="2799" dirty="0" err="1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berbeda</a:t>
            </a:r>
            <a:r>
              <a:rPr lang="en-US" sz="2799" dirty="0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-579582"/>
            <a:ext cx="8652126" cy="7625725"/>
            <a:chOff x="0" y="0"/>
            <a:chExt cx="353377" cy="311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3377" cy="311456"/>
            </a:xfrm>
            <a:custGeom>
              <a:avLst/>
              <a:gdLst/>
              <a:ahLst/>
              <a:cxnLst/>
              <a:rect l="l" t="t" r="r" b="b"/>
              <a:pathLst>
                <a:path w="353377" h="311456">
                  <a:moveTo>
                    <a:pt x="38476" y="0"/>
                  </a:moveTo>
                  <a:lnTo>
                    <a:pt x="314900" y="0"/>
                  </a:lnTo>
                  <a:cubicBezTo>
                    <a:pt x="325105" y="0"/>
                    <a:pt x="334892" y="4054"/>
                    <a:pt x="342107" y="11269"/>
                  </a:cubicBezTo>
                  <a:cubicBezTo>
                    <a:pt x="349323" y="18485"/>
                    <a:pt x="353377" y="28272"/>
                    <a:pt x="353377" y="38476"/>
                  </a:cubicBezTo>
                  <a:lnTo>
                    <a:pt x="353377" y="272979"/>
                  </a:lnTo>
                  <a:cubicBezTo>
                    <a:pt x="353377" y="294229"/>
                    <a:pt x="336150" y="311456"/>
                    <a:pt x="314900" y="311456"/>
                  </a:cubicBezTo>
                  <a:lnTo>
                    <a:pt x="38476" y="311456"/>
                  </a:lnTo>
                  <a:cubicBezTo>
                    <a:pt x="17226" y="311456"/>
                    <a:pt x="0" y="294229"/>
                    <a:pt x="0" y="272979"/>
                  </a:cubicBezTo>
                  <a:lnTo>
                    <a:pt x="0" y="38476"/>
                  </a:lnTo>
                  <a:cubicBezTo>
                    <a:pt x="0" y="17226"/>
                    <a:pt x="17226" y="0"/>
                    <a:pt x="3847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3377" cy="349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1149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018578" y="2673296"/>
            <a:ext cx="3884252" cy="6128998"/>
          </a:xfrm>
          <a:custGeom>
            <a:avLst/>
            <a:gdLst/>
            <a:ahLst/>
            <a:cxnLst/>
            <a:rect l="l" t="t" r="r" b="b"/>
            <a:pathLst>
              <a:path w="3884252" h="6128998">
                <a:moveTo>
                  <a:pt x="0" y="0"/>
                </a:moveTo>
                <a:lnTo>
                  <a:pt x="3884253" y="0"/>
                </a:lnTo>
                <a:lnTo>
                  <a:pt x="3884253" y="6128997"/>
                </a:lnTo>
                <a:lnTo>
                  <a:pt x="0" y="6128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259184" y="7493522"/>
            <a:ext cx="5484543" cy="6313144"/>
          </a:xfrm>
          <a:custGeom>
            <a:avLst/>
            <a:gdLst/>
            <a:ahLst/>
            <a:cxnLst/>
            <a:rect l="l" t="t" r="r" b="b"/>
            <a:pathLst>
              <a:path w="5484543" h="6313144">
                <a:moveTo>
                  <a:pt x="0" y="0"/>
                </a:moveTo>
                <a:lnTo>
                  <a:pt x="5484543" y="0"/>
                </a:lnTo>
                <a:lnTo>
                  <a:pt x="5484543" y="6313144"/>
                </a:lnTo>
                <a:lnTo>
                  <a:pt x="0" y="631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093012" y="7493522"/>
            <a:ext cx="5484543" cy="6313144"/>
          </a:xfrm>
          <a:custGeom>
            <a:avLst/>
            <a:gdLst/>
            <a:ahLst/>
            <a:cxnLst/>
            <a:rect l="l" t="t" r="r" b="b"/>
            <a:pathLst>
              <a:path w="5484543" h="6313144">
                <a:moveTo>
                  <a:pt x="0" y="0"/>
                </a:moveTo>
                <a:lnTo>
                  <a:pt x="5484543" y="0"/>
                </a:lnTo>
                <a:lnTo>
                  <a:pt x="5484543" y="6313144"/>
                </a:lnTo>
                <a:lnTo>
                  <a:pt x="0" y="6313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92747" y="1330953"/>
            <a:ext cx="2164414" cy="4055107"/>
          </a:xfrm>
          <a:custGeom>
            <a:avLst/>
            <a:gdLst/>
            <a:ahLst/>
            <a:cxnLst/>
            <a:rect l="l" t="t" r="r" b="b"/>
            <a:pathLst>
              <a:path w="2164414" h="4055107">
                <a:moveTo>
                  <a:pt x="0" y="0"/>
                </a:moveTo>
                <a:lnTo>
                  <a:pt x="2164414" y="0"/>
                </a:lnTo>
                <a:lnTo>
                  <a:pt x="2164414" y="4055108"/>
                </a:lnTo>
                <a:lnTo>
                  <a:pt x="0" y="4055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643648" y="6622802"/>
            <a:ext cx="776545" cy="1016904"/>
          </a:xfrm>
          <a:custGeom>
            <a:avLst/>
            <a:gdLst/>
            <a:ahLst/>
            <a:cxnLst/>
            <a:rect l="l" t="t" r="r" b="b"/>
            <a:pathLst>
              <a:path w="776545" h="1016904">
                <a:moveTo>
                  <a:pt x="0" y="0"/>
                </a:moveTo>
                <a:lnTo>
                  <a:pt x="776545" y="0"/>
                </a:lnTo>
                <a:lnTo>
                  <a:pt x="776545" y="1016904"/>
                </a:lnTo>
                <a:lnTo>
                  <a:pt x="0" y="10169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601168" y="6825854"/>
            <a:ext cx="620562" cy="813852"/>
          </a:xfrm>
          <a:custGeom>
            <a:avLst/>
            <a:gdLst/>
            <a:ahLst/>
            <a:cxnLst/>
            <a:rect l="l" t="t" r="r" b="b"/>
            <a:pathLst>
              <a:path w="620562" h="813852">
                <a:moveTo>
                  <a:pt x="0" y="0"/>
                </a:moveTo>
                <a:lnTo>
                  <a:pt x="620561" y="0"/>
                </a:lnTo>
                <a:lnTo>
                  <a:pt x="620561" y="813852"/>
                </a:lnTo>
                <a:lnTo>
                  <a:pt x="0" y="8138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325089" y="-242099"/>
            <a:ext cx="896640" cy="3146105"/>
          </a:xfrm>
          <a:custGeom>
            <a:avLst/>
            <a:gdLst/>
            <a:ahLst/>
            <a:cxnLst/>
            <a:rect l="l" t="t" r="r" b="b"/>
            <a:pathLst>
              <a:path w="896640" h="3146105">
                <a:moveTo>
                  <a:pt x="0" y="0"/>
                </a:moveTo>
                <a:lnTo>
                  <a:pt x="896640" y="0"/>
                </a:lnTo>
                <a:lnTo>
                  <a:pt x="896640" y="3146105"/>
                </a:lnTo>
                <a:lnTo>
                  <a:pt x="0" y="3146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60420" y="6113188"/>
            <a:ext cx="1655697" cy="2494459"/>
          </a:xfrm>
          <a:custGeom>
            <a:avLst/>
            <a:gdLst/>
            <a:ahLst/>
            <a:cxnLst/>
            <a:rect l="l" t="t" r="r" b="b"/>
            <a:pathLst>
              <a:path w="1655697" h="2494459">
                <a:moveTo>
                  <a:pt x="0" y="0"/>
                </a:moveTo>
                <a:lnTo>
                  <a:pt x="1655697" y="0"/>
                </a:lnTo>
                <a:lnTo>
                  <a:pt x="1655697" y="2494459"/>
                </a:lnTo>
                <a:lnTo>
                  <a:pt x="0" y="24944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500211" y="703038"/>
            <a:ext cx="1281543" cy="1281543"/>
          </a:xfrm>
          <a:custGeom>
            <a:avLst/>
            <a:gdLst/>
            <a:ahLst/>
            <a:cxnLst/>
            <a:rect l="l" t="t" r="r" b="b"/>
            <a:pathLst>
              <a:path w="1281543" h="1281543">
                <a:moveTo>
                  <a:pt x="0" y="0"/>
                </a:moveTo>
                <a:lnTo>
                  <a:pt x="1281543" y="0"/>
                </a:lnTo>
                <a:lnTo>
                  <a:pt x="1281543" y="1281543"/>
                </a:lnTo>
                <a:lnTo>
                  <a:pt x="0" y="1281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526947" y="25400"/>
            <a:ext cx="7464574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dirty="0" err="1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karakteristik</a:t>
            </a:r>
            <a:r>
              <a:rPr lang="en-US" sz="4999" dirty="0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  <a:r>
              <a:rPr lang="en-US" sz="4999" dirty="0" err="1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dalam</a:t>
            </a:r>
            <a:r>
              <a:rPr lang="en-US" sz="4999" dirty="0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  <a:r>
              <a:rPr lang="en-US" sz="4999" dirty="0" err="1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pembelajaran</a:t>
            </a:r>
            <a:endParaRPr lang="en-US" sz="4999" dirty="0">
              <a:solidFill>
                <a:srgbClr val="001515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42739" y="2382124"/>
            <a:ext cx="7948783" cy="444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Memerlukan waktu belajar yang lebih lama.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Lebih mudah memahami materi yang konkret dan dapat dilihat atau disentuh.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Membutuhkan pengulangan dan latihan secara konsisten.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Memerlukan instruksi singkat dan jelas.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Lebih terbantu dengan contoh langsung dan visual.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12501" y="1002791"/>
            <a:ext cx="16457310" cy="7744104"/>
            <a:chOff x="0" y="0"/>
            <a:chExt cx="672162" cy="3162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2162" cy="316291"/>
            </a:xfrm>
            <a:custGeom>
              <a:avLst/>
              <a:gdLst/>
              <a:ahLst/>
              <a:cxnLst/>
              <a:rect l="l" t="t" r="r" b="b"/>
              <a:pathLst>
                <a:path w="672162" h="316291">
                  <a:moveTo>
                    <a:pt x="20228" y="0"/>
                  </a:moveTo>
                  <a:lnTo>
                    <a:pt x="651934" y="0"/>
                  </a:lnTo>
                  <a:cubicBezTo>
                    <a:pt x="663106" y="0"/>
                    <a:pt x="672162" y="9056"/>
                    <a:pt x="672162" y="20228"/>
                  </a:cubicBezTo>
                  <a:lnTo>
                    <a:pt x="672162" y="296062"/>
                  </a:lnTo>
                  <a:cubicBezTo>
                    <a:pt x="672162" y="307234"/>
                    <a:pt x="663106" y="316291"/>
                    <a:pt x="651934" y="316291"/>
                  </a:cubicBezTo>
                  <a:lnTo>
                    <a:pt x="20228" y="316291"/>
                  </a:lnTo>
                  <a:cubicBezTo>
                    <a:pt x="9056" y="316291"/>
                    <a:pt x="0" y="307234"/>
                    <a:pt x="0" y="296062"/>
                  </a:cubicBezTo>
                  <a:lnTo>
                    <a:pt x="0" y="20228"/>
                  </a:lnTo>
                  <a:cubicBezTo>
                    <a:pt x="0" y="9056"/>
                    <a:pt x="9056" y="0"/>
                    <a:pt x="2022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72162" cy="354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1309777" y="1205167"/>
            <a:ext cx="3997414" cy="7090756"/>
          </a:xfrm>
          <a:custGeom>
            <a:avLst/>
            <a:gdLst/>
            <a:ahLst/>
            <a:cxnLst/>
            <a:rect l="l" t="t" r="r" b="b"/>
            <a:pathLst>
              <a:path w="3997414" h="7090756">
                <a:moveTo>
                  <a:pt x="0" y="0"/>
                </a:moveTo>
                <a:lnTo>
                  <a:pt x="3997414" y="0"/>
                </a:lnTo>
                <a:lnTo>
                  <a:pt x="3997414" y="7090756"/>
                </a:lnTo>
                <a:lnTo>
                  <a:pt x="0" y="7090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191016" y="6475690"/>
            <a:ext cx="2973142" cy="2118364"/>
          </a:xfrm>
          <a:custGeom>
            <a:avLst/>
            <a:gdLst/>
            <a:ahLst/>
            <a:cxnLst/>
            <a:rect l="l" t="t" r="r" b="b"/>
            <a:pathLst>
              <a:path w="2973142" h="2118364">
                <a:moveTo>
                  <a:pt x="0" y="0"/>
                </a:moveTo>
                <a:lnTo>
                  <a:pt x="2973142" y="0"/>
                </a:lnTo>
                <a:lnTo>
                  <a:pt x="2973142" y="2118364"/>
                </a:lnTo>
                <a:lnTo>
                  <a:pt x="0" y="2118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045264" y="6475690"/>
            <a:ext cx="2973142" cy="2118364"/>
          </a:xfrm>
          <a:custGeom>
            <a:avLst/>
            <a:gdLst/>
            <a:ahLst/>
            <a:cxnLst/>
            <a:rect l="l" t="t" r="r" b="b"/>
            <a:pathLst>
              <a:path w="2973142" h="2118364">
                <a:moveTo>
                  <a:pt x="0" y="0"/>
                </a:moveTo>
                <a:lnTo>
                  <a:pt x="2973143" y="0"/>
                </a:lnTo>
                <a:lnTo>
                  <a:pt x="2973143" y="2118364"/>
                </a:lnTo>
                <a:lnTo>
                  <a:pt x="0" y="2118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967991" y="1540105"/>
            <a:ext cx="7865094" cy="93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dirty="0" err="1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Prinsip</a:t>
            </a:r>
            <a:r>
              <a:rPr lang="en-US" sz="4999" dirty="0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 </a:t>
            </a:r>
            <a:r>
              <a:rPr lang="en-US" sz="4999" dirty="0" err="1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Pembelajaran</a:t>
            </a:r>
            <a:endParaRPr lang="en-US" sz="4999" dirty="0">
              <a:solidFill>
                <a:srgbClr val="001515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280255" y="2767994"/>
            <a:ext cx="12098156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Sederhana: gunakan bahasa dan langkah yang mudah dipahami.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Konkret: gunakan benda nyata sebelum konsep abstrak.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Bertahap: mulai dari kemampuan yang sudah dikuasai.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Berulang: lakukan latihan secara konsisten.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Individual: sesuaikan dengan kemampuan dan kebutuhan anak.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206684" y="8108373"/>
            <a:ext cx="4162633" cy="2299855"/>
          </a:xfrm>
          <a:custGeom>
            <a:avLst/>
            <a:gdLst/>
            <a:ahLst/>
            <a:cxnLst/>
            <a:rect l="l" t="t" r="r" b="b"/>
            <a:pathLst>
              <a:path w="4162633" h="2299855">
                <a:moveTo>
                  <a:pt x="0" y="0"/>
                </a:moveTo>
                <a:lnTo>
                  <a:pt x="4162632" y="0"/>
                </a:lnTo>
                <a:lnTo>
                  <a:pt x="4162632" y="2299854"/>
                </a:lnTo>
                <a:lnTo>
                  <a:pt x="0" y="22998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618945" y="1205167"/>
            <a:ext cx="1520288" cy="1001490"/>
          </a:xfrm>
          <a:custGeom>
            <a:avLst/>
            <a:gdLst/>
            <a:ahLst/>
            <a:cxnLst/>
            <a:rect l="l" t="t" r="r" b="b"/>
            <a:pathLst>
              <a:path w="1520288" h="1001490">
                <a:moveTo>
                  <a:pt x="0" y="0"/>
                </a:moveTo>
                <a:lnTo>
                  <a:pt x="1520288" y="0"/>
                </a:lnTo>
                <a:lnTo>
                  <a:pt x="1520288" y="1001489"/>
                </a:lnTo>
                <a:lnTo>
                  <a:pt x="0" y="10014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6355" y="8276695"/>
            <a:ext cx="19900710" cy="2503168"/>
            <a:chOff x="0" y="0"/>
            <a:chExt cx="812800" cy="1022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64747" y="5429527"/>
            <a:ext cx="2511829" cy="3742017"/>
          </a:xfrm>
          <a:custGeom>
            <a:avLst/>
            <a:gdLst/>
            <a:ahLst/>
            <a:cxnLst/>
            <a:rect l="l" t="t" r="r" b="b"/>
            <a:pathLst>
              <a:path w="2511829" h="3742017">
                <a:moveTo>
                  <a:pt x="0" y="0"/>
                </a:moveTo>
                <a:lnTo>
                  <a:pt x="2511829" y="0"/>
                </a:lnTo>
                <a:lnTo>
                  <a:pt x="2511829" y="3742018"/>
                </a:lnTo>
                <a:lnTo>
                  <a:pt x="0" y="3742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45131" y="5429527"/>
            <a:ext cx="2446344" cy="3742017"/>
          </a:xfrm>
          <a:custGeom>
            <a:avLst/>
            <a:gdLst/>
            <a:ahLst/>
            <a:cxnLst/>
            <a:rect l="l" t="t" r="r" b="b"/>
            <a:pathLst>
              <a:path w="2446344" h="3742017">
                <a:moveTo>
                  <a:pt x="0" y="0"/>
                </a:moveTo>
                <a:lnTo>
                  <a:pt x="2446344" y="0"/>
                </a:lnTo>
                <a:lnTo>
                  <a:pt x="2446344" y="3742018"/>
                </a:lnTo>
                <a:lnTo>
                  <a:pt x="0" y="3742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801891" y="3154563"/>
            <a:ext cx="3967483" cy="5307670"/>
          </a:xfrm>
          <a:custGeom>
            <a:avLst/>
            <a:gdLst/>
            <a:ahLst/>
            <a:cxnLst/>
            <a:rect l="l" t="t" r="r" b="b"/>
            <a:pathLst>
              <a:path w="3967483" h="5307670">
                <a:moveTo>
                  <a:pt x="3967483" y="0"/>
                </a:moveTo>
                <a:lnTo>
                  <a:pt x="0" y="0"/>
                </a:lnTo>
                <a:lnTo>
                  <a:pt x="0" y="5307670"/>
                </a:lnTo>
                <a:lnTo>
                  <a:pt x="3967483" y="5307670"/>
                </a:lnTo>
                <a:lnTo>
                  <a:pt x="396748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906664" y="8276695"/>
            <a:ext cx="4162633" cy="2299855"/>
          </a:xfrm>
          <a:custGeom>
            <a:avLst/>
            <a:gdLst/>
            <a:ahLst/>
            <a:cxnLst/>
            <a:rect l="l" t="t" r="r" b="b"/>
            <a:pathLst>
              <a:path w="4162633" h="2299855">
                <a:moveTo>
                  <a:pt x="0" y="0"/>
                </a:moveTo>
                <a:lnTo>
                  <a:pt x="4162633" y="0"/>
                </a:lnTo>
                <a:lnTo>
                  <a:pt x="4162633" y="2299855"/>
                </a:lnTo>
                <a:lnTo>
                  <a:pt x="0" y="22998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429645" y="-492864"/>
            <a:ext cx="10429271" cy="5922391"/>
            <a:chOff x="0" y="0"/>
            <a:chExt cx="425960" cy="2418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5960" cy="241887"/>
            </a:xfrm>
            <a:custGeom>
              <a:avLst/>
              <a:gdLst/>
              <a:ahLst/>
              <a:cxnLst/>
              <a:rect l="l" t="t" r="r" b="b"/>
              <a:pathLst>
                <a:path w="425960" h="241887">
                  <a:moveTo>
                    <a:pt x="31920" y="0"/>
                  </a:moveTo>
                  <a:lnTo>
                    <a:pt x="394040" y="0"/>
                  </a:lnTo>
                  <a:cubicBezTo>
                    <a:pt x="402506" y="0"/>
                    <a:pt x="410625" y="3363"/>
                    <a:pt x="416611" y="9349"/>
                  </a:cubicBezTo>
                  <a:cubicBezTo>
                    <a:pt x="422597" y="15335"/>
                    <a:pt x="425960" y="23454"/>
                    <a:pt x="425960" y="31920"/>
                  </a:cubicBezTo>
                  <a:lnTo>
                    <a:pt x="425960" y="209967"/>
                  </a:lnTo>
                  <a:cubicBezTo>
                    <a:pt x="425960" y="218433"/>
                    <a:pt x="422597" y="226551"/>
                    <a:pt x="416611" y="232538"/>
                  </a:cubicBezTo>
                  <a:cubicBezTo>
                    <a:pt x="410625" y="238524"/>
                    <a:pt x="402506" y="241887"/>
                    <a:pt x="394040" y="241887"/>
                  </a:cubicBezTo>
                  <a:lnTo>
                    <a:pt x="31920" y="241887"/>
                  </a:lnTo>
                  <a:cubicBezTo>
                    <a:pt x="23454" y="241887"/>
                    <a:pt x="15335" y="238524"/>
                    <a:pt x="9349" y="232538"/>
                  </a:cubicBezTo>
                  <a:cubicBezTo>
                    <a:pt x="3363" y="226551"/>
                    <a:pt x="0" y="218433"/>
                    <a:pt x="0" y="209967"/>
                  </a:cubicBezTo>
                  <a:lnTo>
                    <a:pt x="0" y="31920"/>
                  </a:lnTo>
                  <a:cubicBezTo>
                    <a:pt x="0" y="23454"/>
                    <a:pt x="3363" y="15335"/>
                    <a:pt x="9349" y="9349"/>
                  </a:cubicBezTo>
                  <a:cubicBezTo>
                    <a:pt x="15335" y="3363"/>
                    <a:pt x="23454" y="0"/>
                    <a:pt x="3192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25960" cy="279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1580282" y="1225977"/>
            <a:ext cx="993541" cy="997281"/>
          </a:xfrm>
          <a:custGeom>
            <a:avLst/>
            <a:gdLst/>
            <a:ahLst/>
            <a:cxnLst/>
            <a:rect l="l" t="t" r="r" b="b"/>
            <a:pathLst>
              <a:path w="993541" h="997281">
                <a:moveTo>
                  <a:pt x="993541" y="0"/>
                </a:moveTo>
                <a:lnTo>
                  <a:pt x="0" y="0"/>
                </a:lnTo>
                <a:lnTo>
                  <a:pt x="0" y="997281"/>
                </a:lnTo>
                <a:lnTo>
                  <a:pt x="993541" y="997281"/>
                </a:lnTo>
                <a:lnTo>
                  <a:pt x="99354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16817169" y="389090"/>
            <a:ext cx="884261" cy="1279221"/>
          </a:xfrm>
          <a:custGeom>
            <a:avLst/>
            <a:gdLst/>
            <a:ahLst/>
            <a:cxnLst/>
            <a:rect l="l" t="t" r="r" b="b"/>
            <a:pathLst>
              <a:path w="884261" h="1279221">
                <a:moveTo>
                  <a:pt x="884262" y="0"/>
                </a:moveTo>
                <a:lnTo>
                  <a:pt x="0" y="0"/>
                </a:lnTo>
                <a:lnTo>
                  <a:pt x="0" y="1279220"/>
                </a:lnTo>
                <a:lnTo>
                  <a:pt x="884262" y="1279220"/>
                </a:lnTo>
                <a:lnTo>
                  <a:pt x="8842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427038" y="208208"/>
            <a:ext cx="2007321" cy="820492"/>
          </a:xfrm>
          <a:custGeom>
            <a:avLst/>
            <a:gdLst/>
            <a:ahLst/>
            <a:cxnLst/>
            <a:rect l="l" t="t" r="r" b="b"/>
            <a:pathLst>
              <a:path w="2007321" h="820492">
                <a:moveTo>
                  <a:pt x="0" y="0"/>
                </a:moveTo>
                <a:lnTo>
                  <a:pt x="2007320" y="0"/>
                </a:lnTo>
                <a:lnTo>
                  <a:pt x="2007320" y="820492"/>
                </a:lnTo>
                <a:lnTo>
                  <a:pt x="0" y="820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5398101" y="1700743"/>
            <a:ext cx="2007321" cy="820492"/>
          </a:xfrm>
          <a:custGeom>
            <a:avLst/>
            <a:gdLst/>
            <a:ahLst/>
            <a:cxnLst/>
            <a:rect l="l" t="t" r="r" b="b"/>
            <a:pathLst>
              <a:path w="2007321" h="820492">
                <a:moveTo>
                  <a:pt x="2007321" y="0"/>
                </a:moveTo>
                <a:lnTo>
                  <a:pt x="0" y="0"/>
                </a:lnTo>
                <a:lnTo>
                  <a:pt x="0" y="820492"/>
                </a:lnTo>
                <a:lnTo>
                  <a:pt x="2007321" y="820492"/>
                </a:lnTo>
                <a:lnTo>
                  <a:pt x="200732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14363741" y="2762964"/>
            <a:ext cx="1250494" cy="511139"/>
          </a:xfrm>
          <a:custGeom>
            <a:avLst/>
            <a:gdLst/>
            <a:ahLst/>
            <a:cxnLst/>
            <a:rect l="l" t="t" r="r" b="b"/>
            <a:pathLst>
              <a:path w="1250494" h="511139">
                <a:moveTo>
                  <a:pt x="1250493" y="0"/>
                </a:moveTo>
                <a:lnTo>
                  <a:pt x="0" y="0"/>
                </a:lnTo>
                <a:lnTo>
                  <a:pt x="0" y="511139"/>
                </a:lnTo>
                <a:lnTo>
                  <a:pt x="1250493" y="511139"/>
                </a:lnTo>
                <a:lnTo>
                  <a:pt x="12504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077511" y="4736597"/>
            <a:ext cx="995480" cy="406903"/>
          </a:xfrm>
          <a:custGeom>
            <a:avLst/>
            <a:gdLst/>
            <a:ahLst/>
            <a:cxnLst/>
            <a:rect l="l" t="t" r="r" b="b"/>
            <a:pathLst>
              <a:path w="995480" h="406903">
                <a:moveTo>
                  <a:pt x="0" y="0"/>
                </a:moveTo>
                <a:lnTo>
                  <a:pt x="995480" y="0"/>
                </a:lnTo>
                <a:lnTo>
                  <a:pt x="995480" y="406903"/>
                </a:lnTo>
                <a:lnTo>
                  <a:pt x="0" y="406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398986" y="44041"/>
            <a:ext cx="8311291" cy="93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Tujuan Pembelajaran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82226" y="1502542"/>
            <a:ext cx="8311635" cy="4088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Mengembangkan kemampuan akademik fungsional.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Meningkatkan komunikasi dan interaksi sosial.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Melatih kemandirian dalam kehidupan sehari-hari.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Mengembangkan motorik dan keterampilan praktis.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Meningkatkan kepercayaan diri anak.</a:t>
            </a:r>
          </a:p>
          <a:p>
            <a:pPr algn="ctr">
              <a:lnSpc>
                <a:spcPts val="4059"/>
              </a:lnSpc>
            </a:pPr>
            <a:endParaRPr lang="en-US" sz="2899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1149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359158" y="4944420"/>
            <a:ext cx="3270642" cy="4854385"/>
          </a:xfrm>
          <a:custGeom>
            <a:avLst/>
            <a:gdLst/>
            <a:ahLst/>
            <a:cxnLst/>
            <a:rect l="l" t="t" r="r" b="b"/>
            <a:pathLst>
              <a:path w="3270642" h="4854385">
                <a:moveTo>
                  <a:pt x="0" y="0"/>
                </a:moveTo>
                <a:lnTo>
                  <a:pt x="3270642" y="0"/>
                </a:lnTo>
                <a:lnTo>
                  <a:pt x="3270642" y="4854385"/>
                </a:lnTo>
                <a:lnTo>
                  <a:pt x="0" y="4854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173596" y="1982092"/>
            <a:ext cx="10555912" cy="4354314"/>
          </a:xfrm>
          <a:custGeom>
            <a:avLst/>
            <a:gdLst/>
            <a:ahLst/>
            <a:cxnLst/>
            <a:rect l="l" t="t" r="r" b="b"/>
            <a:pathLst>
              <a:path w="10555912" h="4354314">
                <a:moveTo>
                  <a:pt x="10555911" y="0"/>
                </a:moveTo>
                <a:lnTo>
                  <a:pt x="0" y="0"/>
                </a:lnTo>
                <a:lnTo>
                  <a:pt x="0" y="4354313"/>
                </a:lnTo>
                <a:lnTo>
                  <a:pt x="10555911" y="4354313"/>
                </a:lnTo>
                <a:lnTo>
                  <a:pt x="105559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68686" y="740567"/>
            <a:ext cx="10990472" cy="93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Metode yang Dapat Digunakan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4440" y="1924942"/>
            <a:ext cx="10285067" cy="345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Demonstrasi: guru memberi contoh secara langsung.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Praktik: anak melakukan kegiatan dengan bimbingan.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Drill/latihan berulang: menguatkan keterampilan.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Permainan edukatif: belajar sambil bermain.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Prompting: memberikan bantuan sesuai kebutuhan, kemudian menguranginya secara bertahap.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13168" y="4944420"/>
            <a:ext cx="1231063" cy="3773374"/>
          </a:xfrm>
          <a:custGeom>
            <a:avLst/>
            <a:gdLst/>
            <a:ahLst/>
            <a:cxnLst/>
            <a:rect l="l" t="t" r="r" b="b"/>
            <a:pathLst>
              <a:path w="1231063" h="3773374">
                <a:moveTo>
                  <a:pt x="0" y="0"/>
                </a:moveTo>
                <a:lnTo>
                  <a:pt x="1231064" y="0"/>
                </a:lnTo>
                <a:lnTo>
                  <a:pt x="1231064" y="3773375"/>
                </a:lnTo>
                <a:lnTo>
                  <a:pt x="0" y="3773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629800" y="6983229"/>
            <a:ext cx="2074660" cy="1874974"/>
          </a:xfrm>
          <a:custGeom>
            <a:avLst/>
            <a:gdLst/>
            <a:ahLst/>
            <a:cxnLst/>
            <a:rect l="l" t="t" r="r" b="b"/>
            <a:pathLst>
              <a:path w="2074660" h="1874974">
                <a:moveTo>
                  <a:pt x="0" y="0"/>
                </a:moveTo>
                <a:lnTo>
                  <a:pt x="2074659" y="0"/>
                </a:lnTo>
                <a:lnTo>
                  <a:pt x="2074659" y="1874973"/>
                </a:lnTo>
                <a:lnTo>
                  <a:pt x="0" y="1874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52983" y="5659000"/>
            <a:ext cx="628293" cy="1354811"/>
          </a:xfrm>
          <a:custGeom>
            <a:avLst/>
            <a:gdLst/>
            <a:ahLst/>
            <a:cxnLst/>
            <a:rect l="l" t="t" r="r" b="b"/>
            <a:pathLst>
              <a:path w="628293" h="1354811">
                <a:moveTo>
                  <a:pt x="0" y="0"/>
                </a:moveTo>
                <a:lnTo>
                  <a:pt x="628293" y="0"/>
                </a:lnTo>
                <a:lnTo>
                  <a:pt x="628293" y="1354811"/>
                </a:lnTo>
                <a:lnTo>
                  <a:pt x="0" y="1354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989" y="92060"/>
            <a:ext cx="7267206" cy="6054584"/>
            <a:chOff x="0" y="0"/>
            <a:chExt cx="296813" cy="2472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813" cy="247286"/>
            </a:xfrm>
            <a:custGeom>
              <a:avLst/>
              <a:gdLst/>
              <a:ahLst/>
              <a:cxnLst/>
              <a:rect l="l" t="t" r="r" b="b"/>
              <a:pathLst>
                <a:path w="296813" h="247286">
                  <a:moveTo>
                    <a:pt x="45809" y="0"/>
                  </a:moveTo>
                  <a:lnTo>
                    <a:pt x="251004" y="0"/>
                  </a:lnTo>
                  <a:cubicBezTo>
                    <a:pt x="276303" y="0"/>
                    <a:pt x="296813" y="20509"/>
                    <a:pt x="296813" y="45809"/>
                  </a:cubicBezTo>
                  <a:lnTo>
                    <a:pt x="296813" y="201477"/>
                  </a:lnTo>
                  <a:cubicBezTo>
                    <a:pt x="296813" y="213626"/>
                    <a:pt x="291987" y="225278"/>
                    <a:pt x="283396" y="233869"/>
                  </a:cubicBezTo>
                  <a:cubicBezTo>
                    <a:pt x="274805" y="242460"/>
                    <a:pt x="263153" y="247286"/>
                    <a:pt x="251004" y="247286"/>
                  </a:cubicBezTo>
                  <a:lnTo>
                    <a:pt x="45809" y="247286"/>
                  </a:lnTo>
                  <a:cubicBezTo>
                    <a:pt x="20509" y="247286"/>
                    <a:pt x="0" y="226777"/>
                    <a:pt x="0" y="201477"/>
                  </a:cubicBezTo>
                  <a:lnTo>
                    <a:pt x="0" y="45809"/>
                  </a:lnTo>
                  <a:cubicBezTo>
                    <a:pt x="0" y="33660"/>
                    <a:pt x="4826" y="22008"/>
                    <a:pt x="13417" y="13417"/>
                  </a:cubicBezTo>
                  <a:cubicBezTo>
                    <a:pt x="22008" y="4826"/>
                    <a:pt x="33660" y="0"/>
                    <a:pt x="4580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6813" cy="285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1149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38967" y="5438200"/>
            <a:ext cx="3270642" cy="4854385"/>
          </a:xfrm>
          <a:custGeom>
            <a:avLst/>
            <a:gdLst/>
            <a:ahLst/>
            <a:cxnLst/>
            <a:rect l="l" t="t" r="r" b="b"/>
            <a:pathLst>
              <a:path w="3270642" h="4854385">
                <a:moveTo>
                  <a:pt x="0" y="0"/>
                </a:moveTo>
                <a:lnTo>
                  <a:pt x="3270641" y="0"/>
                </a:lnTo>
                <a:lnTo>
                  <a:pt x="3270641" y="4854385"/>
                </a:lnTo>
                <a:lnTo>
                  <a:pt x="0" y="4854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8200990" y="881825"/>
            <a:ext cx="9437257" cy="3892869"/>
          </a:xfrm>
          <a:custGeom>
            <a:avLst/>
            <a:gdLst/>
            <a:ahLst/>
            <a:cxnLst/>
            <a:rect l="l" t="t" r="r" b="b"/>
            <a:pathLst>
              <a:path w="9437257" h="3892869">
                <a:moveTo>
                  <a:pt x="9437257" y="0"/>
                </a:moveTo>
                <a:lnTo>
                  <a:pt x="0" y="0"/>
                </a:lnTo>
                <a:lnTo>
                  <a:pt x="0" y="3892868"/>
                </a:lnTo>
                <a:lnTo>
                  <a:pt x="9437257" y="3892868"/>
                </a:lnTo>
                <a:lnTo>
                  <a:pt x="94372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8320813"/>
            <a:ext cx="2074660" cy="1874974"/>
          </a:xfrm>
          <a:custGeom>
            <a:avLst/>
            <a:gdLst/>
            <a:ahLst/>
            <a:cxnLst/>
            <a:rect l="l" t="t" r="r" b="b"/>
            <a:pathLst>
              <a:path w="2074660" h="1874974">
                <a:moveTo>
                  <a:pt x="0" y="0"/>
                </a:moveTo>
                <a:lnTo>
                  <a:pt x="2074660" y="0"/>
                </a:lnTo>
                <a:lnTo>
                  <a:pt x="2074660" y="1874974"/>
                </a:lnTo>
                <a:lnTo>
                  <a:pt x="0" y="1874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14553" y="7008640"/>
            <a:ext cx="628293" cy="1354811"/>
          </a:xfrm>
          <a:custGeom>
            <a:avLst/>
            <a:gdLst/>
            <a:ahLst/>
            <a:cxnLst/>
            <a:rect l="l" t="t" r="r" b="b"/>
            <a:pathLst>
              <a:path w="628293" h="1354811">
                <a:moveTo>
                  <a:pt x="0" y="0"/>
                </a:moveTo>
                <a:lnTo>
                  <a:pt x="628294" y="0"/>
                </a:lnTo>
                <a:lnTo>
                  <a:pt x="628294" y="1354811"/>
                </a:lnTo>
                <a:lnTo>
                  <a:pt x="0" y="1354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279412" y="424538"/>
            <a:ext cx="8797915" cy="940429"/>
          </a:xfrm>
          <a:custGeom>
            <a:avLst/>
            <a:gdLst/>
            <a:ahLst/>
            <a:cxnLst/>
            <a:rect l="l" t="t" r="r" b="b"/>
            <a:pathLst>
              <a:path w="8797915" h="940429">
                <a:moveTo>
                  <a:pt x="0" y="0"/>
                </a:moveTo>
                <a:lnTo>
                  <a:pt x="8797914" y="0"/>
                </a:lnTo>
                <a:lnTo>
                  <a:pt x="8797914" y="940429"/>
                </a:lnTo>
                <a:lnTo>
                  <a:pt x="0" y="9404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48719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16739" y="2602442"/>
            <a:ext cx="7130457" cy="3863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5"/>
              </a:lnSpc>
            </a:pPr>
            <a:r>
              <a:rPr lang="en-US" sz="2782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Benda konkret: uang, gelas, sendok, buah, pakaian, dan alat tulis.</a:t>
            </a:r>
          </a:p>
          <a:p>
            <a:pPr algn="ctr">
              <a:lnSpc>
                <a:spcPts val="3895"/>
              </a:lnSpc>
            </a:pPr>
            <a:r>
              <a:rPr lang="en-US" sz="2782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Kartu gambar dan kartu kata.</a:t>
            </a:r>
          </a:p>
          <a:p>
            <a:pPr algn="ctr">
              <a:lnSpc>
                <a:spcPts val="3895"/>
              </a:lnSpc>
            </a:pPr>
            <a:r>
              <a:rPr lang="en-US" sz="2782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Puzzle sederhana dan benda yang dapat dikelompokkan.</a:t>
            </a:r>
          </a:p>
          <a:p>
            <a:pPr algn="ctr">
              <a:lnSpc>
                <a:spcPts val="3895"/>
              </a:lnSpc>
            </a:pPr>
            <a:r>
              <a:rPr lang="en-US" sz="2782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Papan angka atau huruf.</a:t>
            </a:r>
          </a:p>
          <a:p>
            <a:pPr algn="ctr">
              <a:lnSpc>
                <a:spcPts val="3895"/>
              </a:lnSpc>
            </a:pPr>
            <a:r>
              <a:rPr lang="en-US" sz="2782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Lingkungan sekitar sebagai sumber belajar.</a:t>
            </a:r>
          </a:p>
          <a:p>
            <a:pPr algn="ctr">
              <a:lnSpc>
                <a:spcPts val="3895"/>
              </a:lnSpc>
            </a:pPr>
            <a:endParaRPr lang="en-US" sz="2782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6739" y="713778"/>
            <a:ext cx="6082865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 Media Pembelajaran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9412" y="1293745"/>
            <a:ext cx="9358835" cy="251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2424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Materi: mengenal dan menjumlahkan bilangan sampai 20.</a:t>
            </a:r>
          </a:p>
          <a:p>
            <a:pPr algn="ctr">
              <a:lnSpc>
                <a:spcPts val="3394"/>
              </a:lnSpc>
            </a:pPr>
            <a:r>
              <a:rPr lang="en-US" sz="2424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Guru menyiapkan benda konkret, misalnya 5 apel mainan.</a:t>
            </a:r>
          </a:p>
          <a:p>
            <a:pPr algn="ctr">
              <a:lnSpc>
                <a:spcPts val="3394"/>
              </a:lnSpc>
            </a:pPr>
            <a:r>
              <a:rPr lang="en-US" sz="2424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Anak menghitung benda satu per satu.</a:t>
            </a:r>
          </a:p>
          <a:p>
            <a:pPr algn="ctr">
              <a:lnSpc>
                <a:spcPts val="3394"/>
              </a:lnSpc>
            </a:pPr>
            <a:r>
              <a:rPr lang="en-US" sz="2424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Tambahkan 3 benda dan minta anak menghitung semuanya.</a:t>
            </a:r>
          </a:p>
          <a:p>
            <a:pPr algn="ctr">
              <a:lnSpc>
                <a:spcPts val="3394"/>
              </a:lnSpc>
            </a:pPr>
            <a:r>
              <a:rPr lang="en-US" sz="2424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• Gunakan gambar atau angka sebagai penguatan.</a:t>
            </a:r>
          </a:p>
          <a:p>
            <a:pPr algn="ctr">
              <a:lnSpc>
                <a:spcPts val="3030"/>
              </a:lnSpc>
            </a:pPr>
            <a:endParaRPr lang="en-US" sz="2424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E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7128467" y="1028700"/>
            <a:ext cx="2319066" cy="1058074"/>
          </a:xfrm>
          <a:custGeom>
            <a:avLst/>
            <a:gdLst/>
            <a:ahLst/>
            <a:cxnLst/>
            <a:rect l="l" t="t" r="r" b="b"/>
            <a:pathLst>
              <a:path w="2319066" h="1058074">
                <a:moveTo>
                  <a:pt x="2319066" y="0"/>
                </a:moveTo>
                <a:lnTo>
                  <a:pt x="0" y="0"/>
                </a:lnTo>
                <a:lnTo>
                  <a:pt x="0" y="1058074"/>
                </a:lnTo>
                <a:lnTo>
                  <a:pt x="2319066" y="1058074"/>
                </a:lnTo>
                <a:lnTo>
                  <a:pt x="23190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9435" y="777154"/>
            <a:ext cx="2319066" cy="1058074"/>
          </a:xfrm>
          <a:custGeom>
            <a:avLst/>
            <a:gdLst/>
            <a:ahLst/>
            <a:cxnLst/>
            <a:rect l="l" t="t" r="r" b="b"/>
            <a:pathLst>
              <a:path w="2319066" h="1058074">
                <a:moveTo>
                  <a:pt x="0" y="0"/>
                </a:moveTo>
                <a:lnTo>
                  <a:pt x="2319066" y="0"/>
                </a:lnTo>
                <a:lnTo>
                  <a:pt x="2319066" y="1058074"/>
                </a:lnTo>
                <a:lnTo>
                  <a:pt x="0" y="105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3610360" y="5417101"/>
            <a:ext cx="14593772" cy="10833129"/>
            <a:chOff x="0" y="0"/>
            <a:chExt cx="1094958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4958" cy="812800"/>
            </a:xfrm>
            <a:custGeom>
              <a:avLst/>
              <a:gdLst/>
              <a:ahLst/>
              <a:cxnLst/>
              <a:rect l="l" t="t" r="r" b="b"/>
              <a:pathLst>
                <a:path w="1094958" h="812800">
                  <a:moveTo>
                    <a:pt x="547479" y="0"/>
                  </a:moveTo>
                  <a:cubicBezTo>
                    <a:pt x="245115" y="0"/>
                    <a:pt x="0" y="181951"/>
                    <a:pt x="0" y="406400"/>
                  </a:cubicBezTo>
                  <a:cubicBezTo>
                    <a:pt x="0" y="630849"/>
                    <a:pt x="245115" y="812800"/>
                    <a:pt x="547479" y="812800"/>
                  </a:cubicBezTo>
                  <a:cubicBezTo>
                    <a:pt x="849843" y="812800"/>
                    <a:pt x="1094958" y="630849"/>
                    <a:pt x="1094958" y="406400"/>
                  </a:cubicBezTo>
                  <a:cubicBezTo>
                    <a:pt x="1094958" y="181951"/>
                    <a:pt x="849843" y="0"/>
                    <a:pt x="547479" y="0"/>
                  </a:cubicBezTo>
                  <a:close/>
                </a:path>
              </a:pathLst>
            </a:custGeom>
            <a:solidFill>
              <a:srgbClr val="89BA2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2652" y="47625"/>
              <a:ext cx="889653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222494" y="7704337"/>
            <a:ext cx="14593772" cy="10833129"/>
            <a:chOff x="0" y="0"/>
            <a:chExt cx="1094958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4958" cy="812800"/>
            </a:xfrm>
            <a:custGeom>
              <a:avLst/>
              <a:gdLst/>
              <a:ahLst/>
              <a:cxnLst/>
              <a:rect l="l" t="t" r="r" b="b"/>
              <a:pathLst>
                <a:path w="1094958" h="812800">
                  <a:moveTo>
                    <a:pt x="547479" y="0"/>
                  </a:moveTo>
                  <a:cubicBezTo>
                    <a:pt x="245115" y="0"/>
                    <a:pt x="0" y="181951"/>
                    <a:pt x="0" y="406400"/>
                  </a:cubicBezTo>
                  <a:cubicBezTo>
                    <a:pt x="0" y="630849"/>
                    <a:pt x="245115" y="812800"/>
                    <a:pt x="547479" y="812800"/>
                  </a:cubicBezTo>
                  <a:cubicBezTo>
                    <a:pt x="849843" y="812800"/>
                    <a:pt x="1094958" y="630849"/>
                    <a:pt x="1094958" y="406400"/>
                  </a:cubicBezTo>
                  <a:cubicBezTo>
                    <a:pt x="1094958" y="181951"/>
                    <a:pt x="849843" y="0"/>
                    <a:pt x="547479" y="0"/>
                  </a:cubicBezTo>
                  <a:close/>
                </a:path>
              </a:pathLst>
            </a:custGeom>
            <a:solidFill>
              <a:srgbClr val="99CC3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2652" y="47625"/>
              <a:ext cx="889653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61550" y="1028700"/>
            <a:ext cx="11918499" cy="8229600"/>
            <a:chOff x="0" y="0"/>
            <a:chExt cx="3139028" cy="21674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9029" cy="2167467"/>
            </a:xfrm>
            <a:custGeom>
              <a:avLst/>
              <a:gdLst/>
              <a:ahLst/>
              <a:cxnLst/>
              <a:rect l="l" t="t" r="r" b="b"/>
              <a:pathLst>
                <a:path w="3139029" h="2167467">
                  <a:moveTo>
                    <a:pt x="12991" y="0"/>
                  </a:moveTo>
                  <a:lnTo>
                    <a:pt x="3126037" y="0"/>
                  </a:lnTo>
                  <a:cubicBezTo>
                    <a:pt x="3129483" y="0"/>
                    <a:pt x="3132787" y="1369"/>
                    <a:pt x="3135224" y="3805"/>
                  </a:cubicBezTo>
                  <a:cubicBezTo>
                    <a:pt x="3137660" y="6241"/>
                    <a:pt x="3139029" y="9546"/>
                    <a:pt x="3139029" y="12991"/>
                  </a:cubicBezTo>
                  <a:lnTo>
                    <a:pt x="3139029" y="2154475"/>
                  </a:lnTo>
                  <a:cubicBezTo>
                    <a:pt x="3139029" y="2161650"/>
                    <a:pt x="3133212" y="2167467"/>
                    <a:pt x="3126037" y="2167467"/>
                  </a:cubicBezTo>
                  <a:lnTo>
                    <a:pt x="12991" y="2167467"/>
                  </a:lnTo>
                  <a:cubicBezTo>
                    <a:pt x="9546" y="2167467"/>
                    <a:pt x="6241" y="2166098"/>
                    <a:pt x="3805" y="2163662"/>
                  </a:cubicBezTo>
                  <a:cubicBezTo>
                    <a:pt x="1369" y="2161225"/>
                    <a:pt x="0" y="2157921"/>
                    <a:pt x="0" y="2154475"/>
                  </a:cubicBezTo>
                  <a:lnTo>
                    <a:pt x="0" y="12991"/>
                  </a:lnTo>
                  <a:cubicBezTo>
                    <a:pt x="0" y="5816"/>
                    <a:pt x="5816" y="0"/>
                    <a:pt x="1299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139028" cy="2196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44000" y="1682828"/>
            <a:ext cx="7539699" cy="1991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26493E"/>
                </a:solidFill>
                <a:latin typeface="ITC Motter Corpus Condensed"/>
                <a:ea typeface="ITC Motter Corpus Condensed"/>
                <a:cs typeface="ITC Motter Corpus Condensed"/>
                <a:sym typeface="ITC Motter Corpus Condensed"/>
              </a:rPr>
              <a:t>Contoh Pembelajaran Matematika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76522" y="3957160"/>
            <a:ext cx="8543586" cy="4639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Materi: mengenal dan menjumlahkan bilangan sampai 20.</a:t>
            </a: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Guru menyiapkan benda konkret, misalnya 5 apel mainan.</a:t>
            </a: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Anak menghitung benda satu per satu.</a:t>
            </a:r>
          </a:p>
          <a:p>
            <a:pPr marL="626106" lvl="1" indent="-313053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Tambahkan 3 benda dan minta anak menghitung semuanya.</a:t>
            </a:r>
          </a:p>
          <a:p>
            <a:pPr marL="647695" lvl="1" indent="-323848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Gunakan gambar atau angka sebagai penguatan</a:t>
            </a:r>
          </a:p>
        </p:txBody>
      </p:sp>
      <p:sp>
        <p:nvSpPr>
          <p:cNvPr id="15" name="Freeform 15"/>
          <p:cNvSpPr/>
          <p:nvPr/>
        </p:nvSpPr>
        <p:spPr>
          <a:xfrm>
            <a:off x="237404" y="4352899"/>
            <a:ext cx="8024145" cy="5677083"/>
          </a:xfrm>
          <a:custGeom>
            <a:avLst/>
            <a:gdLst/>
            <a:ahLst/>
            <a:cxnLst/>
            <a:rect l="l" t="t" r="r" b="b"/>
            <a:pathLst>
              <a:path w="8024145" h="5677083">
                <a:moveTo>
                  <a:pt x="0" y="0"/>
                </a:moveTo>
                <a:lnTo>
                  <a:pt x="8024146" y="0"/>
                </a:lnTo>
                <a:lnTo>
                  <a:pt x="8024146" y="5677083"/>
                </a:lnTo>
                <a:lnTo>
                  <a:pt x="0" y="56770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1536" y="4108974"/>
            <a:ext cx="15444928" cy="5616337"/>
          </a:xfrm>
          <a:custGeom>
            <a:avLst/>
            <a:gdLst/>
            <a:ahLst/>
            <a:cxnLst/>
            <a:rect l="l" t="t" r="r" b="b"/>
            <a:pathLst>
              <a:path w="15444928" h="5616337">
                <a:moveTo>
                  <a:pt x="0" y="0"/>
                </a:moveTo>
                <a:lnTo>
                  <a:pt x="15444928" y="0"/>
                </a:lnTo>
                <a:lnTo>
                  <a:pt x="15444928" y="5616337"/>
                </a:lnTo>
                <a:lnTo>
                  <a:pt x="0" y="5616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64443" y="1386864"/>
            <a:ext cx="10778911" cy="6976587"/>
          </a:xfrm>
          <a:custGeom>
            <a:avLst/>
            <a:gdLst/>
            <a:ahLst/>
            <a:cxnLst/>
            <a:rect l="l" t="t" r="r" b="b"/>
            <a:pathLst>
              <a:path w="10778911" h="6976587">
                <a:moveTo>
                  <a:pt x="0" y="0"/>
                </a:moveTo>
                <a:lnTo>
                  <a:pt x="10778912" y="0"/>
                </a:lnTo>
                <a:lnTo>
                  <a:pt x="10778912" y="6976587"/>
                </a:lnTo>
                <a:lnTo>
                  <a:pt x="0" y="6976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71494" y="1444425"/>
            <a:ext cx="9153802" cy="115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40"/>
              </a:lnSpc>
            </a:pPr>
            <a:r>
              <a:rPr lang="en-US" sz="6100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Evaluasi Pembelajaran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42862" y="3293522"/>
            <a:ext cx="9903907" cy="3639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Evaluasi dilakukan berdasarkan kemampuan dan perkembangan setiap anak.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Gunakan observasi, praktik langsung, tanya jawab sederhana, dan hasil kerja.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Catat kemampuan yang sudah dikuasai dan yang masih memerlukan bantuan.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en-US" sz="2599">
                <a:solidFill>
                  <a:srgbClr val="001515"/>
                </a:solidFill>
                <a:latin typeface="Aptos"/>
                <a:ea typeface="Aptos"/>
                <a:cs typeface="Aptos"/>
                <a:sym typeface="Aptos"/>
              </a:rPr>
              <a:t>Berikan penguatan positif terhadap usaha dan keberhasilan anak.</a:t>
            </a:r>
          </a:p>
          <a:p>
            <a:pPr algn="l">
              <a:lnSpc>
                <a:spcPts val="3639"/>
              </a:lnSpc>
            </a:pPr>
            <a:endParaRPr lang="en-US" sz="2599">
              <a:solidFill>
                <a:srgbClr val="001515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816926" y="2498875"/>
            <a:ext cx="4925888" cy="8209814"/>
          </a:xfrm>
          <a:custGeom>
            <a:avLst/>
            <a:gdLst/>
            <a:ahLst/>
            <a:cxnLst/>
            <a:rect l="l" t="t" r="r" b="b"/>
            <a:pathLst>
              <a:path w="4925888" h="8209814">
                <a:moveTo>
                  <a:pt x="0" y="0"/>
                </a:moveTo>
                <a:lnTo>
                  <a:pt x="4925888" y="0"/>
                </a:lnTo>
                <a:lnTo>
                  <a:pt x="4925888" y="8209814"/>
                </a:lnTo>
                <a:lnTo>
                  <a:pt x="0" y="82098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5179038" y="2498875"/>
            <a:ext cx="4925888" cy="8209814"/>
          </a:xfrm>
          <a:custGeom>
            <a:avLst/>
            <a:gdLst/>
            <a:ahLst/>
            <a:cxnLst/>
            <a:rect l="l" t="t" r="r" b="b"/>
            <a:pathLst>
              <a:path w="4925888" h="8209814">
                <a:moveTo>
                  <a:pt x="4925888" y="0"/>
                </a:moveTo>
                <a:lnTo>
                  <a:pt x="0" y="0"/>
                </a:lnTo>
                <a:lnTo>
                  <a:pt x="0" y="8209814"/>
                </a:lnTo>
                <a:lnTo>
                  <a:pt x="4925888" y="8209814"/>
                </a:lnTo>
                <a:lnTo>
                  <a:pt x="49258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6018" y="719272"/>
            <a:ext cx="1796322" cy="963278"/>
          </a:xfrm>
          <a:custGeom>
            <a:avLst/>
            <a:gdLst/>
            <a:ahLst/>
            <a:cxnLst/>
            <a:rect l="l" t="t" r="r" b="b"/>
            <a:pathLst>
              <a:path w="1796322" h="963278">
                <a:moveTo>
                  <a:pt x="0" y="0"/>
                </a:moveTo>
                <a:lnTo>
                  <a:pt x="1796323" y="0"/>
                </a:lnTo>
                <a:lnTo>
                  <a:pt x="1796323" y="963278"/>
                </a:lnTo>
                <a:lnTo>
                  <a:pt x="0" y="963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15725" y="652078"/>
            <a:ext cx="1564284" cy="1030472"/>
          </a:xfrm>
          <a:custGeom>
            <a:avLst/>
            <a:gdLst/>
            <a:ahLst/>
            <a:cxnLst/>
            <a:rect l="l" t="t" r="r" b="b"/>
            <a:pathLst>
              <a:path w="1564284" h="1030472">
                <a:moveTo>
                  <a:pt x="0" y="0"/>
                </a:moveTo>
                <a:lnTo>
                  <a:pt x="1564283" y="0"/>
                </a:lnTo>
                <a:lnTo>
                  <a:pt x="1564283" y="1030472"/>
                </a:lnTo>
                <a:lnTo>
                  <a:pt x="0" y="1030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259300" y="1028700"/>
            <a:ext cx="1796322" cy="963278"/>
          </a:xfrm>
          <a:custGeom>
            <a:avLst/>
            <a:gdLst/>
            <a:ahLst/>
            <a:cxnLst/>
            <a:rect l="l" t="t" r="r" b="b"/>
            <a:pathLst>
              <a:path w="1796322" h="963278">
                <a:moveTo>
                  <a:pt x="0" y="0"/>
                </a:moveTo>
                <a:lnTo>
                  <a:pt x="1796322" y="0"/>
                </a:lnTo>
                <a:lnTo>
                  <a:pt x="1796322" y="963278"/>
                </a:lnTo>
                <a:lnTo>
                  <a:pt x="0" y="963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E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4034570" y="1306191"/>
            <a:ext cx="2319066" cy="1058074"/>
          </a:xfrm>
          <a:custGeom>
            <a:avLst/>
            <a:gdLst/>
            <a:ahLst/>
            <a:cxnLst/>
            <a:rect l="l" t="t" r="r" b="b"/>
            <a:pathLst>
              <a:path w="2319066" h="1058074">
                <a:moveTo>
                  <a:pt x="2319066" y="0"/>
                </a:moveTo>
                <a:lnTo>
                  <a:pt x="0" y="0"/>
                </a:lnTo>
                <a:lnTo>
                  <a:pt x="0" y="1058074"/>
                </a:lnTo>
                <a:lnTo>
                  <a:pt x="2319066" y="1058074"/>
                </a:lnTo>
                <a:lnTo>
                  <a:pt x="23190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9435" y="777154"/>
            <a:ext cx="2319066" cy="1058074"/>
          </a:xfrm>
          <a:custGeom>
            <a:avLst/>
            <a:gdLst/>
            <a:ahLst/>
            <a:cxnLst/>
            <a:rect l="l" t="t" r="r" b="b"/>
            <a:pathLst>
              <a:path w="2319066" h="1058074">
                <a:moveTo>
                  <a:pt x="0" y="0"/>
                </a:moveTo>
                <a:lnTo>
                  <a:pt x="2319066" y="0"/>
                </a:lnTo>
                <a:lnTo>
                  <a:pt x="2319066" y="1058074"/>
                </a:lnTo>
                <a:lnTo>
                  <a:pt x="0" y="105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5301815" y="6262846"/>
            <a:ext cx="4554501" cy="2077991"/>
          </a:xfrm>
          <a:custGeom>
            <a:avLst/>
            <a:gdLst/>
            <a:ahLst/>
            <a:cxnLst/>
            <a:rect l="l" t="t" r="r" b="b"/>
            <a:pathLst>
              <a:path w="4554501" h="2077991">
                <a:moveTo>
                  <a:pt x="4554501" y="0"/>
                </a:moveTo>
                <a:lnTo>
                  <a:pt x="0" y="0"/>
                </a:lnTo>
                <a:lnTo>
                  <a:pt x="0" y="2077991"/>
                </a:lnTo>
                <a:lnTo>
                  <a:pt x="4554501" y="2077991"/>
                </a:lnTo>
                <a:lnTo>
                  <a:pt x="455450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835560" y="5796078"/>
            <a:ext cx="4972256" cy="2268592"/>
          </a:xfrm>
          <a:custGeom>
            <a:avLst/>
            <a:gdLst/>
            <a:ahLst/>
            <a:cxnLst/>
            <a:rect l="l" t="t" r="r" b="b"/>
            <a:pathLst>
              <a:path w="4972256" h="2268592">
                <a:moveTo>
                  <a:pt x="0" y="0"/>
                </a:moveTo>
                <a:lnTo>
                  <a:pt x="4972255" y="0"/>
                </a:lnTo>
                <a:lnTo>
                  <a:pt x="4972255" y="2268591"/>
                </a:lnTo>
                <a:lnTo>
                  <a:pt x="0" y="2268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927784" y="1028700"/>
            <a:ext cx="14432432" cy="8229600"/>
            <a:chOff x="0" y="0"/>
            <a:chExt cx="3801134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01134" cy="2167467"/>
            </a:xfrm>
            <a:custGeom>
              <a:avLst/>
              <a:gdLst/>
              <a:ahLst/>
              <a:cxnLst/>
              <a:rect l="l" t="t" r="r" b="b"/>
              <a:pathLst>
                <a:path w="3801134" h="2167467">
                  <a:moveTo>
                    <a:pt x="10729" y="0"/>
                  </a:moveTo>
                  <a:lnTo>
                    <a:pt x="3790406" y="0"/>
                  </a:lnTo>
                  <a:cubicBezTo>
                    <a:pt x="3793251" y="0"/>
                    <a:pt x="3795980" y="1130"/>
                    <a:pt x="3797992" y="3142"/>
                  </a:cubicBezTo>
                  <a:cubicBezTo>
                    <a:pt x="3800004" y="5154"/>
                    <a:pt x="3801134" y="7883"/>
                    <a:pt x="3801134" y="10729"/>
                  </a:cubicBezTo>
                  <a:lnTo>
                    <a:pt x="3801134" y="2156738"/>
                  </a:lnTo>
                  <a:cubicBezTo>
                    <a:pt x="3801134" y="2159584"/>
                    <a:pt x="3800004" y="2162312"/>
                    <a:pt x="3797992" y="2164324"/>
                  </a:cubicBezTo>
                  <a:cubicBezTo>
                    <a:pt x="3795980" y="2166336"/>
                    <a:pt x="3793251" y="2167467"/>
                    <a:pt x="3790406" y="2167467"/>
                  </a:cubicBezTo>
                  <a:lnTo>
                    <a:pt x="10729" y="2167467"/>
                  </a:lnTo>
                  <a:cubicBezTo>
                    <a:pt x="7883" y="2167467"/>
                    <a:pt x="5154" y="2166336"/>
                    <a:pt x="3142" y="2164324"/>
                  </a:cubicBezTo>
                  <a:cubicBezTo>
                    <a:pt x="1130" y="2162312"/>
                    <a:pt x="0" y="2159584"/>
                    <a:pt x="0" y="2156738"/>
                  </a:cubicBezTo>
                  <a:lnTo>
                    <a:pt x="0" y="10729"/>
                  </a:lnTo>
                  <a:cubicBezTo>
                    <a:pt x="0" y="7883"/>
                    <a:pt x="1130" y="5154"/>
                    <a:pt x="3142" y="3142"/>
                  </a:cubicBezTo>
                  <a:cubicBezTo>
                    <a:pt x="5154" y="1130"/>
                    <a:pt x="7883" y="0"/>
                    <a:pt x="10729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801134" cy="2196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1797511" flipH="1">
            <a:off x="15187283" y="6596543"/>
            <a:ext cx="4783565" cy="5896537"/>
          </a:xfrm>
          <a:custGeom>
            <a:avLst/>
            <a:gdLst/>
            <a:ahLst/>
            <a:cxnLst/>
            <a:rect l="l" t="t" r="r" b="b"/>
            <a:pathLst>
              <a:path w="4783565" h="5896537">
                <a:moveTo>
                  <a:pt x="4783565" y="0"/>
                </a:moveTo>
                <a:lnTo>
                  <a:pt x="0" y="0"/>
                </a:lnTo>
                <a:lnTo>
                  <a:pt x="0" y="5896536"/>
                </a:lnTo>
                <a:lnTo>
                  <a:pt x="4783565" y="5896536"/>
                </a:lnTo>
                <a:lnTo>
                  <a:pt x="478356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780812">
            <a:off x="-1689496" y="6596543"/>
            <a:ext cx="4783565" cy="5896537"/>
          </a:xfrm>
          <a:custGeom>
            <a:avLst/>
            <a:gdLst/>
            <a:ahLst/>
            <a:cxnLst/>
            <a:rect l="l" t="t" r="r" b="b"/>
            <a:pathLst>
              <a:path w="4783565" h="5896537">
                <a:moveTo>
                  <a:pt x="0" y="0"/>
                </a:moveTo>
                <a:lnTo>
                  <a:pt x="4783565" y="0"/>
                </a:lnTo>
                <a:lnTo>
                  <a:pt x="4783565" y="5896536"/>
                </a:lnTo>
                <a:lnTo>
                  <a:pt x="0" y="58965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748784" y="1226105"/>
            <a:ext cx="10790433" cy="1000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26493E"/>
                </a:solidFill>
                <a:latin typeface="ITC Motter Corpus Condensed"/>
                <a:ea typeface="ITC Motter Corpus Condensed"/>
                <a:cs typeface="ITC Motter Corpus Condensed"/>
                <a:sym typeface="ITC Motter Corpus Condensed"/>
              </a:rPr>
              <a:t>Kesimpulan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770242" y="3325226"/>
            <a:ext cx="12747515" cy="998090"/>
            <a:chOff x="0" y="0"/>
            <a:chExt cx="3357370" cy="262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57370" cy="262871"/>
            </a:xfrm>
            <a:custGeom>
              <a:avLst/>
              <a:gdLst/>
              <a:ahLst/>
              <a:cxnLst/>
              <a:rect l="l" t="t" r="r" b="b"/>
              <a:pathLst>
                <a:path w="3357370" h="262871">
                  <a:moveTo>
                    <a:pt x="60733" y="0"/>
                  </a:moveTo>
                  <a:lnTo>
                    <a:pt x="3296638" y="0"/>
                  </a:lnTo>
                  <a:cubicBezTo>
                    <a:pt x="3330179" y="0"/>
                    <a:pt x="3357370" y="27191"/>
                    <a:pt x="3357370" y="60733"/>
                  </a:cubicBezTo>
                  <a:lnTo>
                    <a:pt x="3357370" y="202139"/>
                  </a:lnTo>
                  <a:cubicBezTo>
                    <a:pt x="3357370" y="235680"/>
                    <a:pt x="3330179" y="262871"/>
                    <a:pt x="3296638" y="262871"/>
                  </a:cubicBezTo>
                  <a:lnTo>
                    <a:pt x="60733" y="262871"/>
                  </a:lnTo>
                  <a:cubicBezTo>
                    <a:pt x="44625" y="262871"/>
                    <a:pt x="29178" y="256473"/>
                    <a:pt x="17788" y="245083"/>
                  </a:cubicBezTo>
                  <a:cubicBezTo>
                    <a:pt x="6399" y="233694"/>
                    <a:pt x="0" y="218246"/>
                    <a:pt x="0" y="202139"/>
                  </a:cubicBezTo>
                  <a:lnTo>
                    <a:pt x="0" y="60733"/>
                  </a:lnTo>
                  <a:cubicBezTo>
                    <a:pt x="0" y="44625"/>
                    <a:pt x="6399" y="29178"/>
                    <a:pt x="17788" y="17788"/>
                  </a:cubicBezTo>
                  <a:cubicBezTo>
                    <a:pt x="29178" y="6399"/>
                    <a:pt x="44625" y="0"/>
                    <a:pt x="607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357370" cy="291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770242" y="4492055"/>
            <a:ext cx="12747515" cy="998090"/>
            <a:chOff x="0" y="0"/>
            <a:chExt cx="3357370" cy="2628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57370" cy="262871"/>
            </a:xfrm>
            <a:custGeom>
              <a:avLst/>
              <a:gdLst/>
              <a:ahLst/>
              <a:cxnLst/>
              <a:rect l="l" t="t" r="r" b="b"/>
              <a:pathLst>
                <a:path w="3357370" h="262871">
                  <a:moveTo>
                    <a:pt x="60733" y="0"/>
                  </a:moveTo>
                  <a:lnTo>
                    <a:pt x="3296638" y="0"/>
                  </a:lnTo>
                  <a:cubicBezTo>
                    <a:pt x="3330179" y="0"/>
                    <a:pt x="3357370" y="27191"/>
                    <a:pt x="3357370" y="60733"/>
                  </a:cubicBezTo>
                  <a:lnTo>
                    <a:pt x="3357370" y="202139"/>
                  </a:lnTo>
                  <a:cubicBezTo>
                    <a:pt x="3357370" y="235680"/>
                    <a:pt x="3330179" y="262871"/>
                    <a:pt x="3296638" y="262871"/>
                  </a:cubicBezTo>
                  <a:lnTo>
                    <a:pt x="60733" y="262871"/>
                  </a:lnTo>
                  <a:cubicBezTo>
                    <a:pt x="44625" y="262871"/>
                    <a:pt x="29178" y="256473"/>
                    <a:pt x="17788" y="245083"/>
                  </a:cubicBezTo>
                  <a:cubicBezTo>
                    <a:pt x="6399" y="233694"/>
                    <a:pt x="0" y="218246"/>
                    <a:pt x="0" y="202139"/>
                  </a:cubicBezTo>
                  <a:lnTo>
                    <a:pt x="0" y="60733"/>
                  </a:lnTo>
                  <a:cubicBezTo>
                    <a:pt x="0" y="44625"/>
                    <a:pt x="6399" y="29178"/>
                    <a:pt x="17788" y="17788"/>
                  </a:cubicBezTo>
                  <a:cubicBezTo>
                    <a:pt x="29178" y="6399"/>
                    <a:pt x="44625" y="0"/>
                    <a:pt x="607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357370" cy="291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770242" y="5658884"/>
            <a:ext cx="12747515" cy="998090"/>
            <a:chOff x="0" y="0"/>
            <a:chExt cx="3357370" cy="26287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57370" cy="262871"/>
            </a:xfrm>
            <a:custGeom>
              <a:avLst/>
              <a:gdLst/>
              <a:ahLst/>
              <a:cxnLst/>
              <a:rect l="l" t="t" r="r" b="b"/>
              <a:pathLst>
                <a:path w="3357370" h="262871">
                  <a:moveTo>
                    <a:pt x="60733" y="0"/>
                  </a:moveTo>
                  <a:lnTo>
                    <a:pt x="3296638" y="0"/>
                  </a:lnTo>
                  <a:cubicBezTo>
                    <a:pt x="3330179" y="0"/>
                    <a:pt x="3357370" y="27191"/>
                    <a:pt x="3357370" y="60733"/>
                  </a:cubicBezTo>
                  <a:lnTo>
                    <a:pt x="3357370" y="202139"/>
                  </a:lnTo>
                  <a:cubicBezTo>
                    <a:pt x="3357370" y="235680"/>
                    <a:pt x="3330179" y="262871"/>
                    <a:pt x="3296638" y="262871"/>
                  </a:cubicBezTo>
                  <a:lnTo>
                    <a:pt x="60733" y="262871"/>
                  </a:lnTo>
                  <a:cubicBezTo>
                    <a:pt x="44625" y="262871"/>
                    <a:pt x="29178" y="256473"/>
                    <a:pt x="17788" y="245083"/>
                  </a:cubicBezTo>
                  <a:cubicBezTo>
                    <a:pt x="6399" y="233694"/>
                    <a:pt x="0" y="218246"/>
                    <a:pt x="0" y="202139"/>
                  </a:cubicBezTo>
                  <a:lnTo>
                    <a:pt x="0" y="60733"/>
                  </a:lnTo>
                  <a:cubicBezTo>
                    <a:pt x="0" y="44625"/>
                    <a:pt x="6399" y="29178"/>
                    <a:pt x="17788" y="17788"/>
                  </a:cubicBezTo>
                  <a:cubicBezTo>
                    <a:pt x="29178" y="6399"/>
                    <a:pt x="44625" y="0"/>
                    <a:pt x="607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357370" cy="291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770242" y="6825713"/>
            <a:ext cx="12747515" cy="998090"/>
            <a:chOff x="0" y="0"/>
            <a:chExt cx="3357370" cy="26287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57370" cy="262871"/>
            </a:xfrm>
            <a:custGeom>
              <a:avLst/>
              <a:gdLst/>
              <a:ahLst/>
              <a:cxnLst/>
              <a:rect l="l" t="t" r="r" b="b"/>
              <a:pathLst>
                <a:path w="3357370" h="262871">
                  <a:moveTo>
                    <a:pt x="60733" y="0"/>
                  </a:moveTo>
                  <a:lnTo>
                    <a:pt x="3296638" y="0"/>
                  </a:lnTo>
                  <a:cubicBezTo>
                    <a:pt x="3330179" y="0"/>
                    <a:pt x="3357370" y="27191"/>
                    <a:pt x="3357370" y="60733"/>
                  </a:cubicBezTo>
                  <a:lnTo>
                    <a:pt x="3357370" y="202139"/>
                  </a:lnTo>
                  <a:cubicBezTo>
                    <a:pt x="3357370" y="235680"/>
                    <a:pt x="3330179" y="262871"/>
                    <a:pt x="3296638" y="262871"/>
                  </a:cubicBezTo>
                  <a:lnTo>
                    <a:pt x="60733" y="262871"/>
                  </a:lnTo>
                  <a:cubicBezTo>
                    <a:pt x="44625" y="262871"/>
                    <a:pt x="29178" y="256473"/>
                    <a:pt x="17788" y="245083"/>
                  </a:cubicBezTo>
                  <a:cubicBezTo>
                    <a:pt x="6399" y="233694"/>
                    <a:pt x="0" y="218246"/>
                    <a:pt x="0" y="202139"/>
                  </a:cubicBezTo>
                  <a:lnTo>
                    <a:pt x="0" y="60733"/>
                  </a:lnTo>
                  <a:cubicBezTo>
                    <a:pt x="0" y="44625"/>
                    <a:pt x="6399" y="29178"/>
                    <a:pt x="17788" y="17788"/>
                  </a:cubicBezTo>
                  <a:cubicBezTo>
                    <a:pt x="29178" y="6399"/>
                    <a:pt x="44625" y="0"/>
                    <a:pt x="607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357370" cy="291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770242" y="7995253"/>
            <a:ext cx="12747515" cy="998090"/>
            <a:chOff x="0" y="0"/>
            <a:chExt cx="3357370" cy="26287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357370" cy="262871"/>
            </a:xfrm>
            <a:custGeom>
              <a:avLst/>
              <a:gdLst/>
              <a:ahLst/>
              <a:cxnLst/>
              <a:rect l="l" t="t" r="r" b="b"/>
              <a:pathLst>
                <a:path w="3357370" h="262871">
                  <a:moveTo>
                    <a:pt x="60733" y="0"/>
                  </a:moveTo>
                  <a:lnTo>
                    <a:pt x="3296638" y="0"/>
                  </a:lnTo>
                  <a:cubicBezTo>
                    <a:pt x="3330179" y="0"/>
                    <a:pt x="3357370" y="27191"/>
                    <a:pt x="3357370" y="60733"/>
                  </a:cubicBezTo>
                  <a:lnTo>
                    <a:pt x="3357370" y="202139"/>
                  </a:lnTo>
                  <a:cubicBezTo>
                    <a:pt x="3357370" y="235680"/>
                    <a:pt x="3330179" y="262871"/>
                    <a:pt x="3296638" y="262871"/>
                  </a:cubicBezTo>
                  <a:lnTo>
                    <a:pt x="60733" y="262871"/>
                  </a:lnTo>
                  <a:cubicBezTo>
                    <a:pt x="44625" y="262871"/>
                    <a:pt x="29178" y="256473"/>
                    <a:pt x="17788" y="245083"/>
                  </a:cubicBezTo>
                  <a:cubicBezTo>
                    <a:pt x="6399" y="233694"/>
                    <a:pt x="0" y="218246"/>
                    <a:pt x="0" y="202139"/>
                  </a:cubicBezTo>
                  <a:lnTo>
                    <a:pt x="0" y="60733"/>
                  </a:lnTo>
                  <a:cubicBezTo>
                    <a:pt x="0" y="44625"/>
                    <a:pt x="6399" y="29178"/>
                    <a:pt x="17788" y="17788"/>
                  </a:cubicBezTo>
                  <a:cubicBezTo>
                    <a:pt x="29178" y="6399"/>
                    <a:pt x="44625" y="0"/>
                    <a:pt x="607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357370" cy="291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75659" y="3578641"/>
            <a:ext cx="496228" cy="510309"/>
            <a:chOff x="0" y="0"/>
            <a:chExt cx="812800" cy="83586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35864"/>
            </a:xfrm>
            <a:custGeom>
              <a:avLst/>
              <a:gdLst/>
              <a:ahLst/>
              <a:cxnLst/>
              <a:rect l="l" t="t" r="r" b="b"/>
              <a:pathLst>
                <a:path w="812800" h="835864">
                  <a:moveTo>
                    <a:pt x="406400" y="0"/>
                  </a:moveTo>
                  <a:cubicBezTo>
                    <a:pt x="181951" y="0"/>
                    <a:pt x="0" y="187115"/>
                    <a:pt x="0" y="417932"/>
                  </a:cubicBezTo>
                  <a:cubicBezTo>
                    <a:pt x="0" y="648749"/>
                    <a:pt x="181951" y="835864"/>
                    <a:pt x="406400" y="835864"/>
                  </a:cubicBezTo>
                  <a:cubicBezTo>
                    <a:pt x="630849" y="835864"/>
                    <a:pt x="812800" y="648749"/>
                    <a:pt x="812800" y="417932"/>
                  </a:cubicBezTo>
                  <a:cubicBezTo>
                    <a:pt x="812800" y="18711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6493E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49787"/>
              <a:ext cx="660400" cy="707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866877" y="3267970"/>
            <a:ext cx="11730312" cy="5380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8329" lvl="1" indent="-369165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Pembelajaran anak tunagrahita perlu disesuaikan dengan kemampuan dan kebutuhan individual.</a:t>
            </a:r>
          </a:p>
          <a:p>
            <a:pPr marL="738329" lvl="1" indent="-369165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Gunakan pembelajaran yang konkret, sederhana, bertahap, berulang, dan menyenangkan.</a:t>
            </a:r>
          </a:p>
          <a:p>
            <a:pPr marL="738329" lvl="1" indent="-369165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Fokus bukan hanya pada akademik, tetapi juga komunikasi, sosial, kemandirian, dan keterampilan hidup.</a:t>
            </a:r>
          </a:p>
          <a:p>
            <a:pPr marL="738329" lvl="1" indent="-369165" algn="l">
              <a:lnSpc>
                <a:spcPts val="4787"/>
              </a:lnSpc>
              <a:buFont typeface="Arial"/>
              <a:buChar char="•"/>
            </a:pPr>
            <a:r>
              <a:rPr lang="en-US" sz="3419">
                <a:solidFill>
                  <a:srgbClr val="26493E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Setiap kemajuan kecil merupakan bagian penting dari perkembangan anak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806355" y="8363451"/>
            <a:ext cx="19900710" cy="2503168"/>
            <a:chOff x="0" y="0"/>
            <a:chExt cx="812800" cy="102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102236"/>
            </a:xfrm>
            <a:custGeom>
              <a:avLst/>
              <a:gdLst/>
              <a:ahLst/>
              <a:cxnLst/>
              <a:rect l="l" t="t" r="r" b="b"/>
              <a:pathLst>
                <a:path w="812800" h="102236">
                  <a:moveTo>
                    <a:pt x="0" y="0"/>
                  </a:moveTo>
                  <a:lnTo>
                    <a:pt x="812800" y="0"/>
                  </a:lnTo>
                  <a:lnTo>
                    <a:pt x="812800" y="102236"/>
                  </a:lnTo>
                  <a:lnTo>
                    <a:pt x="0" y="102236"/>
                  </a:lnTo>
                  <a:close/>
                </a:path>
              </a:pathLst>
            </a:custGeom>
            <a:solidFill>
              <a:srgbClr val="4C8E4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140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816926" y="2498875"/>
            <a:ext cx="4925888" cy="8209814"/>
          </a:xfrm>
          <a:custGeom>
            <a:avLst/>
            <a:gdLst/>
            <a:ahLst/>
            <a:cxnLst/>
            <a:rect l="l" t="t" r="r" b="b"/>
            <a:pathLst>
              <a:path w="4925888" h="8209814">
                <a:moveTo>
                  <a:pt x="0" y="0"/>
                </a:moveTo>
                <a:lnTo>
                  <a:pt x="4925888" y="0"/>
                </a:lnTo>
                <a:lnTo>
                  <a:pt x="4925888" y="8209814"/>
                </a:lnTo>
                <a:lnTo>
                  <a:pt x="0" y="82098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5179038" y="2498875"/>
            <a:ext cx="4925888" cy="8209814"/>
          </a:xfrm>
          <a:custGeom>
            <a:avLst/>
            <a:gdLst/>
            <a:ahLst/>
            <a:cxnLst/>
            <a:rect l="l" t="t" r="r" b="b"/>
            <a:pathLst>
              <a:path w="4925888" h="8209814">
                <a:moveTo>
                  <a:pt x="4925888" y="0"/>
                </a:moveTo>
                <a:lnTo>
                  <a:pt x="0" y="0"/>
                </a:lnTo>
                <a:lnTo>
                  <a:pt x="0" y="8209814"/>
                </a:lnTo>
                <a:lnTo>
                  <a:pt x="4925888" y="8209814"/>
                </a:lnTo>
                <a:lnTo>
                  <a:pt x="49258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46018" y="719272"/>
            <a:ext cx="1796322" cy="963278"/>
          </a:xfrm>
          <a:custGeom>
            <a:avLst/>
            <a:gdLst/>
            <a:ahLst/>
            <a:cxnLst/>
            <a:rect l="l" t="t" r="r" b="b"/>
            <a:pathLst>
              <a:path w="1796322" h="963278">
                <a:moveTo>
                  <a:pt x="0" y="0"/>
                </a:moveTo>
                <a:lnTo>
                  <a:pt x="1796323" y="0"/>
                </a:lnTo>
                <a:lnTo>
                  <a:pt x="1796323" y="963278"/>
                </a:lnTo>
                <a:lnTo>
                  <a:pt x="0" y="963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615725" y="652078"/>
            <a:ext cx="1564284" cy="1030472"/>
          </a:xfrm>
          <a:custGeom>
            <a:avLst/>
            <a:gdLst/>
            <a:ahLst/>
            <a:cxnLst/>
            <a:rect l="l" t="t" r="r" b="b"/>
            <a:pathLst>
              <a:path w="1564284" h="1030472">
                <a:moveTo>
                  <a:pt x="0" y="0"/>
                </a:moveTo>
                <a:lnTo>
                  <a:pt x="1564283" y="0"/>
                </a:lnTo>
                <a:lnTo>
                  <a:pt x="1564283" y="1030472"/>
                </a:lnTo>
                <a:lnTo>
                  <a:pt x="0" y="1030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259300" y="1028700"/>
            <a:ext cx="1796322" cy="963278"/>
          </a:xfrm>
          <a:custGeom>
            <a:avLst/>
            <a:gdLst/>
            <a:ahLst/>
            <a:cxnLst/>
            <a:rect l="l" t="t" r="r" b="b"/>
            <a:pathLst>
              <a:path w="1796322" h="963278">
                <a:moveTo>
                  <a:pt x="0" y="0"/>
                </a:moveTo>
                <a:lnTo>
                  <a:pt x="1796322" y="0"/>
                </a:lnTo>
                <a:lnTo>
                  <a:pt x="1796322" y="963278"/>
                </a:lnTo>
                <a:lnTo>
                  <a:pt x="0" y="963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696836" y="7479803"/>
            <a:ext cx="8162592" cy="260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endParaRPr/>
          </a:p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001515"/>
                </a:solidFill>
                <a:latin typeface="Mango AC"/>
                <a:ea typeface="Mango AC"/>
                <a:cs typeface="Mango AC"/>
                <a:sym typeface="Mango AC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508</Words>
  <Application>Microsoft Office PowerPoint</Application>
  <PresentationFormat>Custom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Mango AC</vt:lpstr>
      <vt:lpstr>Aptos Bold</vt:lpstr>
      <vt:lpstr>Arial</vt:lpstr>
      <vt:lpstr>Bricolage Grotesque</vt:lpstr>
      <vt:lpstr>ITC Motter Corpus Condensed</vt:lpstr>
      <vt:lpstr>Calibri</vt:lpstr>
      <vt:lpstr>Open Sans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limah</dc:title>
  <cp:lastModifiedBy>ASUS</cp:lastModifiedBy>
  <cp:revision>2</cp:revision>
  <dcterms:created xsi:type="dcterms:W3CDTF">2006-08-16T00:00:00Z</dcterms:created>
  <dcterms:modified xsi:type="dcterms:W3CDTF">2026-09-17T12:14:21Z</dcterms:modified>
  <dc:identifier>DAHVbDFl9fU</dc:identifier>
</cp:coreProperties>
</file>