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68" r:id="rId3"/>
    <p:sldMasterId id="2147483840" r:id="rId4"/>
    <p:sldMasterId id="2147483888" r:id="rId5"/>
    <p:sldMasterId id="2147483900" r:id="rId6"/>
  </p:sldMasterIdLst>
  <p:notesMasterIdLst>
    <p:notesMasterId r:id="rId13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26B9C-AD18-4C35-9DA3-40B78D9006DC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27435-85F5-480B-A727-B9C8B71825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957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27435-85F5-480B-A727-B9C8B71825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125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27435-85F5-480B-A727-B9C8B718250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375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9F537DFA-904E-48F8-9AA7-1131C623E09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780708B7-1F2F-47ED-A847-73FACDAFCA6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268760"/>
            <a:ext cx="8027232" cy="1944216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Algerian" pitchFamily="82" charset="0"/>
              </a:rPr>
              <a:t>Materi</a:t>
            </a:r>
            <a:r>
              <a:rPr lang="en-US" dirty="0" smtClean="0">
                <a:latin typeface="Algerian" pitchFamily="82" charset="0"/>
              </a:rPr>
              <a:t> MGMP </a:t>
            </a:r>
            <a:r>
              <a:rPr lang="en-US" dirty="0" err="1" smtClean="0">
                <a:latin typeface="Algerian" pitchFamily="82" charset="0"/>
              </a:rPr>
              <a:t>Tunagrahita</a:t>
            </a:r>
            <a:r>
              <a:rPr lang="en-US" dirty="0" smtClean="0">
                <a:latin typeface="Algerian" pitchFamily="82" charset="0"/>
              </a:rPr>
              <a:t/>
            </a:r>
            <a:br>
              <a:rPr lang="en-US" dirty="0" smtClean="0">
                <a:latin typeface="Algerian" pitchFamily="82" charset="0"/>
              </a:rPr>
            </a:br>
            <a:r>
              <a:rPr lang="en-US" dirty="0" smtClean="0">
                <a:latin typeface="Algerian" pitchFamily="82" charset="0"/>
              </a:rPr>
              <a:t/>
            </a:r>
            <a:br>
              <a:rPr lang="en-US" dirty="0" smtClean="0">
                <a:latin typeface="Algerian" pitchFamily="82" charset="0"/>
              </a:rPr>
            </a:br>
            <a:r>
              <a:rPr lang="en-US" dirty="0" smtClean="0">
                <a:latin typeface="Algerian" pitchFamily="82" charset="0"/>
              </a:rPr>
              <a:t>“</a:t>
            </a:r>
            <a:r>
              <a:rPr lang="en-US" dirty="0" err="1" smtClean="0">
                <a:latin typeface="Algerian" pitchFamily="82" charset="0"/>
              </a:rPr>
              <a:t>Faktor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Penyebab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dan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Karakteristik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Tunagrahita</a:t>
            </a:r>
            <a:r>
              <a:rPr lang="en-US" dirty="0" smtClean="0">
                <a:latin typeface="Algerian" pitchFamily="82" charset="0"/>
              </a:rPr>
              <a:t>”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47864" y="4437112"/>
            <a:ext cx="6400800" cy="978024"/>
          </a:xfrm>
        </p:spPr>
        <p:txBody>
          <a:bodyPr>
            <a:noAutofit/>
          </a:bodyPr>
          <a:lstStyle/>
          <a:p>
            <a:r>
              <a:rPr lang="en-US" dirty="0" err="1" smtClean="0">
                <a:solidFill>
                  <a:srgbClr val="C00000"/>
                </a:solidFill>
                <a:latin typeface="Californian FB" pitchFamily="18" charset="0"/>
              </a:rPr>
              <a:t>Asmaul</a:t>
            </a:r>
            <a:r>
              <a:rPr lang="en-US" dirty="0" smtClean="0">
                <a:solidFill>
                  <a:srgbClr val="C00000"/>
                </a:solidFill>
                <a:latin typeface="Californian FB" pitchFamily="18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Californian FB" pitchFamily="18" charset="0"/>
              </a:rPr>
              <a:t>Husna</a:t>
            </a:r>
            <a:r>
              <a:rPr lang="en-US" dirty="0" smtClean="0">
                <a:solidFill>
                  <a:srgbClr val="C00000"/>
                </a:solidFill>
                <a:latin typeface="Californian FB" pitchFamily="18" charset="0"/>
              </a:rPr>
              <a:t>, </a:t>
            </a:r>
            <a:r>
              <a:rPr lang="en-US" dirty="0" err="1" smtClean="0">
                <a:solidFill>
                  <a:srgbClr val="C00000"/>
                </a:solidFill>
                <a:latin typeface="Californian FB" pitchFamily="18" charset="0"/>
              </a:rPr>
              <a:t>S.Pd</a:t>
            </a:r>
            <a:endParaRPr lang="en-US" dirty="0">
              <a:solidFill>
                <a:srgbClr val="C00000"/>
              </a:solidFill>
              <a:latin typeface="Californian FB" pitchFamily="18" charset="0"/>
            </a:endParaRPr>
          </a:p>
          <a:p>
            <a:r>
              <a:rPr lang="en-US" dirty="0" smtClean="0">
                <a:solidFill>
                  <a:srgbClr val="C00000"/>
                </a:solidFill>
                <a:latin typeface="Californian FB" pitchFamily="18" charset="0"/>
              </a:rPr>
              <a:t>Guru SLB Kota </a:t>
            </a:r>
            <a:r>
              <a:rPr lang="en-US" dirty="0" err="1" smtClean="0">
                <a:solidFill>
                  <a:srgbClr val="C00000"/>
                </a:solidFill>
                <a:latin typeface="Californian FB" pitchFamily="18" charset="0"/>
              </a:rPr>
              <a:t>Lhokseumawe</a:t>
            </a:r>
            <a:endParaRPr lang="en-US" dirty="0">
              <a:solidFill>
                <a:srgbClr val="C00000"/>
              </a:solidFill>
              <a:latin typeface="Californian FB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722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tunagrahita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err="1" smtClean="0"/>
              <a:t>Tunagrahita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intelektual</a:t>
            </a:r>
            <a:r>
              <a:rPr lang="en-US" dirty="0" smtClean="0"/>
              <a:t> (IQ) </a:t>
            </a:r>
            <a:r>
              <a:rPr lang="en-US" dirty="0" err="1" smtClean="0"/>
              <a:t>dibawah</a:t>
            </a:r>
            <a:r>
              <a:rPr lang="en-US" dirty="0" smtClean="0"/>
              <a:t> rata-rata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mengalami</a:t>
            </a:r>
            <a:r>
              <a:rPr lang="en-US" dirty="0" smtClean="0"/>
              <a:t> </a:t>
            </a:r>
            <a:r>
              <a:rPr lang="en-US" dirty="0" err="1" smtClean="0"/>
              <a:t>keterbatasan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perilaku</a:t>
            </a:r>
            <a:r>
              <a:rPr lang="en-US" dirty="0" smtClean="0"/>
              <a:t> </a:t>
            </a:r>
            <a:r>
              <a:rPr lang="en-US" dirty="0" err="1" smtClean="0"/>
              <a:t>adaptif</a:t>
            </a:r>
            <a:r>
              <a:rPr lang="en-US" dirty="0" smtClean="0"/>
              <a:t> (</a:t>
            </a:r>
            <a:r>
              <a:rPr lang="en-US" dirty="0" err="1" smtClean="0"/>
              <a:t>perkembangan</a:t>
            </a:r>
            <a:r>
              <a:rPr lang="en-US" dirty="0" smtClean="0"/>
              <a:t> mental, </a:t>
            </a:r>
            <a:r>
              <a:rPr lang="en-US" dirty="0" err="1" smtClean="0"/>
              <a:t>bahasa</a:t>
            </a:r>
            <a:r>
              <a:rPr lang="en-US" dirty="0" smtClean="0"/>
              <a:t>, </a:t>
            </a:r>
            <a:r>
              <a:rPr lang="en-US" dirty="0" err="1" smtClean="0"/>
              <a:t>sosial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motorik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526096"/>
            <a:ext cx="4765583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724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Algerian" pitchFamily="82" charset="0"/>
              </a:rPr>
              <a:t>Faktor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dan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penyebab</a:t>
            </a:r>
            <a:r>
              <a:rPr lang="en-US" dirty="0" smtClean="0">
                <a:latin typeface="Algerian" pitchFamily="82" charset="0"/>
              </a:rPr>
              <a:t> </a:t>
            </a:r>
            <a:r>
              <a:rPr lang="en-US" dirty="0" err="1" smtClean="0">
                <a:latin typeface="Algerian" pitchFamily="82" charset="0"/>
              </a:rPr>
              <a:t>tunagrahita</a:t>
            </a:r>
            <a:endParaRPr lang="en-US" dirty="0">
              <a:latin typeface="Algeria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4162"/>
            <a:ext cx="8740080" cy="51872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err="1" smtClean="0">
                <a:latin typeface="Berlin Sans FB" pitchFamily="34" charset="0"/>
              </a:rPr>
              <a:t>Penyebab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Tunagrahita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sangat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beragam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terkadang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tidak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diketahui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secara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pasti</a:t>
            </a:r>
            <a:r>
              <a:rPr lang="en-US" sz="2400" dirty="0" smtClean="0">
                <a:latin typeface="Berlin Sans FB" pitchFamily="34" charset="0"/>
              </a:rPr>
              <a:t>. </a:t>
            </a:r>
            <a:r>
              <a:rPr lang="en-US" sz="2400" dirty="0" err="1" smtClean="0">
                <a:latin typeface="Berlin Sans FB" pitchFamily="34" charset="0"/>
              </a:rPr>
              <a:t>Secara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umum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faktor</a:t>
            </a:r>
            <a:r>
              <a:rPr lang="en-US" sz="2400" dirty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penyebab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meliputi</a:t>
            </a:r>
            <a:r>
              <a:rPr lang="en-US" sz="2400" dirty="0" smtClean="0">
                <a:latin typeface="Berlin Sans FB" pitchFamily="34" charset="0"/>
              </a:rPr>
              <a:t>: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err="1" smtClean="0">
                <a:latin typeface="Berlin Sans FB" pitchFamily="34" charset="0"/>
              </a:rPr>
              <a:t>Faktor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Genetik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Kromosom</a:t>
            </a:r>
            <a:r>
              <a:rPr lang="en-US" sz="2400" dirty="0" smtClean="0">
                <a:latin typeface="Berlin Sans FB" pitchFamily="34" charset="0"/>
              </a:rPr>
              <a:t> : </a:t>
            </a:r>
            <a:r>
              <a:rPr lang="en-US" sz="2400" dirty="0" err="1" smtClean="0">
                <a:latin typeface="Berlin Sans FB" pitchFamily="34" charset="0"/>
              </a:rPr>
              <a:t>Kelainan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genetik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saat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pembuahan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seperti</a:t>
            </a:r>
            <a:r>
              <a:rPr lang="en-US" sz="2400" dirty="0" smtClean="0">
                <a:latin typeface="Berlin Sans FB" pitchFamily="34" charset="0"/>
              </a:rPr>
              <a:t> Down syndrome </a:t>
            </a:r>
            <a:r>
              <a:rPr lang="en-US" sz="2400" dirty="0" err="1" smtClean="0">
                <a:latin typeface="Berlin Sans FB" pitchFamily="34" charset="0"/>
              </a:rPr>
              <a:t>atau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gangguan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metabolisme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bawaan</a:t>
            </a:r>
            <a:r>
              <a:rPr lang="en-US" sz="2400" dirty="0" smtClean="0">
                <a:latin typeface="Berlin Sans FB" pitchFamily="34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err="1" smtClean="0">
                <a:latin typeface="Berlin Sans FB" pitchFamily="34" charset="0"/>
              </a:rPr>
              <a:t>Masalah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Selama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Kehamilan</a:t>
            </a:r>
            <a:r>
              <a:rPr lang="en-US" sz="2400" dirty="0" smtClean="0">
                <a:latin typeface="Berlin Sans FB" pitchFamily="34" charset="0"/>
              </a:rPr>
              <a:t> : </a:t>
            </a:r>
            <a:r>
              <a:rPr lang="en-US" sz="2400" dirty="0" err="1" smtClean="0">
                <a:latin typeface="Berlin Sans FB" pitchFamily="34" charset="0"/>
              </a:rPr>
              <a:t>Infeksi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pada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ibu</a:t>
            </a:r>
            <a:r>
              <a:rPr lang="en-US" sz="2400" dirty="0" smtClean="0">
                <a:latin typeface="Berlin Sans FB" pitchFamily="34" charset="0"/>
              </a:rPr>
              <a:t> (</a:t>
            </a:r>
            <a:r>
              <a:rPr lang="en-US" sz="2400" dirty="0" err="1" smtClean="0">
                <a:latin typeface="Berlin Sans FB" pitchFamily="34" charset="0"/>
              </a:rPr>
              <a:t>misalnya</a:t>
            </a:r>
            <a:r>
              <a:rPr lang="en-US" sz="2400" dirty="0" smtClean="0">
                <a:latin typeface="Berlin Sans FB" pitchFamily="34" charset="0"/>
              </a:rPr>
              <a:t> rubella, </a:t>
            </a:r>
            <a:r>
              <a:rPr lang="en-US" sz="2400" dirty="0" err="1" smtClean="0">
                <a:latin typeface="Berlin Sans FB" pitchFamily="34" charset="0"/>
              </a:rPr>
              <a:t>tosoplasma</a:t>
            </a:r>
            <a:r>
              <a:rPr lang="en-US" sz="2400" dirty="0" smtClean="0">
                <a:latin typeface="Berlin Sans FB" pitchFamily="34" charset="0"/>
              </a:rPr>
              <a:t>), </a:t>
            </a:r>
            <a:r>
              <a:rPr lang="en-US" sz="2400" dirty="0" err="1" smtClean="0">
                <a:latin typeface="Berlin Sans FB" pitchFamily="34" charset="0"/>
              </a:rPr>
              <a:t>paparan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racun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alkohol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obat-obatan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terlarang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malnutrisi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berat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preeklamsia</a:t>
            </a:r>
            <a:r>
              <a:rPr lang="en-US" sz="2400" dirty="0" smtClean="0">
                <a:latin typeface="Berlin Sans FB" pitchFamily="34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err="1" smtClean="0">
                <a:latin typeface="Berlin Sans FB" pitchFamily="34" charset="0"/>
              </a:rPr>
              <a:t>Komplikasi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Saat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Peralinan</a:t>
            </a:r>
            <a:r>
              <a:rPr lang="en-US" sz="2400" dirty="0" smtClean="0">
                <a:latin typeface="Berlin Sans FB" pitchFamily="34" charset="0"/>
              </a:rPr>
              <a:t> : </a:t>
            </a:r>
            <a:r>
              <a:rPr lang="en-US" sz="2400" dirty="0" err="1" smtClean="0">
                <a:latin typeface="Berlin Sans FB" pitchFamily="34" charset="0"/>
              </a:rPr>
              <a:t>Bayi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lahir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sangat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prematur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atau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mengalami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kekurangan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oksigen</a:t>
            </a:r>
            <a:r>
              <a:rPr lang="en-US" sz="2400" dirty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saat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lahir</a:t>
            </a:r>
            <a:r>
              <a:rPr lang="en-US" sz="2400" dirty="0" smtClean="0">
                <a:latin typeface="Berlin Sans FB" pitchFamily="34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err="1" smtClean="0">
                <a:latin typeface="Berlin Sans FB" pitchFamily="34" charset="0"/>
              </a:rPr>
              <a:t>Faktor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Setelah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Lahir</a:t>
            </a:r>
            <a:r>
              <a:rPr lang="en-US" sz="2400" dirty="0" smtClean="0">
                <a:latin typeface="Berlin Sans FB" pitchFamily="34" charset="0"/>
              </a:rPr>
              <a:t> : </a:t>
            </a:r>
            <a:r>
              <a:rPr lang="en-US" sz="2400" dirty="0" err="1" smtClean="0">
                <a:latin typeface="Berlin Sans FB" pitchFamily="34" charset="0"/>
              </a:rPr>
              <a:t>Infeksi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otak</a:t>
            </a:r>
            <a:r>
              <a:rPr lang="en-US" sz="2400" dirty="0" smtClean="0">
                <a:latin typeface="Berlin Sans FB" pitchFamily="34" charset="0"/>
              </a:rPr>
              <a:t> (</a:t>
            </a:r>
            <a:r>
              <a:rPr lang="en-US" sz="2400" dirty="0" err="1" smtClean="0">
                <a:latin typeface="Berlin Sans FB" pitchFamily="34" charset="0"/>
              </a:rPr>
              <a:t>seperti</a:t>
            </a:r>
            <a:r>
              <a:rPr lang="en-US" sz="2400" dirty="0" smtClean="0">
                <a:latin typeface="Berlin Sans FB" pitchFamily="34" charset="0"/>
              </a:rPr>
              <a:t> meningitis </a:t>
            </a:r>
            <a:r>
              <a:rPr lang="en-US" sz="2400" dirty="0" err="1" smtClean="0">
                <a:latin typeface="Berlin Sans FB" pitchFamily="34" charset="0"/>
              </a:rPr>
              <a:t>atau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ensefalitis</a:t>
            </a:r>
            <a:r>
              <a:rPr lang="en-US" sz="2400" dirty="0" smtClean="0">
                <a:latin typeface="Berlin Sans FB" pitchFamily="34" charset="0"/>
              </a:rPr>
              <a:t>), </a:t>
            </a:r>
            <a:r>
              <a:rPr lang="en-US" sz="2400" dirty="0" err="1" smtClean="0">
                <a:latin typeface="Berlin Sans FB" pitchFamily="34" charset="0"/>
              </a:rPr>
              <a:t>cedera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kepala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berat</a:t>
            </a:r>
            <a:r>
              <a:rPr lang="en-US" sz="2400" dirty="0" smtClean="0">
                <a:latin typeface="Berlin Sans FB" pitchFamily="34" charset="0"/>
              </a:rPr>
              <a:t>, </a:t>
            </a:r>
            <a:r>
              <a:rPr lang="en-US" sz="2400" dirty="0" err="1" smtClean="0">
                <a:latin typeface="Berlin Sans FB" pitchFamily="34" charset="0"/>
              </a:rPr>
              <a:t>kekurangan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gizi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parah,atau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keracunan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zat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seperti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timbal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dan</a:t>
            </a:r>
            <a:r>
              <a:rPr lang="en-US" sz="2400" dirty="0" smtClean="0">
                <a:latin typeface="Berlin Sans FB" pitchFamily="34" charset="0"/>
              </a:rPr>
              <a:t> </a:t>
            </a:r>
            <a:r>
              <a:rPr lang="en-US" sz="2400" dirty="0" err="1" smtClean="0">
                <a:latin typeface="Berlin Sans FB" pitchFamily="34" charset="0"/>
              </a:rPr>
              <a:t>merkuri</a:t>
            </a:r>
            <a:r>
              <a:rPr lang="en-US" sz="2400" dirty="0" smtClean="0">
                <a:latin typeface="Berlin Sans FB" pitchFamily="34" charset="0"/>
              </a:rPr>
              <a:t>.</a:t>
            </a:r>
            <a:endParaRPr lang="en-US" sz="2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57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56166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err="1" smtClean="0"/>
              <a:t>Karakteristik</a:t>
            </a:r>
            <a:r>
              <a:rPr lang="en-US" sz="1800" dirty="0" smtClean="0"/>
              <a:t> </a:t>
            </a:r>
            <a:r>
              <a:rPr lang="en-US" sz="1800" dirty="0" err="1" smtClean="0"/>
              <a:t>umum</a:t>
            </a:r>
            <a:r>
              <a:rPr lang="en-US" sz="1800" dirty="0" smtClean="0"/>
              <a:t> </a:t>
            </a:r>
            <a:r>
              <a:rPr lang="en-US" sz="1800" dirty="0" err="1" smtClean="0"/>
              <a:t>anak</a:t>
            </a:r>
            <a:r>
              <a:rPr lang="en-US" sz="1800" dirty="0" smtClean="0"/>
              <a:t> </a:t>
            </a:r>
            <a:r>
              <a:rPr lang="en-US" sz="1800" dirty="0" err="1" smtClean="0"/>
              <a:t>tunagrahita</a:t>
            </a:r>
            <a:r>
              <a:rPr lang="en-US" sz="1800" dirty="0" smtClean="0"/>
              <a:t>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dilihat</a:t>
            </a:r>
            <a:r>
              <a:rPr lang="en-US" sz="1800" dirty="0" smtClean="0"/>
              <a:t> </a:t>
            </a:r>
            <a:r>
              <a:rPr lang="en-US" sz="1800" dirty="0" err="1" smtClean="0"/>
              <a:t>dari</a:t>
            </a:r>
            <a:r>
              <a:rPr lang="en-US" sz="1800" dirty="0" smtClean="0"/>
              <a:t> </a:t>
            </a:r>
            <a:r>
              <a:rPr lang="en-US" sz="1800" dirty="0" err="1" smtClean="0"/>
              <a:t>beberapa</a:t>
            </a:r>
            <a:r>
              <a:rPr lang="en-US" sz="1800" dirty="0" smtClean="0"/>
              <a:t> </a:t>
            </a:r>
            <a:r>
              <a:rPr lang="en-US" sz="1800" dirty="0" err="1" smtClean="0"/>
              <a:t>aspek</a:t>
            </a:r>
            <a:r>
              <a:rPr lang="en-US" sz="1800" dirty="0" smtClean="0"/>
              <a:t> </a:t>
            </a:r>
            <a:r>
              <a:rPr lang="en-US" sz="1800" dirty="0" err="1" smtClean="0"/>
              <a:t>utama</a:t>
            </a:r>
            <a:r>
              <a:rPr lang="en-US" sz="1800" dirty="0" smtClean="0"/>
              <a:t> :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 err="1" smtClean="0"/>
              <a:t>Intelektual</a:t>
            </a:r>
            <a:r>
              <a:rPr lang="en-US" sz="1800" dirty="0" smtClean="0"/>
              <a:t> 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Kognitif</a:t>
            </a:r>
            <a:r>
              <a:rPr lang="en-US" sz="1800" dirty="0" smtClean="0"/>
              <a:t> :</a:t>
            </a:r>
          </a:p>
          <a:p>
            <a:pPr marL="0" indent="0">
              <a:buNone/>
            </a:pPr>
            <a:r>
              <a:rPr lang="en-US" sz="1800" dirty="0" smtClean="0"/>
              <a:t>    1. </a:t>
            </a:r>
            <a:r>
              <a:rPr lang="en-US" sz="1800" dirty="0" err="1" smtClean="0"/>
              <a:t>Memiliki</a:t>
            </a:r>
            <a:r>
              <a:rPr lang="en-US" sz="1800" dirty="0" smtClean="0"/>
              <a:t> </a:t>
            </a:r>
            <a:r>
              <a:rPr lang="en-US" sz="1800" dirty="0" err="1" smtClean="0"/>
              <a:t>skor</a:t>
            </a:r>
            <a:r>
              <a:rPr lang="en-US" sz="1800" dirty="0" smtClean="0"/>
              <a:t> IQ </a:t>
            </a:r>
            <a:r>
              <a:rPr lang="en-US" sz="1800" dirty="0" err="1" smtClean="0"/>
              <a:t>dibawah</a:t>
            </a:r>
            <a:r>
              <a:rPr lang="en-US" sz="1800" dirty="0" smtClean="0"/>
              <a:t> 70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2. </a:t>
            </a:r>
            <a:r>
              <a:rPr lang="en-US" sz="1800" dirty="0" err="1" smtClean="0"/>
              <a:t>Lambat</a:t>
            </a:r>
            <a:r>
              <a:rPr lang="en-US" sz="1800" dirty="0" smtClean="0"/>
              <a:t> </a:t>
            </a:r>
            <a:r>
              <a:rPr lang="en-US" sz="1800" dirty="0" err="1" smtClean="0"/>
              <a:t>dalam</a:t>
            </a:r>
            <a:r>
              <a:rPr lang="en-US" sz="1800" dirty="0" smtClean="0"/>
              <a:t> </a:t>
            </a:r>
            <a:r>
              <a:rPr lang="en-US" sz="1800" dirty="0" err="1" smtClean="0"/>
              <a:t>belajar</a:t>
            </a:r>
            <a:r>
              <a:rPr lang="en-US" sz="1800" dirty="0" smtClean="0"/>
              <a:t>, </a:t>
            </a:r>
            <a:r>
              <a:rPr lang="en-US" sz="1800" dirty="0" err="1" smtClean="0"/>
              <a:t>memahami</a:t>
            </a:r>
            <a:r>
              <a:rPr lang="en-US" sz="1800" dirty="0" smtClean="0"/>
              <a:t> </a:t>
            </a:r>
            <a:r>
              <a:rPr lang="en-US" sz="1800" dirty="0" err="1" smtClean="0"/>
              <a:t>konsep</a:t>
            </a:r>
            <a:r>
              <a:rPr lang="en-US" sz="1800" dirty="0" smtClean="0"/>
              <a:t> </a:t>
            </a:r>
            <a:r>
              <a:rPr lang="en-US" sz="1800" dirty="0" err="1" smtClean="0"/>
              <a:t>abstrak</a:t>
            </a:r>
            <a:r>
              <a:rPr lang="en-US" sz="1800" dirty="0" smtClean="0"/>
              <a:t>,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memecahkan</a:t>
            </a:r>
            <a:r>
              <a:rPr lang="en-US" sz="1800" dirty="0" smtClean="0"/>
              <a:t> </a:t>
            </a:r>
            <a:r>
              <a:rPr lang="en-US" sz="1800" dirty="0" err="1" smtClean="0"/>
              <a:t>masalah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    3. </a:t>
            </a:r>
            <a:r>
              <a:rPr lang="en-US" sz="1800" dirty="0" err="1" smtClean="0"/>
              <a:t>Cenderung</a:t>
            </a:r>
            <a:r>
              <a:rPr lang="en-US" sz="1800" dirty="0" smtClean="0"/>
              <a:t> </a:t>
            </a:r>
            <a:r>
              <a:rPr lang="en-US" sz="1800" dirty="0" err="1" smtClean="0"/>
              <a:t>belajar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cara</a:t>
            </a:r>
            <a:r>
              <a:rPr lang="en-US" sz="1800" dirty="0" smtClean="0"/>
              <a:t> </a:t>
            </a:r>
            <a:r>
              <a:rPr lang="en-US" sz="1800" dirty="0" err="1" smtClean="0"/>
              <a:t>menghafal</a:t>
            </a:r>
            <a:r>
              <a:rPr lang="en-US" sz="1800" dirty="0" smtClean="0"/>
              <a:t> </a:t>
            </a:r>
            <a:r>
              <a:rPr lang="en-US" sz="1800" dirty="0" err="1" smtClean="0"/>
              <a:t>tanpa</a:t>
            </a:r>
            <a:r>
              <a:rPr lang="en-US" sz="1800" dirty="0"/>
              <a:t> </a:t>
            </a:r>
            <a:r>
              <a:rPr lang="en-US" sz="1800" dirty="0" err="1" smtClean="0"/>
              <a:t>memahami</a:t>
            </a:r>
            <a:r>
              <a:rPr lang="en-US" sz="1800" dirty="0" smtClean="0"/>
              <a:t> </a:t>
            </a:r>
            <a:r>
              <a:rPr lang="en-US" sz="1800" dirty="0" err="1" smtClean="0"/>
              <a:t>makna</a:t>
            </a:r>
            <a:r>
              <a:rPr lang="en-US" sz="1800" dirty="0" smtClean="0"/>
              <a:t> yang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</a:t>
            </a:r>
            <a:r>
              <a:rPr lang="en-US" sz="1800" dirty="0" err="1" smtClean="0"/>
              <a:t>sebenarnya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4. </a:t>
            </a:r>
            <a:r>
              <a:rPr lang="en-US" sz="1800" dirty="0" err="1" smtClean="0"/>
              <a:t>Daya</a:t>
            </a:r>
            <a:r>
              <a:rPr lang="en-US" sz="1800" dirty="0" smtClean="0"/>
              <a:t> </a:t>
            </a:r>
            <a:r>
              <a:rPr lang="en-US" sz="1800" dirty="0" err="1" smtClean="0"/>
              <a:t>ingat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rentang</a:t>
            </a:r>
            <a:r>
              <a:rPr lang="en-US" sz="1800" dirty="0" smtClean="0"/>
              <a:t> </a:t>
            </a:r>
            <a:r>
              <a:rPr lang="en-US" sz="1800" dirty="0" err="1" smtClean="0"/>
              <a:t>perhatian</a:t>
            </a:r>
            <a:r>
              <a:rPr lang="en-US" sz="1800" dirty="0" smtClean="0"/>
              <a:t> yang </a:t>
            </a:r>
            <a:r>
              <a:rPr lang="en-US" sz="1800" dirty="0" err="1" smtClean="0"/>
              <a:t>pendek</a:t>
            </a:r>
            <a:r>
              <a:rPr lang="en-US" sz="1800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 err="1" smtClean="0"/>
              <a:t>Bahasa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Komunikasi</a:t>
            </a:r>
            <a:r>
              <a:rPr lang="en-US" sz="1800" dirty="0" smtClean="0"/>
              <a:t> 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1. </a:t>
            </a:r>
            <a:r>
              <a:rPr lang="en-US" sz="1800" dirty="0" err="1" smtClean="0"/>
              <a:t>Terlambat</a:t>
            </a:r>
            <a:r>
              <a:rPr lang="en-US" sz="1800" dirty="0" smtClean="0"/>
              <a:t> </a:t>
            </a:r>
            <a:r>
              <a:rPr lang="en-US" sz="1800" dirty="0" err="1" smtClean="0"/>
              <a:t>bicara</a:t>
            </a:r>
            <a:r>
              <a:rPr lang="en-US" sz="1800" dirty="0" smtClean="0"/>
              <a:t> (</a:t>
            </a:r>
            <a:r>
              <a:rPr lang="en-US" sz="1800" i="1" dirty="0" smtClean="0"/>
              <a:t>speech delay</a:t>
            </a:r>
            <a:r>
              <a:rPr lang="en-US" sz="1800" dirty="0" smtClean="0"/>
              <a:t>)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2. </a:t>
            </a:r>
            <a:r>
              <a:rPr lang="en-US" sz="1800" dirty="0" err="1" smtClean="0"/>
              <a:t>Kesulitan</a:t>
            </a:r>
            <a:r>
              <a:rPr lang="en-US" sz="1800" dirty="0" smtClean="0"/>
              <a:t> </a:t>
            </a:r>
            <a:r>
              <a:rPr lang="en-US" sz="1800" dirty="0" err="1" smtClean="0"/>
              <a:t>merangkai</a:t>
            </a:r>
            <a:r>
              <a:rPr lang="en-US" sz="1800" dirty="0" smtClean="0"/>
              <a:t> kata </a:t>
            </a: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  <a:r>
              <a:rPr lang="en-US" sz="1800" dirty="0" err="1" smtClean="0"/>
              <a:t>menyampaikan</a:t>
            </a:r>
            <a:r>
              <a:rPr lang="en-US" sz="1800" dirty="0" smtClean="0"/>
              <a:t> </a:t>
            </a:r>
            <a:r>
              <a:rPr lang="en-US" sz="1800" dirty="0" err="1" smtClean="0"/>
              <a:t>pikiran</a:t>
            </a:r>
            <a:r>
              <a:rPr lang="en-US" sz="1800" dirty="0"/>
              <a:t> </a:t>
            </a:r>
            <a:r>
              <a:rPr lang="en-US" sz="1800" dirty="0" err="1" smtClean="0"/>
              <a:t>secara</a:t>
            </a:r>
            <a:r>
              <a:rPr lang="en-US" sz="1800" dirty="0" smtClean="0"/>
              <a:t> </a:t>
            </a:r>
            <a:r>
              <a:rPr lang="en-US" sz="1800" dirty="0" err="1" smtClean="0"/>
              <a:t>logis</a:t>
            </a: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sz="1800" dirty="0" err="1" smtClean="0"/>
              <a:t>Sosial</a:t>
            </a:r>
            <a:r>
              <a:rPr lang="en-US" sz="1800" dirty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Perilaku</a:t>
            </a:r>
            <a:r>
              <a:rPr lang="en-US" sz="1800" dirty="0" smtClean="0"/>
              <a:t> </a:t>
            </a:r>
            <a:r>
              <a:rPr lang="en-US" sz="1800" dirty="0" err="1" smtClean="0"/>
              <a:t>Adaptif</a:t>
            </a:r>
            <a:r>
              <a:rPr lang="en-US" sz="1800" dirty="0" smtClean="0"/>
              <a:t> :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1. </a:t>
            </a:r>
            <a:r>
              <a:rPr lang="en-US" sz="1800" dirty="0" err="1" smtClean="0"/>
              <a:t>Kesulitan</a:t>
            </a:r>
            <a:r>
              <a:rPr lang="en-US" sz="1800" dirty="0" smtClean="0"/>
              <a:t> </a:t>
            </a:r>
            <a:r>
              <a:rPr lang="en-US" sz="1800" dirty="0" err="1" smtClean="0"/>
              <a:t>menyesuaikan</a:t>
            </a:r>
            <a:r>
              <a:rPr lang="en-US" sz="1800" dirty="0" smtClean="0"/>
              <a:t> </a:t>
            </a:r>
            <a:r>
              <a:rPr lang="en-US" sz="1800" dirty="0" err="1" smtClean="0"/>
              <a:t>diri</a:t>
            </a:r>
            <a:r>
              <a:rPr lang="en-US" sz="1800" dirty="0" smtClean="0"/>
              <a:t> </a:t>
            </a:r>
            <a:r>
              <a:rPr lang="en-US" sz="1800" dirty="0" err="1" smtClean="0"/>
              <a:t>dengan</a:t>
            </a:r>
            <a:r>
              <a:rPr lang="en-US" sz="1800" dirty="0" smtClean="0"/>
              <a:t> </a:t>
            </a:r>
            <a:r>
              <a:rPr lang="en-US" sz="1800" dirty="0" err="1" smtClean="0"/>
              <a:t>norma</a:t>
            </a:r>
            <a:r>
              <a:rPr lang="en-US" sz="1800" dirty="0" smtClean="0"/>
              <a:t> </a:t>
            </a:r>
            <a:r>
              <a:rPr lang="en-US" sz="1800" dirty="0" err="1" smtClean="0"/>
              <a:t>sosial</a:t>
            </a:r>
            <a:r>
              <a:rPr lang="en-US" sz="1800" dirty="0" smtClean="0"/>
              <a:t> </a:t>
            </a: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  <a:r>
              <a:rPr lang="en-US" sz="1800" dirty="0" err="1" smtClean="0"/>
              <a:t>mengurus</a:t>
            </a:r>
            <a:r>
              <a:rPr lang="en-US" sz="1800" dirty="0" smtClean="0"/>
              <a:t> </a:t>
            </a:r>
            <a:r>
              <a:rPr lang="en-US" sz="1800" dirty="0" err="1" smtClean="0"/>
              <a:t>diri</a:t>
            </a:r>
            <a:r>
              <a:rPr lang="en-US" sz="1800" dirty="0" smtClean="0"/>
              <a:t> </a:t>
            </a:r>
            <a:r>
              <a:rPr lang="en-US" sz="1800" dirty="0" err="1" smtClean="0"/>
              <a:t>sendiri</a:t>
            </a:r>
            <a:r>
              <a:rPr lang="en-US" sz="1800" dirty="0"/>
              <a:t> </a:t>
            </a:r>
            <a:r>
              <a:rPr lang="en-US" sz="1800" dirty="0" err="1" smtClean="0"/>
              <a:t>secara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</a:t>
            </a:r>
            <a:r>
              <a:rPr lang="en-US" sz="1800" dirty="0" err="1" smtClean="0"/>
              <a:t>mandiri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2. </a:t>
            </a:r>
            <a:r>
              <a:rPr lang="en-US" sz="1800" dirty="0" err="1" smtClean="0"/>
              <a:t>Menunjukkan</a:t>
            </a:r>
            <a:r>
              <a:rPr lang="en-US" sz="1800" dirty="0" smtClean="0"/>
              <a:t> </a:t>
            </a:r>
            <a:r>
              <a:rPr lang="en-US" sz="1800" dirty="0" err="1" smtClean="0"/>
              <a:t>perilaku</a:t>
            </a:r>
            <a:r>
              <a:rPr lang="en-US" sz="1800" dirty="0" smtClean="0"/>
              <a:t> </a:t>
            </a:r>
            <a:r>
              <a:rPr lang="en-US" sz="1800" dirty="0" err="1" smtClean="0"/>
              <a:t>kekanak-kanakan</a:t>
            </a:r>
            <a:r>
              <a:rPr lang="en-US" sz="1800" dirty="0" smtClean="0"/>
              <a:t> </a:t>
            </a: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  <a:r>
              <a:rPr lang="en-US" sz="1800" dirty="0" err="1" smtClean="0"/>
              <a:t>gangguan</a:t>
            </a:r>
            <a:r>
              <a:rPr lang="en-US" sz="1800" dirty="0" smtClean="0"/>
              <a:t> </a:t>
            </a:r>
            <a:r>
              <a:rPr lang="en-US" sz="1800" dirty="0" err="1" smtClean="0"/>
              <a:t>emosi</a:t>
            </a:r>
            <a:r>
              <a:rPr lang="en-US" sz="1800" dirty="0" smtClean="0"/>
              <a:t>/</a:t>
            </a:r>
            <a:r>
              <a:rPr lang="en-US" sz="1800" dirty="0" err="1" smtClean="0"/>
              <a:t>perilaku</a:t>
            </a:r>
            <a:r>
              <a:rPr lang="en-US" sz="1800" dirty="0" smtClean="0"/>
              <a:t> </a:t>
            </a:r>
            <a:r>
              <a:rPr lang="en-US" sz="1800" dirty="0" err="1" smtClean="0"/>
              <a:t>tertentu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3. </a:t>
            </a:r>
            <a:r>
              <a:rPr lang="en-US" sz="1800" dirty="0" err="1" smtClean="0"/>
              <a:t>Seringkali</a:t>
            </a:r>
            <a:r>
              <a:rPr lang="en-US" sz="1800" dirty="0" smtClean="0"/>
              <a:t> </a:t>
            </a:r>
            <a:r>
              <a:rPr lang="en-US" sz="1800" dirty="0" err="1" smtClean="0"/>
              <a:t>berkarakter</a:t>
            </a:r>
            <a:r>
              <a:rPr lang="en-US" sz="1800" dirty="0" smtClean="0"/>
              <a:t> </a:t>
            </a:r>
            <a:r>
              <a:rPr lang="en-US" sz="1800" dirty="0" err="1" smtClean="0"/>
              <a:t>jujur</a:t>
            </a:r>
            <a:r>
              <a:rPr lang="en-US" sz="1800" dirty="0" smtClean="0"/>
              <a:t>, </a:t>
            </a:r>
            <a:r>
              <a:rPr lang="en-US" sz="1800" dirty="0" err="1" smtClean="0"/>
              <a:t>polos</a:t>
            </a:r>
            <a:r>
              <a:rPr lang="en-US" sz="1800" dirty="0" smtClean="0"/>
              <a:t>,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penyayang</a:t>
            </a:r>
            <a:r>
              <a:rPr lang="en-US" sz="1800" dirty="0" smtClean="0"/>
              <a:t> </a:t>
            </a:r>
            <a:r>
              <a:rPr lang="en-US" sz="1800" dirty="0" err="1" smtClean="0"/>
              <a:t>meskipun</a:t>
            </a:r>
            <a:r>
              <a:rPr lang="en-US" sz="1800" dirty="0" smtClean="0"/>
              <a:t> proses  </a:t>
            </a:r>
            <a:r>
              <a:rPr lang="en-US" sz="1800" dirty="0" err="1" smtClean="0"/>
              <a:t>berpikirnya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       </a:t>
            </a:r>
            <a:r>
              <a:rPr lang="en-US" sz="1800" dirty="0" err="1" smtClean="0"/>
              <a:t>terbatas</a:t>
            </a:r>
            <a:endParaRPr lang="en-US" sz="1800" dirty="0" smtClean="0"/>
          </a:p>
          <a:p>
            <a:pPr marL="0" indent="0">
              <a:buNone/>
            </a:pPr>
            <a:endParaRPr lang="en-US" sz="1800" dirty="0" smtClean="0">
              <a:latin typeface="High Tower Text" pitchFamily="18" charset="0"/>
            </a:endParaRPr>
          </a:p>
          <a:p>
            <a:pPr marL="0" indent="0">
              <a:buNone/>
            </a:pPr>
            <a:r>
              <a:rPr lang="en-US" sz="1800" dirty="0">
                <a:latin typeface="High Tower Text" pitchFamily="18" charset="0"/>
              </a:rPr>
              <a:t> </a:t>
            </a:r>
            <a:r>
              <a:rPr lang="en-US" sz="1800" dirty="0" smtClean="0">
                <a:latin typeface="High Tower Text" pitchFamily="18" charset="0"/>
              </a:rPr>
              <a:t>    </a:t>
            </a:r>
          </a:p>
          <a:p>
            <a:endParaRPr lang="en-US" sz="1400" dirty="0" smtClean="0">
              <a:latin typeface="High Tower Text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4312"/>
          </a:xfrm>
        </p:spPr>
        <p:txBody>
          <a:bodyPr>
            <a:normAutofit/>
          </a:bodyPr>
          <a:lstStyle/>
          <a:p>
            <a:r>
              <a:rPr lang="en-US" sz="3600" dirty="0" smtClean="0"/>
              <a:t>KARAKTERISTIK TUNAGRAHITA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2618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8050088" cy="648073"/>
          </a:xfrm>
        </p:spPr>
        <p:txBody>
          <a:bodyPr/>
          <a:lstStyle/>
          <a:p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</a:rPr>
              <a:t>Klarifikasi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  Tingkat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</a:rPr>
              <a:t>Keparahan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 (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</a:rPr>
              <a:t>Berdasarkan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  IQ)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15516" y="1268759"/>
            <a:ext cx="8172908" cy="5393399"/>
          </a:xfrm>
        </p:spPr>
        <p:txBody>
          <a:bodyPr/>
          <a:lstStyle/>
          <a:p>
            <a:pPr algn="just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1.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Ringan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 (IQ 50-70 ) 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Masih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bisa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belajar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membaca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menulis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berhitung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just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sederhana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serta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mampu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bekerja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dengan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bimbingan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ringan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.           </a:t>
            </a:r>
          </a:p>
          <a:p>
            <a:pPr algn="just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2.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Sedang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( IQ 35-49) 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Mampu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dilatih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mengurus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diri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sendiri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melakukan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  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komunikasi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dasar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namun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kesulitan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dalam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akaemik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3.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Berat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(IQ 20-34) 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Sangat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terbatas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dalam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komunikasi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membutuhkan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pPr algn="just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bantuan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penuh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dalam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aktivitas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sehari-hari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algn="just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4.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Sangat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berat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(IQ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dibawah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20) :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Bergantung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sepenuhnya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pada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orang lain</a:t>
            </a:r>
          </a:p>
          <a:p>
            <a:pPr algn="just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 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untuk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bertahan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hidup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mengurus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kebutuhan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dasarnya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509120"/>
            <a:ext cx="8208912" cy="2153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574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856984" cy="1296144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en-US" sz="2000" cap="none" dirty="0" err="1" smtClean="0">
                <a:latin typeface="Californian FB" pitchFamily="18" charset="0"/>
              </a:rPr>
              <a:t>Anak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tunagrahita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bukanlah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aib</a:t>
            </a:r>
            <a:r>
              <a:rPr lang="en-US" sz="2000" cap="none" dirty="0" smtClean="0">
                <a:latin typeface="Californian FB" pitchFamily="18" charset="0"/>
              </a:rPr>
              <a:t>. </a:t>
            </a:r>
            <a:r>
              <a:rPr lang="en-US" sz="2000" cap="none" dirty="0" err="1" smtClean="0">
                <a:latin typeface="Californian FB" pitchFamily="18" charset="0"/>
              </a:rPr>
              <a:t>Mereka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hanya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berbeda</a:t>
            </a:r>
            <a:r>
              <a:rPr lang="en-US" sz="2000" cap="none" dirty="0" smtClean="0">
                <a:latin typeface="Californian FB" pitchFamily="18" charset="0"/>
              </a:rPr>
              <a:t>, </a:t>
            </a:r>
            <a:r>
              <a:rPr lang="en-US" sz="2000" cap="none" dirty="0" err="1" smtClean="0">
                <a:latin typeface="Californian FB" pitchFamily="18" charset="0"/>
              </a:rPr>
              <a:t>mereka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lahir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dengan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keunikan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tersendiri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dan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memiliki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hak</a:t>
            </a:r>
            <a:r>
              <a:rPr lang="en-US" sz="2000" cap="none" dirty="0" smtClean="0">
                <a:latin typeface="Californian FB" pitchFamily="18" charset="0"/>
              </a:rPr>
              <a:t> yang </a:t>
            </a:r>
            <a:r>
              <a:rPr lang="en-US" sz="2000" cap="none" dirty="0" err="1" smtClean="0">
                <a:latin typeface="Californian FB" pitchFamily="18" charset="0"/>
              </a:rPr>
              <a:t>sama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untuk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dicintai</a:t>
            </a:r>
            <a:r>
              <a:rPr lang="en-US" sz="2000" cap="none" dirty="0" smtClean="0">
                <a:latin typeface="Californian FB" pitchFamily="18" charset="0"/>
              </a:rPr>
              <a:t>, </a:t>
            </a:r>
            <a:r>
              <a:rPr lang="en-US" sz="2000" cap="none" dirty="0" err="1" smtClean="0">
                <a:latin typeface="Californian FB" pitchFamily="18" charset="0"/>
              </a:rPr>
              <a:t>dihargai</a:t>
            </a:r>
            <a:r>
              <a:rPr lang="en-US" sz="2000" cap="none" dirty="0" smtClean="0">
                <a:latin typeface="Californian FB" pitchFamily="18" charset="0"/>
              </a:rPr>
              <a:t>, </a:t>
            </a:r>
            <a:r>
              <a:rPr lang="en-US" sz="2000" cap="none" dirty="0" err="1" smtClean="0">
                <a:latin typeface="Californian FB" pitchFamily="18" charset="0"/>
              </a:rPr>
              <a:t>serta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berkembang</a:t>
            </a:r>
            <a:r>
              <a:rPr lang="en-US" sz="2000" cap="none" dirty="0" smtClean="0">
                <a:latin typeface="Californian FB" pitchFamily="18" charset="0"/>
              </a:rPr>
              <a:t> </a:t>
            </a:r>
            <a:r>
              <a:rPr lang="en-US" sz="2000" cap="none" dirty="0" err="1" smtClean="0">
                <a:latin typeface="Californian FB" pitchFamily="18" charset="0"/>
              </a:rPr>
              <a:t>dimasyarakat</a:t>
            </a:r>
            <a:r>
              <a:rPr lang="en-US" sz="2000" cap="none" dirty="0" smtClean="0">
                <a:latin typeface="Californian FB" pitchFamily="18" charset="0"/>
              </a:rPr>
              <a:t>. </a:t>
            </a:r>
            <a:r>
              <a:rPr lang="en-US" sz="2000" i="1" cap="none" dirty="0" err="1" smtClean="0">
                <a:latin typeface="Californian FB" pitchFamily="18" charset="0"/>
              </a:rPr>
              <a:t>Anak</a:t>
            </a:r>
            <a:r>
              <a:rPr lang="en-US" sz="2000" i="1" cap="none" dirty="0" smtClean="0">
                <a:latin typeface="Californian FB" pitchFamily="18" charset="0"/>
              </a:rPr>
              <a:t> </a:t>
            </a:r>
            <a:r>
              <a:rPr lang="en-US" sz="2000" i="1" cap="none" dirty="0" err="1" smtClean="0">
                <a:latin typeface="Californian FB" pitchFamily="18" charset="0"/>
              </a:rPr>
              <a:t>tunagrahita</a:t>
            </a:r>
            <a:r>
              <a:rPr lang="en-US" sz="2000" i="1" cap="none" dirty="0" smtClean="0">
                <a:latin typeface="Californian FB" pitchFamily="18" charset="0"/>
              </a:rPr>
              <a:t>, </a:t>
            </a:r>
            <a:r>
              <a:rPr lang="en-US" sz="2000" i="1" cap="none" dirty="0" err="1" smtClean="0">
                <a:latin typeface="Californian FB" pitchFamily="18" charset="0"/>
              </a:rPr>
              <a:t>mereka</a:t>
            </a:r>
            <a:r>
              <a:rPr lang="en-US" sz="2000" i="1" cap="none" dirty="0" smtClean="0">
                <a:latin typeface="Californian FB" pitchFamily="18" charset="0"/>
              </a:rPr>
              <a:t> </a:t>
            </a:r>
            <a:r>
              <a:rPr lang="en-US" sz="2000" i="1" cap="none" dirty="0" err="1" smtClean="0">
                <a:latin typeface="Californian FB" pitchFamily="18" charset="0"/>
              </a:rPr>
              <a:t>istimewa</a:t>
            </a:r>
            <a:r>
              <a:rPr lang="en-US" sz="2000" i="1" cap="none" dirty="0" smtClean="0">
                <a:latin typeface="Californian FB" pitchFamily="18" charset="0"/>
              </a:rPr>
              <a:t>.</a:t>
            </a:r>
            <a:br>
              <a:rPr lang="en-US" sz="2000" i="1" cap="none" dirty="0" smtClean="0">
                <a:latin typeface="Californian FB" pitchFamily="18" charset="0"/>
              </a:rPr>
            </a:br>
            <a:r>
              <a:rPr lang="en-US" dirty="0" smtClean="0"/>
              <a:t>						                  </a:t>
            </a:r>
            <a:r>
              <a:rPr lang="en-US" i="1" cap="none" dirty="0" err="1" smtClean="0">
                <a:latin typeface="Californian FB" pitchFamily="18" charset="0"/>
              </a:rPr>
              <a:t>Sekian</a:t>
            </a:r>
            <a:r>
              <a:rPr lang="en-US" i="1" cap="none" dirty="0" smtClean="0">
                <a:latin typeface="Californian FB" pitchFamily="18" charset="0"/>
              </a:rPr>
              <a:t> </a:t>
            </a:r>
            <a:r>
              <a:rPr lang="en-US" i="1" cap="none" dirty="0" err="1" smtClean="0">
                <a:latin typeface="Californian FB" pitchFamily="18" charset="0"/>
              </a:rPr>
              <a:t>dan</a:t>
            </a:r>
            <a:r>
              <a:rPr lang="en-US" i="1" cap="none" dirty="0" smtClean="0">
                <a:latin typeface="Californian FB" pitchFamily="18" charset="0"/>
              </a:rPr>
              <a:t> </a:t>
            </a:r>
            <a:r>
              <a:rPr lang="en-US" i="1" cap="none" dirty="0" err="1" smtClean="0">
                <a:latin typeface="Californian FB" pitchFamily="18" charset="0"/>
              </a:rPr>
              <a:t>terimakasih</a:t>
            </a:r>
            <a:r>
              <a:rPr lang="en-US" i="1" cap="none" dirty="0" smtClean="0">
                <a:latin typeface="Californian FB" pitchFamily="18" charset="0"/>
              </a:rPr>
              <a:t/>
            </a:r>
            <a:br>
              <a:rPr lang="en-US" i="1" cap="none" dirty="0" smtClean="0">
                <a:latin typeface="Californian FB" pitchFamily="18" charset="0"/>
              </a:rPr>
            </a:br>
            <a:endParaRPr lang="en-US" i="1" cap="none" dirty="0">
              <a:latin typeface="Californian FB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32856"/>
            <a:ext cx="2592288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132856"/>
            <a:ext cx="295232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437112"/>
            <a:ext cx="601942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669" y="2132856"/>
            <a:ext cx="2932559" cy="2086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032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205</TotalTime>
  <Words>391</Words>
  <Application>Microsoft Office PowerPoint</Application>
  <PresentationFormat>On-screen Show (4:3)</PresentationFormat>
  <Paragraphs>42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Couture</vt:lpstr>
      <vt:lpstr>Apothecary</vt:lpstr>
      <vt:lpstr>Trek</vt:lpstr>
      <vt:lpstr>Paper</vt:lpstr>
      <vt:lpstr>Adjacency</vt:lpstr>
      <vt:lpstr>BlackTie</vt:lpstr>
      <vt:lpstr>Materi MGMP Tunagrahita  “Faktor Penyebab dan Karakteristik Tunagrahita”</vt:lpstr>
      <vt:lpstr>Apa itu tunagrahita?</vt:lpstr>
      <vt:lpstr>Faktor dan penyebab tunagrahita</vt:lpstr>
      <vt:lpstr>KARAKTERISTIK TUNAGRAHITA</vt:lpstr>
      <vt:lpstr>Klarifikasi  Tingkat Keparahan (Berdasarkan  IQ)</vt:lpstr>
      <vt:lpstr> Anak tunagrahita bukanlah aib. Mereka hanya berbeda, mereka lahir dengan keunikan tersendiri dan memiliki hak yang sama untuk dicintai, dihargai, serta berkembang dimasyarakat. Anak tunagrahita, mereka istimewa.                         Sekian dan terimakasih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MGMP Tunagrahita  “Faktor Penyebab dan Karakteristik Tunagrahita”</dc:title>
  <dc:creator>ismail - [2010]</dc:creator>
  <cp:lastModifiedBy>ismail - [2010]</cp:lastModifiedBy>
  <cp:revision>25</cp:revision>
  <dcterms:created xsi:type="dcterms:W3CDTF">2026-10-04T06:52:26Z</dcterms:created>
  <dcterms:modified xsi:type="dcterms:W3CDTF">2026-10-04T14:36:39Z</dcterms:modified>
</cp:coreProperties>
</file>