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67" d="100"/>
          <a:sy n="67" d="100"/>
        </p:scale>
        <p:origin x="834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85800" y="640080"/>
            <a:ext cx="2468880" cy="438912"/>
          </a:xfrm>
          <a:prstGeom prst="round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649224"/>
            <a:ext cx="24688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8FAFC"/>
                </a:solidFill>
                <a:latin typeface="Aptos"/>
              </a:rPr>
              <a:t>MGMP MATEMATIKA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417320"/>
            <a:ext cx="10698480" cy="12344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4200" b="1">
                <a:solidFill>
                  <a:srgbClr val="F8FAFC"/>
                </a:solidFill>
                <a:latin typeface="Aptos"/>
              </a:rPr>
              <a:t>Se-Kota Lhokseumawe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2743200"/>
            <a:ext cx="9875520" cy="8229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200" b="0">
                <a:solidFill>
                  <a:srgbClr val="CDD7E1"/>
                </a:solidFill>
                <a:latin typeface="Aptos"/>
              </a:rPr>
              <a:t>Pertemuan Perdana • Ruang Diskusi &amp; Menentukan Prioritas</a:t>
            </a:r>
          </a:p>
        </p:txBody>
      </p:sp>
      <p:sp>
        <p:nvSpPr>
          <p:cNvPr id="7" name="Oval 6"/>
          <p:cNvSpPr/>
          <p:nvPr/>
        </p:nvSpPr>
        <p:spPr>
          <a:xfrm>
            <a:off x="8869680" y="4069080"/>
            <a:ext cx="1051560" cy="1051560"/>
          </a:xfrm>
          <a:prstGeom prst="ellipse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4709160"/>
            <a:ext cx="594360" cy="594360"/>
          </a:xfrm>
          <a:prstGeom prst="ellipse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966960" y="3566160"/>
            <a:ext cx="320040" cy="320040"/>
          </a:xfrm>
          <a:prstGeom prst="ellipse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13232" y="5989320"/>
            <a:ext cx="6583680" cy="32004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300" b="1">
                <a:solidFill>
                  <a:srgbClr val="F8FAFC"/>
                </a:solidFill>
                <a:latin typeface="Aptos"/>
              </a:rPr>
              <a:t>“Duduk bersama • Mendengar • Menentukan • Bergerak”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900" b="1">
                <a:solidFill>
                  <a:srgbClr val="182438"/>
                </a:solidFill>
                <a:latin typeface="Aptos"/>
              </a:rPr>
              <a:t>Hari ini kita tidak sekadar rapat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68258"/>
            <a:ext cx="10666894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Fokus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utama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: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mendengar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kebutuhan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dan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memilih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prioritas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bersama</a:t>
            </a:r>
            <a:endParaRPr sz="2800" b="0" dirty="0">
              <a:solidFill>
                <a:srgbClr val="677482"/>
              </a:solidFill>
              <a:latin typeface="Aptos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85800" y="1828800"/>
            <a:ext cx="3383280" cy="30175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86968" y="1954584"/>
            <a:ext cx="2303836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1" dirty="0">
                <a:solidFill>
                  <a:srgbClr val="182438"/>
                </a:solidFill>
                <a:latin typeface="Aptos"/>
              </a:rPr>
              <a:t>01 • </a:t>
            </a:r>
            <a:r>
              <a:rPr sz="2400" b="1" dirty="0" err="1">
                <a:solidFill>
                  <a:srgbClr val="182438"/>
                </a:solidFill>
                <a:latin typeface="Aptos"/>
              </a:rPr>
              <a:t>Dengarkan</a:t>
            </a:r>
            <a:endParaRPr sz="24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86968" y="2984283"/>
            <a:ext cx="3186065" cy="120032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tantangan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nyata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677482"/>
                </a:solidFill>
                <a:latin typeface="Aptos"/>
              </a:rPr>
              <a:t> yang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sedang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dihadapi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>
                <a:solidFill>
                  <a:srgbClr val="677482"/>
                </a:solidFill>
                <a:latin typeface="Aptos"/>
              </a:rPr>
              <a:t>guru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Matematika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685800" y="1828800"/>
            <a:ext cx="64008" cy="301752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407408" y="1828800"/>
            <a:ext cx="3383280" cy="30175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608576" y="1954584"/>
            <a:ext cx="1925207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1" dirty="0">
                <a:solidFill>
                  <a:srgbClr val="182438"/>
                </a:solidFill>
                <a:latin typeface="Aptos"/>
              </a:rPr>
              <a:t>02 • </a:t>
            </a:r>
            <a:r>
              <a:rPr sz="2400" b="1" dirty="0" err="1">
                <a:solidFill>
                  <a:srgbClr val="182438"/>
                </a:solidFill>
                <a:latin typeface="Aptos"/>
              </a:rPr>
              <a:t>Petakan</a:t>
            </a:r>
            <a:endParaRPr sz="24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08576" y="2984283"/>
            <a:ext cx="3477427" cy="120032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0" dirty="0">
                <a:solidFill>
                  <a:srgbClr val="677482"/>
                </a:solidFill>
                <a:latin typeface="Aptos"/>
              </a:rPr>
              <a:t>Program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yang paling 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dibutuhkan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dan paling 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berdampak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407408" y="1828800"/>
            <a:ext cx="64008" cy="301752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129016" y="1828800"/>
            <a:ext cx="3383280" cy="30175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330184" y="1954584"/>
            <a:ext cx="2105769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1">
                <a:solidFill>
                  <a:srgbClr val="182438"/>
                </a:solidFill>
                <a:latin typeface="Aptos"/>
              </a:rPr>
              <a:t>03 • Putuskan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30184" y="2984283"/>
            <a:ext cx="2902718" cy="1200329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Pilih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3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prioritas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yang 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realistis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untuk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endParaRPr lang="en-US" sz="24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dikerjakan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bersama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129016" y="1828800"/>
            <a:ext cx="64008" cy="301752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731520"/>
            <a:ext cx="10789920" cy="4572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>
                <a:solidFill>
                  <a:srgbClr val="E8B241"/>
                </a:solidFill>
                <a:latin typeface="Aptos"/>
              </a:rPr>
              <a:t>PERTANYAAN UTAMA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508760"/>
            <a:ext cx="10332720" cy="18288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400" b="1">
                <a:solidFill>
                  <a:srgbClr val="F8FAFC"/>
                </a:solidFill>
                <a:latin typeface="Aptos"/>
              </a:rPr>
              <a:t>“Kalau MGMP hanya boleh
menjalankan 3 program tahun ini,
apa yang paling URGENT?”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206240" y="5074920"/>
            <a:ext cx="3749039" cy="438912"/>
          </a:xfrm>
          <a:prstGeom prst="round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4206240" y="5084064"/>
            <a:ext cx="3749039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8FAFC"/>
                </a:solidFill>
                <a:latin typeface="Aptos"/>
              </a:rPr>
              <a:t>Diskusikan • Jangan takut berbeda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900" b="1" dirty="0">
                <a:solidFill>
                  <a:srgbClr val="182438"/>
                </a:solidFill>
                <a:latin typeface="Aptos"/>
              </a:rPr>
              <a:t>Polling 1 • </a:t>
            </a:r>
            <a:r>
              <a:rPr sz="2900" b="1" dirty="0" err="1">
                <a:solidFill>
                  <a:srgbClr val="182438"/>
                </a:solidFill>
                <a:latin typeface="Aptos"/>
              </a:rPr>
              <a:t>Kebutuhan</a:t>
            </a:r>
            <a:r>
              <a:rPr sz="2900" b="1" dirty="0">
                <a:solidFill>
                  <a:srgbClr val="182438"/>
                </a:solidFill>
                <a:latin typeface="Aptos"/>
              </a:rPr>
              <a:t> </a:t>
            </a:r>
            <a:r>
              <a:rPr sz="2900" b="1" dirty="0" err="1">
                <a:solidFill>
                  <a:srgbClr val="182438"/>
                </a:solidFill>
                <a:latin typeface="Aptos"/>
              </a:rPr>
              <a:t>terbesar</a:t>
            </a:r>
            <a:r>
              <a:rPr sz="2900" b="1" dirty="0">
                <a:solidFill>
                  <a:srgbClr val="182438"/>
                </a:solidFill>
                <a:latin typeface="Aptos"/>
              </a:rPr>
              <a:t> guru </a:t>
            </a:r>
            <a:r>
              <a:rPr sz="2900" b="1" dirty="0" err="1">
                <a:solidFill>
                  <a:srgbClr val="182438"/>
                </a:solidFill>
                <a:latin typeface="Aptos"/>
              </a:rPr>
              <a:t>saat</a:t>
            </a:r>
            <a:r>
              <a:rPr sz="2900" b="1" dirty="0">
                <a:solidFill>
                  <a:srgbClr val="182438"/>
                </a:solidFill>
                <a:latin typeface="Aptos"/>
              </a:rPr>
              <a:t> </a:t>
            </a:r>
            <a:r>
              <a:rPr sz="2900" b="1" dirty="0" err="1">
                <a:solidFill>
                  <a:srgbClr val="182438"/>
                </a:solidFill>
                <a:latin typeface="Aptos"/>
              </a:rPr>
              <a:t>ini</a:t>
            </a:r>
            <a:endParaRPr sz="29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58368" y="937481"/>
            <a:ext cx="9873409" cy="58477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3200" b="0" dirty="0" err="1">
                <a:solidFill>
                  <a:srgbClr val="677482"/>
                </a:solidFill>
                <a:latin typeface="Aptos"/>
              </a:rPr>
              <a:t>Pilih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maksimal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3 —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tidak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ada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jawaban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benar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3200" b="0" dirty="0" err="1">
                <a:solidFill>
                  <a:srgbClr val="677482"/>
                </a:solidFill>
                <a:latin typeface="Aptos"/>
              </a:rPr>
              <a:t>atau</a:t>
            </a:r>
            <a:r>
              <a:rPr sz="3200" b="0" dirty="0">
                <a:solidFill>
                  <a:srgbClr val="677482"/>
                </a:solidFill>
                <a:latin typeface="Aptos"/>
              </a:rPr>
              <a:t> salah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7373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850392" y="18470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1313" y="2337975"/>
            <a:ext cx="2039341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>
                <a:solidFill>
                  <a:srgbClr val="182438"/>
                </a:solidFill>
                <a:latin typeface="Aptos"/>
              </a:rPr>
              <a:t>TKA &amp; bank </a:t>
            </a:r>
            <a:r>
              <a:rPr sz="2000" b="1" dirty="0" err="1">
                <a:solidFill>
                  <a:srgbClr val="182438"/>
                </a:solidFill>
                <a:latin typeface="Aptos"/>
              </a:rPr>
              <a:t>soal</a:t>
            </a:r>
            <a:endParaRPr sz="20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474720" y="17373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3639312" y="18470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62171" y="2354580"/>
            <a:ext cx="2205476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Asesmen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&amp; HOTS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7373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28231" y="18470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C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22007" y="1886336"/>
            <a:ext cx="1802481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Perangkat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</a:t>
            </a:r>
            <a:endParaRPr lang="en-US" sz="2000" b="1" dirty="0">
              <a:solidFill>
                <a:srgbClr val="182438"/>
              </a:solidFill>
              <a:latin typeface="Aptos"/>
            </a:endParaRPr>
          </a:p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pembelajaran</a:t>
            </a:r>
            <a:endParaRPr sz="20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052559" y="17373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9217151" y="18470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710928" y="2040224"/>
            <a:ext cx="1786386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>
                <a:solidFill>
                  <a:srgbClr val="182438"/>
                </a:solidFill>
                <a:latin typeface="Aptos"/>
              </a:rPr>
              <a:t>AI &amp; teknologi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85800" y="33375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50392" y="34472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4168" y="3486537"/>
            <a:ext cx="1719830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Praktik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182438"/>
                </a:solidFill>
                <a:latin typeface="Aptos"/>
              </a:rPr>
              <a:t>baik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/</a:t>
            </a:r>
            <a:endParaRPr lang="en-US" sz="2000" b="1" dirty="0">
              <a:solidFill>
                <a:srgbClr val="182438"/>
              </a:solidFill>
              <a:latin typeface="Aptos"/>
            </a:endParaRPr>
          </a:p>
          <a:p>
            <a:pPr algn="l"/>
            <a:r>
              <a:rPr sz="2000" b="1" dirty="0">
                <a:solidFill>
                  <a:srgbClr val="182438"/>
                </a:solidFill>
                <a:latin typeface="Aptos"/>
              </a:rPr>
              <a:t> lesson study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474720" y="33375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3639312" y="34472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F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33087" y="3640425"/>
            <a:ext cx="1399742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>
                <a:solidFill>
                  <a:srgbClr val="182438"/>
                </a:solidFill>
                <a:latin typeface="Aptos"/>
              </a:rPr>
              <a:t>Olimpiade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263640" y="33375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28231" y="34472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22007" y="3486537"/>
            <a:ext cx="1326710" cy="707886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Literasi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&amp; </a:t>
            </a:r>
            <a:endParaRPr lang="en-US" sz="2000" b="1" dirty="0">
              <a:solidFill>
                <a:srgbClr val="182438"/>
              </a:solidFill>
              <a:latin typeface="Aptos"/>
            </a:endParaRPr>
          </a:p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numerasi</a:t>
            </a:r>
            <a:endParaRPr sz="2000" b="1" dirty="0">
              <a:solidFill>
                <a:srgbClr val="182438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9052559" y="3337560"/>
            <a:ext cx="2514600" cy="12344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9217151" y="3447288"/>
            <a:ext cx="41148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209691"/>
                </a:solidFill>
                <a:latin typeface="Aptos"/>
              </a:rPr>
              <a:t>H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10928" y="3332649"/>
            <a:ext cx="1679178" cy="1015663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Peningkatan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</a:t>
            </a:r>
            <a:endParaRPr lang="en-US" sz="2000" b="1" dirty="0">
              <a:solidFill>
                <a:srgbClr val="182438"/>
              </a:solidFill>
              <a:latin typeface="Aptos"/>
            </a:endParaRPr>
          </a:p>
          <a:p>
            <a:pPr algn="l"/>
            <a:r>
              <a:rPr sz="2000" b="1" dirty="0" err="1">
                <a:solidFill>
                  <a:srgbClr val="182438"/>
                </a:solidFill>
                <a:latin typeface="Aptos"/>
              </a:rPr>
              <a:t>kompetensi</a:t>
            </a:r>
            <a:r>
              <a:rPr sz="2000" b="1" dirty="0">
                <a:solidFill>
                  <a:srgbClr val="182438"/>
                </a:solidFill>
                <a:latin typeface="Aptos"/>
              </a:rPr>
              <a:t> </a:t>
            </a:r>
            <a:endParaRPr lang="en-US" sz="2000" b="1" dirty="0">
              <a:solidFill>
                <a:srgbClr val="182438"/>
              </a:solidFill>
              <a:latin typeface="Aptos"/>
            </a:endParaRPr>
          </a:p>
          <a:p>
            <a:pPr algn="l"/>
            <a:r>
              <a:rPr sz="2000" b="1" dirty="0">
                <a:solidFill>
                  <a:srgbClr val="182438"/>
                </a:solidFill>
                <a:latin typeface="Aptos"/>
              </a:rPr>
              <a:t>guru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900" b="1">
                <a:solidFill>
                  <a:srgbClr val="182438"/>
                </a:solidFill>
                <a:latin typeface="Aptos"/>
              </a:rPr>
              <a:t>Diskusi 1 • Apa masalah yang paling terasa?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999036"/>
            <a:ext cx="8792215" cy="46166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400" b="0" dirty="0" err="1">
                <a:solidFill>
                  <a:srgbClr val="677482"/>
                </a:solidFill>
                <a:latin typeface="Aptos"/>
              </a:rPr>
              <a:t>Gunakan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pola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400" b="0" dirty="0" err="1">
                <a:solidFill>
                  <a:srgbClr val="677482"/>
                </a:solidFill>
                <a:latin typeface="Aptos"/>
              </a:rPr>
              <a:t>sederhana</a:t>
            </a:r>
            <a:r>
              <a:rPr sz="2400" b="0" dirty="0">
                <a:solidFill>
                  <a:srgbClr val="677482"/>
                </a:solidFill>
                <a:latin typeface="Aptos"/>
              </a:rPr>
              <a:t>: MASALAH → PENYEBAB → KEBUTUHAN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3337560" cy="30632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24128" y="1969526"/>
            <a:ext cx="1812227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 dirty="0">
                <a:solidFill>
                  <a:srgbClr val="182438"/>
                </a:solidFill>
                <a:latin typeface="Aptos"/>
              </a:rPr>
              <a:t>MASALAH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4128" y="2960531"/>
            <a:ext cx="3339440" cy="138499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yang paling </a:t>
            </a:r>
            <a:endParaRPr lang="en-US" sz="28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sering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menghambat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endParaRPr lang="en-US" sz="28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pembelajaran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?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" y="1874519"/>
            <a:ext cx="64008" cy="306324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617720" y="1874519"/>
            <a:ext cx="3337560" cy="30632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18888" y="1969526"/>
            <a:ext cx="1946238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 dirty="0">
                <a:solidFill>
                  <a:srgbClr val="182438"/>
                </a:solidFill>
                <a:latin typeface="Aptos"/>
              </a:rPr>
              <a:t>PENYEBAB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8888" y="3175975"/>
            <a:ext cx="3101105" cy="954107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Mengapa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masalah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endParaRPr lang="en-US" sz="28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itu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terjadi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17720" y="1874519"/>
            <a:ext cx="64008" cy="306324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412480" y="1874519"/>
            <a:ext cx="3337560" cy="306324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13648" y="1969526"/>
            <a:ext cx="2262158" cy="5232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1">
                <a:solidFill>
                  <a:srgbClr val="182438"/>
                </a:solidFill>
                <a:latin typeface="Aptos"/>
              </a:rPr>
              <a:t>KEBUTUHAN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13648" y="2960531"/>
            <a:ext cx="3213572" cy="1384995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Dukungan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yang</a:t>
            </a:r>
            <a:endParaRPr lang="en-US" sz="28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800" b="0" dirty="0" err="1">
                <a:solidFill>
                  <a:srgbClr val="677482"/>
                </a:solidFill>
                <a:latin typeface="Aptos"/>
              </a:rPr>
              <a:t>benar-benar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 </a:t>
            </a:r>
            <a:endParaRPr lang="en-US" sz="2800" b="0" dirty="0">
              <a:solidFill>
                <a:srgbClr val="677482"/>
              </a:solidFill>
              <a:latin typeface="Aptos"/>
            </a:endParaRPr>
          </a:p>
          <a:p>
            <a:pPr algn="l"/>
            <a:r>
              <a:rPr sz="2800" b="0" dirty="0" err="1">
                <a:solidFill>
                  <a:srgbClr val="677482"/>
                </a:solidFill>
                <a:latin typeface="Aptos"/>
              </a:rPr>
              <a:t>dibutuhkan</a:t>
            </a:r>
            <a:r>
              <a:rPr sz="2800" b="0" dirty="0">
                <a:solidFill>
                  <a:srgbClr val="677482"/>
                </a:solidFill>
                <a:latin typeface="Aptos"/>
              </a:rPr>
              <a:t>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2480" y="1874519"/>
            <a:ext cx="64008" cy="306324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5486400"/>
            <a:ext cx="987552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400" b="1">
                <a:solidFill>
                  <a:srgbClr val="182438"/>
                </a:solidFill>
                <a:latin typeface="Aptos"/>
              </a:rPr>
              <a:t>⏱  10 menit  •  Diskusi kelompok  •  Catat 1 masalah paling prioritas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523994"/>
            <a:ext cx="339811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1">
                <a:solidFill>
                  <a:srgbClr val="182438"/>
                </a:solidFill>
                <a:latin typeface="Aptos"/>
              </a:rPr>
              <a:t>Dari masalah menjadi program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45202"/>
            <a:ext cx="861735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0" dirty="0" err="1">
                <a:solidFill>
                  <a:srgbClr val="677482"/>
                </a:solidFill>
                <a:latin typeface="Aptos"/>
              </a:rPr>
              <a:t>Jangan</a:t>
            </a:r>
            <a:r>
              <a:rPr b="0" dirty="0">
                <a:solidFill>
                  <a:srgbClr val="677482"/>
                </a:solidFill>
                <a:latin typeface="Aptos"/>
              </a:rPr>
              <a:t>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mulai</a:t>
            </a:r>
            <a:r>
              <a:rPr b="0" dirty="0">
                <a:solidFill>
                  <a:srgbClr val="677482"/>
                </a:solidFill>
                <a:latin typeface="Aptos"/>
              </a:rPr>
              <a:t>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dari</a:t>
            </a:r>
            <a:r>
              <a:rPr b="0" dirty="0">
                <a:solidFill>
                  <a:srgbClr val="677482"/>
                </a:solidFill>
                <a:latin typeface="Aptos"/>
              </a:rPr>
              <a:t> “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b="0" dirty="0">
                <a:solidFill>
                  <a:srgbClr val="677482"/>
                </a:solidFill>
                <a:latin typeface="Aptos"/>
              </a:rPr>
              <a:t> yang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ingin</a:t>
            </a:r>
            <a:r>
              <a:rPr b="0" dirty="0">
                <a:solidFill>
                  <a:srgbClr val="677482"/>
                </a:solidFill>
                <a:latin typeface="Aptos"/>
              </a:rPr>
              <a:t>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kita</a:t>
            </a:r>
            <a:r>
              <a:rPr b="0" dirty="0">
                <a:solidFill>
                  <a:srgbClr val="677482"/>
                </a:solidFill>
                <a:latin typeface="Aptos"/>
              </a:rPr>
              <a:t>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lakukan</a:t>
            </a:r>
            <a:r>
              <a:rPr b="0" dirty="0">
                <a:solidFill>
                  <a:srgbClr val="677482"/>
                </a:solidFill>
                <a:latin typeface="Aptos"/>
              </a:rPr>
              <a:t>?” —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mulai</a:t>
            </a:r>
            <a:r>
              <a:rPr b="0" dirty="0">
                <a:solidFill>
                  <a:srgbClr val="677482"/>
                </a:solidFill>
                <a:latin typeface="Aptos"/>
              </a:rPr>
              <a:t>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dari</a:t>
            </a:r>
            <a:r>
              <a:rPr b="0" dirty="0">
                <a:solidFill>
                  <a:srgbClr val="677482"/>
                </a:solidFill>
                <a:latin typeface="Aptos"/>
              </a:rPr>
              <a:t> “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apa</a:t>
            </a:r>
            <a:r>
              <a:rPr b="0" dirty="0">
                <a:solidFill>
                  <a:srgbClr val="677482"/>
                </a:solidFill>
                <a:latin typeface="Aptos"/>
              </a:rPr>
              <a:t> yang </a:t>
            </a:r>
            <a:r>
              <a:rPr b="0" dirty="0" err="1">
                <a:solidFill>
                  <a:srgbClr val="677482"/>
                </a:solidFill>
                <a:latin typeface="Aptos"/>
              </a:rPr>
              <a:t>dibutuhkan</a:t>
            </a:r>
            <a:r>
              <a:rPr b="0" dirty="0">
                <a:solidFill>
                  <a:srgbClr val="677482"/>
                </a:solidFill>
                <a:latin typeface="Aptos"/>
              </a:rPr>
              <a:t>?”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600200"/>
            <a:ext cx="2697480" cy="566928"/>
          </a:xfrm>
          <a:prstGeom prst="round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237133" y="1653278"/>
            <a:ext cx="122905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1">
                <a:solidFill>
                  <a:srgbClr val="F8FAFC"/>
                </a:solidFill>
                <a:latin typeface="Aptos"/>
              </a:rPr>
              <a:t>MASALAH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10712" y="1600200"/>
            <a:ext cx="2697480" cy="566928"/>
          </a:xfrm>
          <a:prstGeom prst="round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3999468" y="1653278"/>
            <a:ext cx="1519967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1">
                <a:solidFill>
                  <a:srgbClr val="182438"/>
                </a:solidFill>
                <a:latin typeface="Aptos"/>
              </a:rPr>
              <a:t>KEBUTUHAN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18504" y="1600200"/>
            <a:ext cx="2697480" cy="566928"/>
          </a:xfrm>
          <a:prstGeom prst="round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16658" y="1653278"/>
            <a:ext cx="1701171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1">
                <a:solidFill>
                  <a:srgbClr val="F8FAFC"/>
                </a:solidFill>
                <a:latin typeface="Aptos"/>
              </a:rPr>
              <a:t>SOLUSI MGMP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226296" y="1600200"/>
            <a:ext cx="2697480" cy="566928"/>
          </a:xfrm>
          <a:prstGeom prst="round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110052" y="1653278"/>
            <a:ext cx="292996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1">
                <a:solidFill>
                  <a:srgbClr val="182438"/>
                </a:solidFill>
                <a:latin typeface="Aptos"/>
              </a:rPr>
              <a:t>HASIL YANG DIHARAPKAN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2920" y="233172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01565" y="253110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410712" y="233172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709357" y="253110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8504" y="233172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617149" y="253110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226296" y="233172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524941" y="253110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02920" y="3383279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01565" y="358266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410712" y="3383279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3709357" y="358266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18504" y="3383279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617149" y="358266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226296" y="3383279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524941" y="358266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502920" y="443484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01565" y="463422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3410712" y="443484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709357" y="463422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18504" y="443484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617149" y="463422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226296" y="4434840"/>
            <a:ext cx="2697480" cy="822960"/>
          </a:xfrm>
          <a:prstGeom prst="roundRect">
            <a:avLst/>
          </a:prstGeom>
          <a:solidFill>
            <a:srgbClr val="F7F9FA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524941" y="4634222"/>
            <a:ext cx="2100190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b="0">
                <a:solidFill>
                  <a:srgbClr val="677482"/>
                </a:solidFill>
                <a:latin typeface="Aptos"/>
              </a:rPr>
              <a:t>Tulis hasil diskusi…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900" b="1">
                <a:solidFill>
                  <a:srgbClr val="182438"/>
                </a:solidFill>
                <a:latin typeface="Aptos"/>
              </a:rPr>
              <a:t>Polling 2 • Pilih 3 program prioritas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45202"/>
            <a:ext cx="5239127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0">
                <a:solidFill>
                  <a:srgbClr val="677482"/>
                </a:solidFill>
                <a:latin typeface="Aptos"/>
              </a:rPr>
              <a:t>Gunakan 3 kriteria: URGENT • DAMPAK • REALISTIS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45920"/>
            <a:ext cx="3291840" cy="14173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32688" y="1817870"/>
            <a:ext cx="1068754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1">
                <a:solidFill>
                  <a:srgbClr val="182438"/>
                </a:solidFill>
                <a:latin typeface="Aptos"/>
              </a:rPr>
              <a:t>URGENT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32688" y="2416802"/>
            <a:ext cx="317413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0">
                <a:solidFill>
                  <a:srgbClr val="677482"/>
                </a:solidFill>
                <a:latin typeface="Aptos"/>
              </a:rPr>
              <a:t>Apakah dibutuhkan sekarang?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645920"/>
            <a:ext cx="64008" cy="141732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526280" y="1645920"/>
            <a:ext cx="3291840" cy="14173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727448" y="1817870"/>
            <a:ext cx="1090298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1">
                <a:solidFill>
                  <a:srgbClr val="182438"/>
                </a:solidFill>
                <a:latin typeface="Aptos"/>
              </a:rPr>
              <a:t>DAMPAK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27448" y="2416802"/>
            <a:ext cx="3309176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0">
                <a:solidFill>
                  <a:srgbClr val="677482"/>
                </a:solidFill>
                <a:latin typeface="Aptos"/>
              </a:rPr>
              <a:t>Apakah terasa bagi guru/siswa?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26280" y="1645920"/>
            <a:ext cx="64008" cy="141732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321040" y="1645920"/>
            <a:ext cx="3291840" cy="141732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22208" y="1817870"/>
            <a:ext cx="1248419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1">
                <a:solidFill>
                  <a:srgbClr val="182438"/>
                </a:solidFill>
                <a:latin typeface="Aptos"/>
              </a:rPr>
              <a:t>REALISTIS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8" y="2416802"/>
            <a:ext cx="3514232" cy="36933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b="0">
                <a:solidFill>
                  <a:srgbClr val="677482"/>
                </a:solidFill>
                <a:latin typeface="Aptos"/>
              </a:rPr>
              <a:t>Apakah bisa dikerjakan bersama?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21040" y="1645920"/>
            <a:ext cx="64008" cy="141732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77240" y="3520440"/>
            <a:ext cx="1051560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600" b="1" dirty="0">
                <a:solidFill>
                  <a:srgbClr val="182438"/>
                </a:solidFill>
                <a:latin typeface="Aptos"/>
              </a:rPr>
              <a:t>PROGRAM PRIORITAS</a:t>
            </a:r>
          </a:p>
        </p:txBody>
      </p:sp>
      <p:sp>
        <p:nvSpPr>
          <p:cNvPr id="18" name="Oval 17"/>
          <p:cNvSpPr/>
          <p:nvPr/>
        </p:nvSpPr>
        <p:spPr>
          <a:xfrm>
            <a:off x="4434840" y="4160520"/>
            <a:ext cx="1051560" cy="1051560"/>
          </a:xfrm>
          <a:prstGeom prst="ellipse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434840" y="4315968"/>
            <a:ext cx="105156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Aptos"/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7726679" y="4160520"/>
            <a:ext cx="1051560" cy="1051560"/>
          </a:xfrm>
          <a:prstGeom prst="ellipse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726679" y="4315968"/>
            <a:ext cx="105156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182438"/>
                </a:solidFill>
                <a:latin typeface="Aptos"/>
              </a:rPr>
              <a:t>2</a:t>
            </a:r>
          </a:p>
        </p:txBody>
      </p:sp>
      <p:sp>
        <p:nvSpPr>
          <p:cNvPr id="22" name="Oval 21"/>
          <p:cNvSpPr/>
          <p:nvPr/>
        </p:nvSpPr>
        <p:spPr>
          <a:xfrm>
            <a:off x="11018520" y="4160520"/>
            <a:ext cx="1051560" cy="1051560"/>
          </a:xfrm>
          <a:prstGeom prst="ellipse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018520" y="4315968"/>
            <a:ext cx="105156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200" b="1">
                <a:solidFill>
                  <a:srgbClr val="F8FAFC"/>
                </a:solidFill>
                <a:latin typeface="Aptos"/>
              </a:rPr>
              <a:t>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411480"/>
            <a:ext cx="108813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900" b="1" dirty="0" err="1">
                <a:solidFill>
                  <a:srgbClr val="182438"/>
                </a:solidFill>
                <a:latin typeface="Aptos"/>
              </a:rPr>
              <a:t>Inspirasi</a:t>
            </a:r>
            <a:r>
              <a:rPr sz="2900" b="1" dirty="0">
                <a:solidFill>
                  <a:srgbClr val="182438"/>
                </a:solidFill>
                <a:latin typeface="Aptos"/>
              </a:rPr>
              <a:t> program MGMP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58368" y="1029813"/>
            <a:ext cx="7086042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 dirty="0" err="1">
                <a:solidFill>
                  <a:srgbClr val="677482"/>
                </a:solidFill>
                <a:latin typeface="Aptos"/>
              </a:rPr>
              <a:t>Bukan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daftar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keputusan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—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ini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hanya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menu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untuk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memantik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ide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00200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78408" y="1764792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8408" y="2058513"/>
            <a:ext cx="3397790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 dirty="0">
                <a:solidFill>
                  <a:srgbClr val="677482"/>
                </a:solidFill>
                <a:latin typeface="Aptos"/>
              </a:rPr>
              <a:t>Bank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soal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&amp;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kisi-kisi</a:t>
            </a:r>
            <a:r>
              <a:rPr sz="2000" b="0" dirty="0">
                <a:solidFill>
                  <a:srgbClr val="677482"/>
                </a:solidFill>
                <a:latin typeface="Aptos"/>
              </a:rPr>
              <a:t> </a:t>
            </a:r>
            <a:r>
              <a:rPr sz="2000" b="0" dirty="0" err="1">
                <a:solidFill>
                  <a:srgbClr val="677482"/>
                </a:solidFill>
                <a:latin typeface="Aptos"/>
              </a:rPr>
              <a:t>bersama</a:t>
            </a:r>
            <a:endParaRPr sz="2000" b="0" dirty="0">
              <a:solidFill>
                <a:srgbClr val="677482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777240" y="1600200"/>
            <a:ext cx="64008" cy="82296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6309359" y="1600200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510527" y="1764792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10527" y="2058513"/>
            <a:ext cx="3194785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Workshop asesmen / HOTS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309359" y="1600200"/>
            <a:ext cx="64008" cy="82296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777240" y="2679191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78408" y="2843784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78408" y="3137505"/>
            <a:ext cx="3115725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Lesson study &amp; open class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77240" y="2679191"/>
            <a:ext cx="64008" cy="82296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6309359" y="2679191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510527" y="2843784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10527" y="3137505"/>
            <a:ext cx="2950551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AI, GeoGebra &amp; teknologi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09359" y="2679191"/>
            <a:ext cx="64008" cy="82296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777240" y="3758183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78408" y="3922775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78408" y="4216496"/>
            <a:ext cx="2000356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Try Out bersama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77240" y="3758183"/>
            <a:ext cx="64008" cy="82296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309359" y="3758183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510527" y="3922775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10527" y="4216496"/>
            <a:ext cx="2699137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Olimpiade Matematika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309359" y="3758183"/>
            <a:ext cx="64008" cy="82296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77240" y="4837176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78408" y="5001768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07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8408" y="5295489"/>
            <a:ext cx="2352311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Berbagi praktik baik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77240" y="4837176"/>
            <a:ext cx="64008" cy="82296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309359" y="4837176"/>
            <a:ext cx="5074920" cy="82296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10527" y="5001768"/>
            <a:ext cx="4672583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08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510527" y="5295489"/>
            <a:ext cx="3277564" cy="40011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2000" b="0">
                <a:solidFill>
                  <a:srgbClr val="677482"/>
                </a:solidFill>
                <a:latin typeface="Aptos"/>
              </a:rPr>
              <a:t>Modul / bahan ajar bersama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309359" y="4837176"/>
            <a:ext cx="64008" cy="82296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43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77240" y="685800"/>
            <a:ext cx="10698480" cy="5029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500" b="1">
                <a:solidFill>
                  <a:srgbClr val="E8B241"/>
                </a:solidFill>
                <a:latin typeface="Aptos"/>
              </a:rPr>
              <a:t>HASIL PERTEMUAN HARI INI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73152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800" b="1">
                <a:solidFill>
                  <a:srgbClr val="F8FAFC"/>
                </a:solidFill>
                <a:latin typeface="Aptos"/>
              </a:rPr>
              <a:t>Kita pulang membawa 3 keputusan: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2743200"/>
            <a:ext cx="3246120" cy="160020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15568" y="2907792"/>
            <a:ext cx="284378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1. Prioritas program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15568" y="3364992"/>
            <a:ext cx="2843784" cy="8503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0">
                <a:solidFill>
                  <a:srgbClr val="677482"/>
                </a:solidFill>
                <a:latin typeface="Aptos"/>
              </a:rPr>
              <a:t>Tulis keputusan bersama</a:t>
            </a:r>
          </a:p>
        </p:txBody>
      </p:sp>
      <p:sp>
        <p:nvSpPr>
          <p:cNvPr id="8" name="Rectangle 7"/>
          <p:cNvSpPr/>
          <p:nvPr/>
        </p:nvSpPr>
        <p:spPr>
          <a:xfrm>
            <a:off x="914400" y="2743200"/>
            <a:ext cx="64008" cy="160020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617720" y="2743200"/>
            <a:ext cx="3246120" cy="160020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818888" y="2907792"/>
            <a:ext cx="284378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2. Tim kecil / penanggung jawab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18888" y="3364992"/>
            <a:ext cx="2843784" cy="8503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0">
                <a:solidFill>
                  <a:srgbClr val="677482"/>
                </a:solidFill>
                <a:latin typeface="Aptos"/>
              </a:rPr>
              <a:t>Tulis keputusan bersama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17720" y="2743200"/>
            <a:ext cx="64008" cy="1600200"/>
          </a:xfrm>
          <a:prstGeom prst="rect">
            <a:avLst/>
          </a:prstGeom>
          <a:solidFill>
            <a:srgbClr val="E8B24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8321040" y="2743200"/>
            <a:ext cx="3246120" cy="1600200"/>
          </a:xfrm>
          <a:prstGeom prst="roundRect">
            <a:avLst/>
          </a:prstGeom>
          <a:solidFill>
            <a:srgbClr val="F8FAFC"/>
          </a:solidFill>
          <a:ln>
            <a:solidFill>
              <a:srgbClr val="E8EEF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22208" y="2907792"/>
            <a:ext cx="2843784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600" b="1">
                <a:solidFill>
                  <a:srgbClr val="182438"/>
                </a:solidFill>
                <a:latin typeface="Aptos"/>
              </a:rPr>
              <a:t>3. Langkah pertama + waktu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22208" y="3364992"/>
            <a:ext cx="2843784" cy="850392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l"/>
            <a:r>
              <a:rPr sz="1200" b="0">
                <a:solidFill>
                  <a:srgbClr val="677482"/>
                </a:solidFill>
                <a:latin typeface="Aptos"/>
              </a:rPr>
              <a:t>Tulis keputusan bersama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321040" y="2743200"/>
            <a:ext cx="64008" cy="1600200"/>
          </a:xfrm>
          <a:prstGeom prst="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5212080"/>
            <a:ext cx="9966960" cy="59436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700" b="1">
                <a:solidFill>
                  <a:srgbClr val="F8FAFC"/>
                </a:solidFill>
                <a:latin typeface="Aptos"/>
              </a:rPr>
              <a:t>“MGMP bukan sekadar tempat bertemu,
tetapi tempat guru saling menguatkan.”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8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709160" y="914400"/>
            <a:ext cx="2743200" cy="438912"/>
          </a:xfrm>
          <a:prstGeom prst="roundRect">
            <a:avLst/>
          </a:prstGeom>
          <a:solidFill>
            <a:srgbClr val="2096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709160" y="923544"/>
            <a:ext cx="2743200" cy="38404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F8FAFC"/>
                </a:solidFill>
                <a:latin typeface="Aptos"/>
              </a:rPr>
              <a:t>TERIMA KASIH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10972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3200" b="1">
                <a:solidFill>
                  <a:srgbClr val="182438"/>
                </a:solidFill>
                <a:latin typeface="Aptos"/>
              </a:rPr>
              <a:t>Mari mulai dari kebutuhan yang nyata.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80160" y="3063240"/>
            <a:ext cx="9601200" cy="91440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900" b="0">
                <a:solidFill>
                  <a:srgbClr val="677482"/>
                </a:solidFill>
                <a:latin typeface="Aptos"/>
              </a:rPr>
              <a:t>Satu prioritas yang dikerjakan bersama
lebih berarti daripada banyak program yang tidak selesai.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28800" y="5120640"/>
            <a:ext cx="8503920" cy="411480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1200" b="1">
                <a:solidFill>
                  <a:srgbClr val="182438"/>
                </a:solidFill>
                <a:latin typeface="Aptos"/>
              </a:rPr>
              <a:t>MGMP MATEMATIKA SE-KOTA LHOKSEUMAWE •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452</Words>
  <Application>Microsoft Office PowerPoint</Application>
  <PresentationFormat>Widescreen</PresentationFormat>
  <Paragraphs>119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Yuverny Selvy</cp:lastModifiedBy>
  <cp:revision>2</cp:revision>
  <dcterms:created xsi:type="dcterms:W3CDTF">2013-01-27T09:14:16Z</dcterms:created>
  <dcterms:modified xsi:type="dcterms:W3CDTF">2026-09-10T00:48:27Z</dcterms:modified>
  <cp:category/>
</cp:coreProperties>
</file>