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3F33"/>
        </a:solidFill>
      </p:bgPr>
    </p:bg>
    <p:spTree>
      <p:nvGrpSpPr>
        <p:cNvPr id="1" name=""/>
        <p:cNvGrpSpPr/>
        <p:nvPr/>
      </p:nvGrpSpPr>
      <p:grpSpPr>
        <a:xfrm>
          <a:off x="0" y="0"/>
          <a:ext cx="0" cy="0"/>
          <a:chOff x="0" y="0"/>
          <a:chExt cx="0" cy="0"/>
        </a:xfrm>
      </p:grpSpPr>
      <p:sp>
        <p:nvSpPr>
          <p:cNvPr id="2" name="Shape 0"/>
          <p:cNvSpPr/>
          <p:nvPr/>
        </p:nvSpPr>
        <p:spPr>
          <a:xfrm>
            <a:off x="8897112" y="-1463040"/>
            <a:ext cx="4754880" cy="4754880"/>
          </a:xfrm>
          <a:prstGeom prst="ellipse">
            <a:avLst/>
          </a:prstGeom>
          <a:solidFill>
            <a:srgbClr val="0B5E4A">
              <a:alpha val="60000"/>
            </a:srgbClr>
          </a:solidFill>
          <a:ln w="19050">
            <a:solidFill>
              <a:srgbClr val="C9A227">
                <a:alpha val="70000"/>
              </a:srgbClr>
            </a:solidFill>
            <a:prstDash val="solid"/>
          </a:ln>
        </p:spPr>
      </p:sp>
      <p:sp>
        <p:nvSpPr>
          <p:cNvPr id="3" name="Shape 1"/>
          <p:cNvSpPr/>
          <p:nvPr/>
        </p:nvSpPr>
        <p:spPr>
          <a:xfrm>
            <a:off x="9902952" y="-457200"/>
            <a:ext cx="2743200" cy="2743200"/>
          </a:xfrm>
          <a:prstGeom prst="ellipse">
            <a:avLst/>
          </a:prstGeom>
          <a:ln w="19050">
            <a:solidFill>
              <a:srgbClr val="C9A227">
                <a:alpha val="90000"/>
              </a:srgbClr>
            </a:solidFill>
            <a:prstDash val="solid"/>
          </a:ln>
        </p:spPr>
      </p:sp>
      <p:sp>
        <p:nvSpPr>
          <p:cNvPr id="4" name="Shape 2"/>
          <p:cNvSpPr/>
          <p:nvPr/>
        </p:nvSpPr>
        <p:spPr>
          <a:xfrm>
            <a:off x="-1280160" y="4480560"/>
            <a:ext cx="3291840" cy="3291840"/>
          </a:xfrm>
          <a:prstGeom prst="ellipse">
            <a:avLst/>
          </a:prstGeom>
          <a:ln w="15240">
            <a:solidFill>
              <a:srgbClr val="C9A227">
                <a:alpha val="60000"/>
              </a:srgbClr>
            </a:solidFill>
            <a:prstDash val="solid"/>
          </a:ln>
        </p:spPr>
      </p:sp>
      <p:sp>
        <p:nvSpPr>
          <p:cNvPr id="5" name="Text 3"/>
          <p:cNvSpPr/>
          <p:nvPr/>
        </p:nvSpPr>
        <p:spPr>
          <a:xfrm>
            <a:off x="822960" y="1965960"/>
            <a:ext cx="8229600" cy="365760"/>
          </a:xfrm>
          <a:prstGeom prst="rect">
            <a:avLst/>
          </a:prstGeom>
          <a:noFill/>
          <a:ln/>
        </p:spPr>
        <p:txBody>
          <a:bodyPr wrap="square" rtlCol="0" anchor="ctr"/>
          <a:lstStyle/>
          <a:p>
            <a:pPr indent="0" marL="0">
              <a:buNone/>
            </a:pPr>
            <a:r>
              <a:rPr lang="en-US" sz="1400" b="1" spc="300" kern="0" dirty="0">
                <a:solidFill>
                  <a:srgbClr val="C9A227"/>
                </a:solidFill>
                <a:latin typeface="Calibri" pitchFamily="34" charset="0"/>
                <a:ea typeface="Calibri" pitchFamily="34" charset="-122"/>
                <a:cs typeface="Calibri" pitchFamily="34" charset="-120"/>
              </a:rPr>
              <a:t>SEJARAH KEBUDAYAAN ISLAM</a:t>
            </a:r>
            <a:endParaRPr lang="en-US" sz="1400" dirty="0"/>
          </a:p>
        </p:txBody>
      </p:sp>
      <p:sp>
        <p:nvSpPr>
          <p:cNvPr id="6" name="Text 4"/>
          <p:cNvSpPr/>
          <p:nvPr/>
        </p:nvSpPr>
        <p:spPr>
          <a:xfrm>
            <a:off x="777240" y="2331720"/>
            <a:ext cx="9601200" cy="1005840"/>
          </a:xfrm>
          <a:prstGeom prst="rect">
            <a:avLst/>
          </a:prstGeom>
          <a:noFill/>
          <a:ln/>
        </p:spPr>
        <p:txBody>
          <a:bodyPr wrap="square" rtlCol="0" anchor="ctr"/>
          <a:lstStyle/>
          <a:p>
            <a:pPr indent="0" marL="0">
              <a:buNone/>
            </a:pPr>
            <a:r>
              <a:rPr lang="en-US" sz="4800" b="1" dirty="0">
                <a:solidFill>
                  <a:srgbClr val="FFFFFF"/>
                </a:solidFill>
                <a:latin typeface="Cambria" pitchFamily="34" charset="0"/>
                <a:ea typeface="Cambria" pitchFamily="34" charset="-122"/>
                <a:cs typeface="Cambria" pitchFamily="34" charset="-120"/>
              </a:rPr>
              <a:t>Bank Soal SKI</a:t>
            </a:r>
            <a:endParaRPr lang="en-US" sz="4800" dirty="0"/>
          </a:p>
        </p:txBody>
      </p:sp>
      <p:sp>
        <p:nvSpPr>
          <p:cNvPr id="7" name="Text 5"/>
          <p:cNvSpPr/>
          <p:nvPr/>
        </p:nvSpPr>
        <p:spPr>
          <a:xfrm>
            <a:off x="822960" y="3246120"/>
            <a:ext cx="8686800" cy="457200"/>
          </a:xfrm>
          <a:prstGeom prst="rect">
            <a:avLst/>
          </a:prstGeom>
          <a:noFill/>
          <a:ln/>
        </p:spPr>
        <p:txBody>
          <a:bodyPr wrap="square" rtlCol="0" anchor="ctr"/>
          <a:lstStyle/>
          <a:p>
            <a:pPr indent="0" marL="0">
              <a:buNone/>
            </a:pPr>
            <a:r>
              <a:rPr lang="en-US" sz="1700" i="1" dirty="0">
                <a:solidFill>
                  <a:srgbClr val="F4E7BE"/>
                </a:solidFill>
                <a:latin typeface="Calibri" pitchFamily="34" charset="0"/>
                <a:ea typeface="Calibri" pitchFamily="34" charset="-122"/>
                <a:cs typeface="Calibri" pitchFamily="34" charset="-120"/>
              </a:rPr>
              <a:t>Pembahasan Soal Sesuai Kisi-Kisi — Standar HOTS Olimpiade</a:t>
            </a:r>
            <a:endParaRPr lang="en-US" sz="1700" dirty="0"/>
          </a:p>
        </p:txBody>
      </p:sp>
      <p:sp>
        <p:nvSpPr>
          <p:cNvPr id="8" name="Shape 6"/>
          <p:cNvSpPr/>
          <p:nvPr/>
        </p:nvSpPr>
        <p:spPr>
          <a:xfrm>
            <a:off x="822960" y="4023360"/>
            <a:ext cx="3200400" cy="457200"/>
          </a:xfrm>
          <a:prstGeom prst="roundRect">
            <a:avLst>
              <a:gd name="adj" fmla="val 50000"/>
            </a:avLst>
          </a:prstGeom>
          <a:solidFill>
            <a:srgbClr val="0B5E4A"/>
          </a:solidFill>
          <a:ln w="12700">
            <a:solidFill>
              <a:srgbClr val="C9A227"/>
            </a:solidFill>
            <a:prstDash val="solid"/>
          </a:ln>
        </p:spPr>
      </p:sp>
      <p:sp>
        <p:nvSpPr>
          <p:cNvPr id="9" name="Text 7"/>
          <p:cNvSpPr/>
          <p:nvPr/>
        </p:nvSpPr>
        <p:spPr>
          <a:xfrm>
            <a:off x="822960" y="4023360"/>
            <a:ext cx="3200400" cy="457200"/>
          </a:xfrm>
          <a:prstGeom prst="rect">
            <a:avLst/>
          </a:prstGeom>
          <a:noFill/>
          <a:ln/>
        </p:spPr>
        <p:txBody>
          <a:bodyPr wrap="square"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6 Soal • 6 Ruang Lingkup</a:t>
            </a:r>
            <a:endParaRPr lang="en-US" sz="12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457200"/>
            <a:ext cx="9144000" cy="548640"/>
          </a:xfrm>
          <a:prstGeom prst="rect">
            <a:avLst/>
          </a:prstGeom>
          <a:noFill/>
          <a:ln/>
        </p:spPr>
        <p:txBody>
          <a:bodyPr wrap="square" rtlCol="0" anchor="ctr"/>
          <a:lstStyle/>
          <a:p>
            <a:pPr indent="0" marL="0">
              <a:buNone/>
            </a:pPr>
            <a:r>
              <a:rPr lang="en-US" sz="3000" b="1" dirty="0">
                <a:solidFill>
                  <a:srgbClr val="0A3F33"/>
                </a:solidFill>
                <a:latin typeface="Cambria" pitchFamily="34" charset="0"/>
                <a:ea typeface="Cambria" pitchFamily="34" charset="-122"/>
                <a:cs typeface="Cambria" pitchFamily="34" charset="-120"/>
              </a:rPr>
              <a:t>Ruang Lingkup yang Diuji</a:t>
            </a:r>
            <a:endParaRPr lang="en-US" sz="3000" dirty="0"/>
          </a:p>
        </p:txBody>
      </p:sp>
      <p:sp>
        <p:nvSpPr>
          <p:cNvPr id="3" name="Text 1"/>
          <p:cNvSpPr/>
          <p:nvPr/>
        </p:nvSpPr>
        <p:spPr>
          <a:xfrm>
            <a:off x="640080" y="960120"/>
            <a:ext cx="9144000" cy="365760"/>
          </a:xfrm>
          <a:prstGeom prst="rect">
            <a:avLst/>
          </a:prstGeom>
          <a:noFill/>
          <a:ln/>
        </p:spPr>
        <p:txBody>
          <a:bodyPr wrap="square" rtlCol="0" anchor="ctr"/>
          <a:lstStyle/>
          <a:p>
            <a:pPr indent="0" marL="0">
              <a:buNone/>
            </a:pPr>
            <a:r>
              <a:rPr lang="en-US" sz="1300" i="1" dirty="0">
                <a:solidFill>
                  <a:srgbClr val="5B6B66"/>
                </a:solidFill>
                <a:latin typeface="Calibri" pitchFamily="34" charset="0"/>
                <a:ea typeface="Calibri" pitchFamily="34" charset="-122"/>
                <a:cs typeface="Calibri" pitchFamily="34" charset="-120"/>
              </a:rPr>
              <a:t>Enam topik utama dalam kisi-kisi Sejarah Kebudayaan Islam</a:t>
            </a:r>
            <a:endParaRPr lang="en-US" sz="1300" dirty="0"/>
          </a:p>
        </p:txBody>
      </p:sp>
      <p:sp>
        <p:nvSpPr>
          <p:cNvPr id="4" name="Shape 2"/>
          <p:cNvSpPr/>
          <p:nvPr/>
        </p:nvSpPr>
        <p:spPr>
          <a:xfrm>
            <a:off x="640080" y="1554480"/>
            <a:ext cx="5257800" cy="1417320"/>
          </a:xfrm>
          <a:prstGeom prst="roundRect">
            <a:avLst>
              <a:gd name="adj" fmla="val 6452"/>
            </a:avLst>
          </a:prstGeom>
          <a:solidFill>
            <a:srgbClr val="FBF9F4"/>
          </a:solidFill>
          <a:ln w="12700">
            <a:solidFill>
              <a:srgbClr val="E4DCC8"/>
            </a:solidFill>
            <a:prstDash val="solid"/>
          </a:ln>
          <a:effectLst>
            <a:outerShdw sx="100000" sy="100000" kx="0" ky="0" algn="bl" rotWithShape="0" blurRad="76200" dist="25400" dir="5400000">
              <a:srgbClr val="888888">
                <a:alpha val="18000"/>
              </a:srgbClr>
            </a:outerShdw>
          </a:effectLst>
        </p:spPr>
      </p:sp>
      <p:sp>
        <p:nvSpPr>
          <p:cNvPr id="5" name="Shape 3"/>
          <p:cNvSpPr/>
          <p:nvPr/>
        </p:nvSpPr>
        <p:spPr>
          <a:xfrm>
            <a:off x="841248" y="1979676"/>
            <a:ext cx="566928" cy="566928"/>
          </a:xfrm>
          <a:prstGeom prst="ellipse">
            <a:avLst/>
          </a:prstGeom>
          <a:solidFill>
            <a:srgbClr val="0B5E4A"/>
          </a:solidFill>
          <a:ln w="25400">
            <a:solidFill>
              <a:srgbClr val="C9A227"/>
            </a:solidFill>
            <a:prstDash val="solid"/>
          </a:ln>
        </p:spPr>
      </p:sp>
      <p:sp>
        <p:nvSpPr>
          <p:cNvPr id="6" name="Text 4"/>
          <p:cNvSpPr/>
          <p:nvPr/>
        </p:nvSpPr>
        <p:spPr>
          <a:xfrm>
            <a:off x="841248" y="1979676"/>
            <a:ext cx="566928" cy="56692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1</a:t>
            </a:r>
            <a:endParaRPr lang="en-US" sz="2400" dirty="0"/>
          </a:p>
        </p:txBody>
      </p:sp>
      <p:sp>
        <p:nvSpPr>
          <p:cNvPr id="7" name="Text 5"/>
          <p:cNvSpPr/>
          <p:nvPr/>
        </p:nvSpPr>
        <p:spPr>
          <a:xfrm>
            <a:off x="1600200" y="1682496"/>
            <a:ext cx="4114800" cy="1161288"/>
          </a:xfrm>
          <a:prstGeom prst="rect">
            <a:avLst/>
          </a:prstGeom>
          <a:noFill/>
          <a:ln/>
        </p:spPr>
        <p:txBody>
          <a:bodyPr wrap="square" rtlCol="0" anchor="ctr"/>
          <a:lstStyle/>
          <a:p>
            <a:pPr indent="0" marL="0">
              <a:lnSpc>
                <a:spcPts val="1500"/>
              </a:lnSpc>
              <a:buNone/>
            </a:pPr>
            <a:r>
              <a:rPr lang="en-US" sz="1250" b="1" dirty="0">
                <a:solidFill>
                  <a:srgbClr val="0A3F33"/>
                </a:solidFill>
                <a:latin typeface="Calibri" pitchFamily="34" charset="0"/>
                <a:ea typeface="Calibri" pitchFamily="34" charset="-122"/>
                <a:cs typeface="Calibri" pitchFamily="34" charset="-120"/>
              </a:rPr>
              <a:t>Sejarah masuknya Islam di Indonesia dan peran tokoh penyebar Islam di Indonesia</a:t>
            </a:r>
            <a:endParaRPr lang="en-US" sz="1250" dirty="0"/>
          </a:p>
        </p:txBody>
      </p:sp>
      <p:sp>
        <p:nvSpPr>
          <p:cNvPr id="8" name="Shape 6"/>
          <p:cNvSpPr/>
          <p:nvPr/>
        </p:nvSpPr>
        <p:spPr>
          <a:xfrm>
            <a:off x="6217920" y="1554480"/>
            <a:ext cx="5257800" cy="1417320"/>
          </a:xfrm>
          <a:prstGeom prst="roundRect">
            <a:avLst>
              <a:gd name="adj" fmla="val 6452"/>
            </a:avLst>
          </a:prstGeom>
          <a:solidFill>
            <a:srgbClr val="FBF9F4"/>
          </a:solidFill>
          <a:ln w="12700">
            <a:solidFill>
              <a:srgbClr val="E4DCC8"/>
            </a:solidFill>
            <a:prstDash val="solid"/>
          </a:ln>
          <a:effectLst>
            <a:outerShdw sx="100000" sy="100000" kx="0" ky="0" algn="bl" rotWithShape="0" blurRad="76200" dist="25400" dir="5400000">
              <a:srgbClr val="888888">
                <a:alpha val="18000"/>
              </a:srgbClr>
            </a:outerShdw>
          </a:effectLst>
        </p:spPr>
      </p:sp>
      <p:sp>
        <p:nvSpPr>
          <p:cNvPr id="9" name="Shape 7"/>
          <p:cNvSpPr/>
          <p:nvPr/>
        </p:nvSpPr>
        <p:spPr>
          <a:xfrm>
            <a:off x="6419088" y="1979676"/>
            <a:ext cx="566928" cy="566928"/>
          </a:xfrm>
          <a:prstGeom prst="ellipse">
            <a:avLst/>
          </a:prstGeom>
          <a:solidFill>
            <a:srgbClr val="0B5E4A"/>
          </a:solidFill>
          <a:ln w="25400">
            <a:solidFill>
              <a:srgbClr val="C9A227"/>
            </a:solidFill>
            <a:prstDash val="solid"/>
          </a:ln>
        </p:spPr>
      </p:sp>
      <p:sp>
        <p:nvSpPr>
          <p:cNvPr id="10" name="Text 8"/>
          <p:cNvSpPr/>
          <p:nvPr/>
        </p:nvSpPr>
        <p:spPr>
          <a:xfrm>
            <a:off x="6419088" y="1979676"/>
            <a:ext cx="566928" cy="56692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2</a:t>
            </a:r>
            <a:endParaRPr lang="en-US" sz="2400" dirty="0"/>
          </a:p>
        </p:txBody>
      </p:sp>
      <p:sp>
        <p:nvSpPr>
          <p:cNvPr id="11" name="Text 9"/>
          <p:cNvSpPr/>
          <p:nvPr/>
        </p:nvSpPr>
        <p:spPr>
          <a:xfrm>
            <a:off x="7178040" y="1682496"/>
            <a:ext cx="4114800" cy="1161288"/>
          </a:xfrm>
          <a:prstGeom prst="rect">
            <a:avLst/>
          </a:prstGeom>
          <a:noFill/>
          <a:ln/>
        </p:spPr>
        <p:txBody>
          <a:bodyPr wrap="square" rtlCol="0" anchor="ctr"/>
          <a:lstStyle/>
          <a:p>
            <a:pPr indent="0" marL="0">
              <a:lnSpc>
                <a:spcPts val="1500"/>
              </a:lnSpc>
              <a:buNone/>
            </a:pPr>
            <a:r>
              <a:rPr lang="en-US" sz="1250" b="1" dirty="0">
                <a:solidFill>
                  <a:srgbClr val="0A3F33"/>
                </a:solidFill>
                <a:latin typeface="Calibri" pitchFamily="34" charset="0"/>
                <a:ea typeface="Calibri" pitchFamily="34" charset="-122"/>
                <a:cs typeface="Calibri" pitchFamily="34" charset="-120"/>
              </a:rPr>
              <a:t>Dakwah Wali Songo di Indonesia</a:t>
            </a:r>
            <a:endParaRPr lang="en-US" sz="1250" dirty="0"/>
          </a:p>
        </p:txBody>
      </p:sp>
      <p:sp>
        <p:nvSpPr>
          <p:cNvPr id="12" name="Shape 10"/>
          <p:cNvSpPr/>
          <p:nvPr/>
        </p:nvSpPr>
        <p:spPr>
          <a:xfrm>
            <a:off x="640080" y="3246120"/>
            <a:ext cx="5257800" cy="1417320"/>
          </a:xfrm>
          <a:prstGeom prst="roundRect">
            <a:avLst>
              <a:gd name="adj" fmla="val 6452"/>
            </a:avLst>
          </a:prstGeom>
          <a:solidFill>
            <a:srgbClr val="FBF9F4"/>
          </a:solidFill>
          <a:ln w="12700">
            <a:solidFill>
              <a:srgbClr val="E4DCC8"/>
            </a:solidFill>
            <a:prstDash val="solid"/>
          </a:ln>
          <a:effectLst>
            <a:outerShdw sx="100000" sy="100000" kx="0" ky="0" algn="bl" rotWithShape="0" blurRad="76200" dist="25400" dir="5400000">
              <a:srgbClr val="888888">
                <a:alpha val="18000"/>
              </a:srgbClr>
            </a:outerShdw>
          </a:effectLst>
        </p:spPr>
      </p:sp>
      <p:sp>
        <p:nvSpPr>
          <p:cNvPr id="13" name="Shape 11"/>
          <p:cNvSpPr/>
          <p:nvPr/>
        </p:nvSpPr>
        <p:spPr>
          <a:xfrm>
            <a:off x="841248" y="3671316"/>
            <a:ext cx="566928" cy="566928"/>
          </a:xfrm>
          <a:prstGeom prst="ellipse">
            <a:avLst/>
          </a:prstGeom>
          <a:solidFill>
            <a:srgbClr val="0B5E4A"/>
          </a:solidFill>
          <a:ln w="25400">
            <a:solidFill>
              <a:srgbClr val="C9A227"/>
            </a:solidFill>
            <a:prstDash val="solid"/>
          </a:ln>
        </p:spPr>
      </p:sp>
      <p:sp>
        <p:nvSpPr>
          <p:cNvPr id="14" name="Text 12"/>
          <p:cNvSpPr/>
          <p:nvPr/>
        </p:nvSpPr>
        <p:spPr>
          <a:xfrm>
            <a:off x="841248" y="3671316"/>
            <a:ext cx="566928" cy="56692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3</a:t>
            </a:r>
            <a:endParaRPr lang="en-US" sz="2400" dirty="0"/>
          </a:p>
        </p:txBody>
      </p:sp>
      <p:sp>
        <p:nvSpPr>
          <p:cNvPr id="15" name="Text 13"/>
          <p:cNvSpPr/>
          <p:nvPr/>
        </p:nvSpPr>
        <p:spPr>
          <a:xfrm>
            <a:off x="1600200" y="3374136"/>
            <a:ext cx="4114800" cy="1161288"/>
          </a:xfrm>
          <a:prstGeom prst="rect">
            <a:avLst/>
          </a:prstGeom>
          <a:noFill/>
          <a:ln/>
        </p:spPr>
        <p:txBody>
          <a:bodyPr wrap="square" rtlCol="0" anchor="ctr"/>
          <a:lstStyle/>
          <a:p>
            <a:pPr indent="0" marL="0">
              <a:lnSpc>
                <a:spcPts val="1500"/>
              </a:lnSpc>
              <a:buNone/>
            </a:pPr>
            <a:r>
              <a:rPr lang="en-US" sz="1250" b="1" dirty="0">
                <a:solidFill>
                  <a:srgbClr val="0A3F33"/>
                </a:solidFill>
                <a:latin typeface="Calibri" pitchFamily="34" charset="0"/>
                <a:ea typeface="Calibri" pitchFamily="34" charset="-122"/>
                <a:cs typeface="Calibri" pitchFamily="34" charset="-120"/>
              </a:rPr>
              <a:t>Peran dan keteladanan tokoh ulama di Indonesia</a:t>
            </a:r>
            <a:endParaRPr lang="en-US" sz="1250" dirty="0"/>
          </a:p>
        </p:txBody>
      </p:sp>
      <p:sp>
        <p:nvSpPr>
          <p:cNvPr id="16" name="Shape 14"/>
          <p:cNvSpPr/>
          <p:nvPr/>
        </p:nvSpPr>
        <p:spPr>
          <a:xfrm>
            <a:off x="6217920" y="3246120"/>
            <a:ext cx="5257800" cy="1417320"/>
          </a:xfrm>
          <a:prstGeom prst="roundRect">
            <a:avLst>
              <a:gd name="adj" fmla="val 6452"/>
            </a:avLst>
          </a:prstGeom>
          <a:solidFill>
            <a:srgbClr val="FBF9F4"/>
          </a:solidFill>
          <a:ln w="12700">
            <a:solidFill>
              <a:srgbClr val="E4DCC8"/>
            </a:solidFill>
            <a:prstDash val="solid"/>
          </a:ln>
          <a:effectLst>
            <a:outerShdw sx="100000" sy="100000" kx="0" ky="0" algn="bl" rotWithShape="0" blurRad="76200" dist="25400" dir="5400000">
              <a:srgbClr val="888888">
                <a:alpha val="18000"/>
              </a:srgbClr>
            </a:outerShdw>
          </a:effectLst>
        </p:spPr>
      </p:sp>
      <p:sp>
        <p:nvSpPr>
          <p:cNvPr id="17" name="Shape 15"/>
          <p:cNvSpPr/>
          <p:nvPr/>
        </p:nvSpPr>
        <p:spPr>
          <a:xfrm>
            <a:off x="6419088" y="3671316"/>
            <a:ext cx="566928" cy="566928"/>
          </a:xfrm>
          <a:prstGeom prst="ellipse">
            <a:avLst/>
          </a:prstGeom>
          <a:solidFill>
            <a:srgbClr val="0B5E4A"/>
          </a:solidFill>
          <a:ln w="25400">
            <a:solidFill>
              <a:srgbClr val="C9A227"/>
            </a:solidFill>
            <a:prstDash val="solid"/>
          </a:ln>
        </p:spPr>
      </p:sp>
      <p:sp>
        <p:nvSpPr>
          <p:cNvPr id="18" name="Text 16"/>
          <p:cNvSpPr/>
          <p:nvPr/>
        </p:nvSpPr>
        <p:spPr>
          <a:xfrm>
            <a:off x="6419088" y="3671316"/>
            <a:ext cx="566928" cy="56692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4</a:t>
            </a:r>
            <a:endParaRPr lang="en-US" sz="2400" dirty="0"/>
          </a:p>
        </p:txBody>
      </p:sp>
      <p:sp>
        <p:nvSpPr>
          <p:cNvPr id="19" name="Text 17"/>
          <p:cNvSpPr/>
          <p:nvPr/>
        </p:nvSpPr>
        <p:spPr>
          <a:xfrm>
            <a:off x="7178040" y="3374136"/>
            <a:ext cx="4114800" cy="1161288"/>
          </a:xfrm>
          <a:prstGeom prst="rect">
            <a:avLst/>
          </a:prstGeom>
          <a:noFill/>
          <a:ln/>
        </p:spPr>
        <p:txBody>
          <a:bodyPr wrap="square" rtlCol="0" anchor="ctr"/>
          <a:lstStyle/>
          <a:p>
            <a:pPr indent="0" marL="0">
              <a:lnSpc>
                <a:spcPts val="1500"/>
              </a:lnSpc>
              <a:buNone/>
            </a:pPr>
            <a:r>
              <a:rPr lang="en-US" sz="1250" b="1" dirty="0">
                <a:solidFill>
                  <a:srgbClr val="0A3F33"/>
                </a:solidFill>
                <a:latin typeface="Calibri" pitchFamily="34" charset="0"/>
                <a:ea typeface="Calibri" pitchFamily="34" charset="-122"/>
                <a:cs typeface="Calibri" pitchFamily="34" charset="-120"/>
              </a:rPr>
              <a:t>Peradaban Islam pada masa modern</a:t>
            </a:r>
            <a:endParaRPr lang="en-US" sz="1250" dirty="0"/>
          </a:p>
        </p:txBody>
      </p:sp>
      <p:sp>
        <p:nvSpPr>
          <p:cNvPr id="20" name="Shape 18"/>
          <p:cNvSpPr/>
          <p:nvPr/>
        </p:nvSpPr>
        <p:spPr>
          <a:xfrm>
            <a:off x="640080" y="4937760"/>
            <a:ext cx="5257800" cy="1417320"/>
          </a:xfrm>
          <a:prstGeom prst="roundRect">
            <a:avLst>
              <a:gd name="adj" fmla="val 6452"/>
            </a:avLst>
          </a:prstGeom>
          <a:solidFill>
            <a:srgbClr val="FBF9F4"/>
          </a:solidFill>
          <a:ln w="12700">
            <a:solidFill>
              <a:srgbClr val="E4DCC8"/>
            </a:solidFill>
            <a:prstDash val="solid"/>
          </a:ln>
          <a:effectLst>
            <a:outerShdw sx="100000" sy="100000" kx="0" ky="0" algn="bl" rotWithShape="0" blurRad="76200" dist="25400" dir="5400000">
              <a:srgbClr val="888888">
                <a:alpha val="18000"/>
              </a:srgbClr>
            </a:outerShdw>
          </a:effectLst>
        </p:spPr>
      </p:sp>
      <p:sp>
        <p:nvSpPr>
          <p:cNvPr id="21" name="Shape 19"/>
          <p:cNvSpPr/>
          <p:nvPr/>
        </p:nvSpPr>
        <p:spPr>
          <a:xfrm>
            <a:off x="841248" y="5362956"/>
            <a:ext cx="566928" cy="566928"/>
          </a:xfrm>
          <a:prstGeom prst="ellipse">
            <a:avLst/>
          </a:prstGeom>
          <a:solidFill>
            <a:srgbClr val="0B5E4A"/>
          </a:solidFill>
          <a:ln w="25400">
            <a:solidFill>
              <a:srgbClr val="C9A227"/>
            </a:solidFill>
            <a:prstDash val="solid"/>
          </a:ln>
        </p:spPr>
      </p:sp>
      <p:sp>
        <p:nvSpPr>
          <p:cNvPr id="22" name="Text 20"/>
          <p:cNvSpPr/>
          <p:nvPr/>
        </p:nvSpPr>
        <p:spPr>
          <a:xfrm>
            <a:off x="841248" y="5362956"/>
            <a:ext cx="566928" cy="56692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5</a:t>
            </a:r>
            <a:endParaRPr lang="en-US" sz="2400" dirty="0"/>
          </a:p>
        </p:txBody>
      </p:sp>
      <p:sp>
        <p:nvSpPr>
          <p:cNvPr id="23" name="Text 21"/>
          <p:cNvSpPr/>
          <p:nvPr/>
        </p:nvSpPr>
        <p:spPr>
          <a:xfrm>
            <a:off x="1600200" y="5065776"/>
            <a:ext cx="4114800" cy="1161288"/>
          </a:xfrm>
          <a:prstGeom prst="rect">
            <a:avLst/>
          </a:prstGeom>
          <a:noFill/>
          <a:ln/>
        </p:spPr>
        <p:txBody>
          <a:bodyPr wrap="square" rtlCol="0" anchor="ctr"/>
          <a:lstStyle/>
          <a:p>
            <a:pPr indent="0" marL="0">
              <a:lnSpc>
                <a:spcPts val="1500"/>
              </a:lnSpc>
              <a:buNone/>
            </a:pPr>
            <a:r>
              <a:rPr lang="en-US" sz="1250" b="1" dirty="0">
                <a:solidFill>
                  <a:srgbClr val="0A3F33"/>
                </a:solidFill>
                <a:latin typeface="Calibri" pitchFamily="34" charset="0"/>
                <a:ea typeface="Calibri" pitchFamily="34" charset="-122"/>
                <a:cs typeface="Calibri" pitchFamily="34" charset="-120"/>
              </a:rPr>
              <a:t>Perkembangan peradaban Islam di dunia</a:t>
            </a:r>
            <a:endParaRPr lang="en-US" sz="1250" dirty="0"/>
          </a:p>
        </p:txBody>
      </p:sp>
      <p:sp>
        <p:nvSpPr>
          <p:cNvPr id="24" name="Shape 22"/>
          <p:cNvSpPr/>
          <p:nvPr/>
        </p:nvSpPr>
        <p:spPr>
          <a:xfrm>
            <a:off x="6217920" y="4937760"/>
            <a:ext cx="5257800" cy="1417320"/>
          </a:xfrm>
          <a:prstGeom prst="roundRect">
            <a:avLst>
              <a:gd name="adj" fmla="val 6452"/>
            </a:avLst>
          </a:prstGeom>
          <a:solidFill>
            <a:srgbClr val="FBF9F4"/>
          </a:solidFill>
          <a:ln w="12700">
            <a:solidFill>
              <a:srgbClr val="E4DCC8"/>
            </a:solidFill>
            <a:prstDash val="solid"/>
          </a:ln>
          <a:effectLst>
            <a:outerShdw sx="100000" sy="100000" kx="0" ky="0" algn="bl" rotWithShape="0" blurRad="76200" dist="25400" dir="5400000">
              <a:srgbClr val="888888">
                <a:alpha val="18000"/>
              </a:srgbClr>
            </a:outerShdw>
          </a:effectLst>
        </p:spPr>
      </p:sp>
      <p:sp>
        <p:nvSpPr>
          <p:cNvPr id="25" name="Shape 23"/>
          <p:cNvSpPr/>
          <p:nvPr/>
        </p:nvSpPr>
        <p:spPr>
          <a:xfrm>
            <a:off x="6419088" y="5362956"/>
            <a:ext cx="566928" cy="566928"/>
          </a:xfrm>
          <a:prstGeom prst="ellipse">
            <a:avLst/>
          </a:prstGeom>
          <a:solidFill>
            <a:srgbClr val="0B5E4A"/>
          </a:solidFill>
          <a:ln w="25400">
            <a:solidFill>
              <a:srgbClr val="C9A227"/>
            </a:solidFill>
            <a:prstDash val="solid"/>
          </a:ln>
        </p:spPr>
      </p:sp>
      <p:sp>
        <p:nvSpPr>
          <p:cNvPr id="26" name="Text 24"/>
          <p:cNvSpPr/>
          <p:nvPr/>
        </p:nvSpPr>
        <p:spPr>
          <a:xfrm>
            <a:off x="6419088" y="5362956"/>
            <a:ext cx="566928" cy="56692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6</a:t>
            </a:r>
            <a:endParaRPr lang="en-US" sz="2400" dirty="0"/>
          </a:p>
        </p:txBody>
      </p:sp>
      <p:sp>
        <p:nvSpPr>
          <p:cNvPr id="27" name="Text 25"/>
          <p:cNvSpPr/>
          <p:nvPr/>
        </p:nvSpPr>
        <p:spPr>
          <a:xfrm>
            <a:off x="7178040" y="5065776"/>
            <a:ext cx="4114800" cy="1161288"/>
          </a:xfrm>
          <a:prstGeom prst="rect">
            <a:avLst/>
          </a:prstGeom>
          <a:noFill/>
          <a:ln/>
        </p:spPr>
        <p:txBody>
          <a:bodyPr wrap="square" rtlCol="0" anchor="ctr"/>
          <a:lstStyle/>
          <a:p>
            <a:pPr indent="0" marL="0">
              <a:lnSpc>
                <a:spcPts val="1500"/>
              </a:lnSpc>
              <a:buNone/>
            </a:pPr>
            <a:r>
              <a:rPr lang="en-US" sz="1250" b="1" dirty="0">
                <a:solidFill>
                  <a:srgbClr val="0A3F33"/>
                </a:solidFill>
                <a:latin typeface="Calibri" pitchFamily="34" charset="0"/>
                <a:ea typeface="Calibri" pitchFamily="34" charset="-122"/>
                <a:cs typeface="Calibri" pitchFamily="34" charset="-120"/>
              </a:rPr>
              <a:t>Sejarah pertumbuhan organisasi Islam di Indonesia</a:t>
            </a:r>
            <a:endParaRPr lang="en-US" sz="1250" dirty="0"/>
          </a:p>
        </p:txBody>
      </p:sp>
      <p:sp>
        <p:nvSpPr>
          <p:cNvPr id="28" name="Text 26"/>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658368" cy="658368"/>
          </a:xfrm>
          <a:prstGeom prst="ellipse">
            <a:avLst/>
          </a:prstGeom>
          <a:solidFill>
            <a:srgbClr val="0B5E4A"/>
          </a:solidFill>
          <a:ln w="25400">
            <a:solidFill>
              <a:srgbClr val="C9A227"/>
            </a:solidFill>
            <a:prstDash val="solid"/>
          </a:ln>
        </p:spPr>
      </p:sp>
      <p:sp>
        <p:nvSpPr>
          <p:cNvPr id="3" name="Text 1"/>
          <p:cNvSpPr/>
          <p:nvPr/>
        </p:nvSpPr>
        <p:spPr>
          <a:xfrm>
            <a:off x="640080" y="502920"/>
            <a:ext cx="658368" cy="65836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1</a:t>
            </a:r>
            <a:endParaRPr lang="en-US" sz="2400" dirty="0"/>
          </a:p>
        </p:txBody>
      </p:sp>
      <p:sp>
        <p:nvSpPr>
          <p:cNvPr id="4" name="Shape 2"/>
          <p:cNvSpPr/>
          <p:nvPr/>
        </p:nvSpPr>
        <p:spPr>
          <a:xfrm>
            <a:off x="1463040" y="548640"/>
            <a:ext cx="9966960" cy="384048"/>
          </a:xfrm>
          <a:prstGeom prst="roundRect">
            <a:avLst>
              <a:gd name="adj" fmla="val 50000"/>
            </a:avLst>
          </a:prstGeom>
          <a:solidFill>
            <a:srgbClr val="F4E7BE"/>
          </a:solidFill>
          <a:ln/>
        </p:spPr>
      </p:sp>
      <p:sp>
        <p:nvSpPr>
          <p:cNvPr id="5" name="Text 3"/>
          <p:cNvSpPr/>
          <p:nvPr/>
        </p:nvSpPr>
        <p:spPr>
          <a:xfrm>
            <a:off x="1600200" y="548640"/>
            <a:ext cx="969264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SEJARAH MASUKNYA ISLAM DI INDONESIA DAN PERAN TOKOH PENYEBAR ISLAM DI INDONESIA</a:t>
            </a:r>
            <a:endParaRPr lang="en-US" sz="1150" dirty="0"/>
          </a:p>
        </p:txBody>
      </p:sp>
      <p:sp>
        <p:nvSpPr>
          <p:cNvPr id="6" name="Text 4"/>
          <p:cNvSpPr/>
          <p:nvPr/>
        </p:nvSpPr>
        <p:spPr>
          <a:xfrm>
            <a:off x="640080" y="1234440"/>
            <a:ext cx="10881360" cy="548640"/>
          </a:xfrm>
          <a:prstGeom prst="rect">
            <a:avLst/>
          </a:prstGeom>
          <a:noFill/>
          <a:ln/>
        </p:spPr>
        <p:txBody>
          <a:bodyPr wrap="square" rtlCol="0" anchor="ctr"/>
          <a:lstStyle/>
          <a:p>
            <a:pPr indent="0" marL="0">
              <a:buNone/>
            </a:pPr>
            <a:r>
              <a:rPr lang="en-US" sz="2600" b="1" dirty="0">
                <a:solidFill>
                  <a:srgbClr val="0A3F33"/>
                </a:solidFill>
                <a:latin typeface="Cambria" pitchFamily="34" charset="0"/>
                <a:ea typeface="Cambria" pitchFamily="34" charset="-122"/>
                <a:cs typeface="Cambria" pitchFamily="34" charset="-120"/>
              </a:rPr>
              <a:t>Materi Pokok</a:t>
            </a:r>
            <a:endParaRPr lang="en-US" sz="2600" dirty="0"/>
          </a:p>
        </p:txBody>
      </p:sp>
      <p:sp>
        <p:nvSpPr>
          <p:cNvPr id="7" name="Shape 5"/>
          <p:cNvSpPr/>
          <p:nvPr/>
        </p:nvSpPr>
        <p:spPr>
          <a:xfrm>
            <a:off x="64008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8" name="Shape 6"/>
          <p:cNvSpPr/>
          <p:nvPr/>
        </p:nvSpPr>
        <p:spPr>
          <a:xfrm>
            <a:off x="868680" y="2194560"/>
            <a:ext cx="292608" cy="292608"/>
          </a:xfrm>
          <a:prstGeom prst="ellipse">
            <a:avLst/>
          </a:prstGeom>
          <a:solidFill>
            <a:srgbClr val="C9A227"/>
          </a:solidFill>
          <a:ln/>
        </p:spPr>
      </p:sp>
      <p:sp>
        <p:nvSpPr>
          <p:cNvPr id="9" name="Text 7"/>
          <p:cNvSpPr/>
          <p:nvPr/>
        </p:nvSpPr>
        <p:spPr>
          <a:xfrm>
            <a:off x="132588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Empat Teori Masuknya Islam</a:t>
            </a:r>
            <a:endParaRPr lang="en-US" sz="1400" dirty="0"/>
          </a:p>
        </p:txBody>
      </p:sp>
      <p:sp>
        <p:nvSpPr>
          <p:cNvPr id="10" name="Text 8"/>
          <p:cNvSpPr/>
          <p:nvPr/>
        </p:nvSpPr>
        <p:spPr>
          <a:xfrm>
            <a:off x="93268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Teori Gujarat (India), Teori Makkah/Arab, Teori Persia, dan Teori China — berbeda pendapat soal asal dan waktu masuknya Islam ke Nusantara.</a:t>
            </a:r>
            <a:endParaRPr lang="en-US" sz="1150" dirty="0"/>
          </a:p>
        </p:txBody>
      </p:sp>
      <p:sp>
        <p:nvSpPr>
          <p:cNvPr id="11" name="Shape 9"/>
          <p:cNvSpPr/>
          <p:nvPr/>
        </p:nvSpPr>
        <p:spPr>
          <a:xfrm>
            <a:off x="621792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2" name="Shape 10"/>
          <p:cNvSpPr/>
          <p:nvPr/>
        </p:nvSpPr>
        <p:spPr>
          <a:xfrm>
            <a:off x="6446520" y="2194560"/>
            <a:ext cx="292608" cy="292608"/>
          </a:xfrm>
          <a:prstGeom prst="ellipse">
            <a:avLst/>
          </a:prstGeom>
          <a:solidFill>
            <a:srgbClr val="C9A227"/>
          </a:solidFill>
          <a:ln/>
        </p:spPr>
      </p:sp>
      <p:sp>
        <p:nvSpPr>
          <p:cNvPr id="13" name="Text 11"/>
          <p:cNvSpPr/>
          <p:nvPr/>
        </p:nvSpPr>
        <p:spPr>
          <a:xfrm>
            <a:off x="690372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Jalur Penyebaran</a:t>
            </a:r>
            <a:endParaRPr lang="en-US" sz="1400" dirty="0"/>
          </a:p>
        </p:txBody>
      </p:sp>
      <p:sp>
        <p:nvSpPr>
          <p:cNvPr id="14" name="Text 12"/>
          <p:cNvSpPr/>
          <p:nvPr/>
        </p:nvSpPr>
        <p:spPr>
          <a:xfrm>
            <a:off x="651052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Islam masuk melalui jalur perdagangan, perkawinan, pendidikan (pesantren), kesenian, tasawuf, dan politik kerajaan.</a:t>
            </a:r>
            <a:endParaRPr lang="en-US" sz="1150" dirty="0"/>
          </a:p>
        </p:txBody>
      </p:sp>
      <p:sp>
        <p:nvSpPr>
          <p:cNvPr id="15" name="Shape 13"/>
          <p:cNvSpPr/>
          <p:nvPr/>
        </p:nvSpPr>
        <p:spPr>
          <a:xfrm>
            <a:off x="64008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6" name="Shape 14"/>
          <p:cNvSpPr/>
          <p:nvPr/>
        </p:nvSpPr>
        <p:spPr>
          <a:xfrm>
            <a:off x="868680" y="4389120"/>
            <a:ext cx="292608" cy="292608"/>
          </a:xfrm>
          <a:prstGeom prst="ellipse">
            <a:avLst/>
          </a:prstGeom>
          <a:solidFill>
            <a:srgbClr val="C9A227"/>
          </a:solidFill>
          <a:ln/>
        </p:spPr>
      </p:sp>
      <p:sp>
        <p:nvSpPr>
          <p:cNvPr id="17" name="Text 15"/>
          <p:cNvSpPr/>
          <p:nvPr/>
        </p:nvSpPr>
        <p:spPr>
          <a:xfrm>
            <a:off x="132588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Bukti Sejarah</a:t>
            </a:r>
            <a:endParaRPr lang="en-US" sz="1400" dirty="0"/>
          </a:p>
        </p:txBody>
      </p:sp>
      <p:sp>
        <p:nvSpPr>
          <p:cNvPr id="18" name="Text 16"/>
          <p:cNvSpPr/>
          <p:nvPr/>
        </p:nvSpPr>
        <p:spPr>
          <a:xfrm>
            <a:off x="93268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Batu nisan Sultan Malik as-Saleh, catatan Marco Polo, serta catatan Dinasti Tang tentang perkampungan Arab di Barus.</a:t>
            </a:r>
            <a:endParaRPr lang="en-US" sz="1150" dirty="0"/>
          </a:p>
        </p:txBody>
      </p:sp>
      <p:sp>
        <p:nvSpPr>
          <p:cNvPr id="19" name="Shape 17"/>
          <p:cNvSpPr/>
          <p:nvPr/>
        </p:nvSpPr>
        <p:spPr>
          <a:xfrm>
            <a:off x="621792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20" name="Shape 18"/>
          <p:cNvSpPr/>
          <p:nvPr/>
        </p:nvSpPr>
        <p:spPr>
          <a:xfrm>
            <a:off x="6446520" y="4389120"/>
            <a:ext cx="292608" cy="292608"/>
          </a:xfrm>
          <a:prstGeom prst="ellipse">
            <a:avLst/>
          </a:prstGeom>
          <a:solidFill>
            <a:srgbClr val="C9A227"/>
          </a:solidFill>
          <a:ln/>
        </p:spPr>
      </p:sp>
      <p:sp>
        <p:nvSpPr>
          <p:cNvPr id="21" name="Text 19"/>
          <p:cNvSpPr/>
          <p:nvPr/>
        </p:nvSpPr>
        <p:spPr>
          <a:xfrm>
            <a:off x="690372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Kerajaan Islam Pertama</a:t>
            </a:r>
            <a:endParaRPr lang="en-US" sz="1400" dirty="0"/>
          </a:p>
        </p:txBody>
      </p:sp>
      <p:sp>
        <p:nvSpPr>
          <p:cNvPr id="22" name="Text 20"/>
          <p:cNvSpPr/>
          <p:nvPr/>
        </p:nvSpPr>
        <p:spPr>
          <a:xfrm>
            <a:off x="651052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Kesultanan Samudera Pasai (abad ke-13 M) menjadi kerajaan Islam pertama di Nusantara di ujung utara Sumatera.</a:t>
            </a:r>
            <a:endParaRPr lang="en-US" sz="1150" dirty="0"/>
          </a:p>
        </p:txBody>
      </p:sp>
      <p:sp>
        <p:nvSpPr>
          <p:cNvPr id="23" name="Text 21"/>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Materi 1</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658368" cy="658368"/>
          </a:xfrm>
          <a:prstGeom prst="ellipse">
            <a:avLst/>
          </a:prstGeom>
          <a:solidFill>
            <a:srgbClr val="0B5E4A"/>
          </a:solidFill>
          <a:ln w="25400">
            <a:solidFill>
              <a:srgbClr val="C9A227"/>
            </a:solidFill>
            <a:prstDash val="solid"/>
          </a:ln>
        </p:spPr>
      </p:sp>
      <p:sp>
        <p:nvSpPr>
          <p:cNvPr id="3" name="Text 1"/>
          <p:cNvSpPr/>
          <p:nvPr/>
        </p:nvSpPr>
        <p:spPr>
          <a:xfrm>
            <a:off x="640080" y="502920"/>
            <a:ext cx="658368" cy="65836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1</a:t>
            </a:r>
            <a:endParaRPr lang="en-US" sz="2400" dirty="0"/>
          </a:p>
        </p:txBody>
      </p:sp>
      <p:sp>
        <p:nvSpPr>
          <p:cNvPr id="4" name="Shape 2"/>
          <p:cNvSpPr/>
          <p:nvPr/>
        </p:nvSpPr>
        <p:spPr>
          <a:xfrm>
            <a:off x="1463040" y="548640"/>
            <a:ext cx="9966960" cy="384048"/>
          </a:xfrm>
          <a:prstGeom prst="roundRect">
            <a:avLst>
              <a:gd name="adj" fmla="val 50000"/>
            </a:avLst>
          </a:prstGeom>
          <a:solidFill>
            <a:srgbClr val="F4E7BE"/>
          </a:solidFill>
          <a:ln/>
        </p:spPr>
      </p:sp>
      <p:sp>
        <p:nvSpPr>
          <p:cNvPr id="5" name="Text 3"/>
          <p:cNvSpPr/>
          <p:nvPr/>
        </p:nvSpPr>
        <p:spPr>
          <a:xfrm>
            <a:off x="1600200" y="548640"/>
            <a:ext cx="969264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SEJARAH MASUKNYA ISLAM DI INDONESIA DAN PERAN TOKOH PENYEBAR ISLAM DI INDONESIA</a:t>
            </a:r>
            <a:endParaRPr lang="en-US" sz="1150" dirty="0"/>
          </a:p>
        </p:txBody>
      </p:sp>
      <p:sp>
        <p:nvSpPr>
          <p:cNvPr id="6" name="Text 4"/>
          <p:cNvSpPr/>
          <p:nvPr/>
        </p:nvSpPr>
        <p:spPr>
          <a:xfrm>
            <a:off x="640080" y="1234440"/>
            <a:ext cx="10881360" cy="548640"/>
          </a:xfrm>
          <a:prstGeom prst="rect">
            <a:avLst/>
          </a:prstGeom>
          <a:noFill/>
          <a:ln/>
        </p:spPr>
        <p:txBody>
          <a:bodyPr wrap="square" rtlCol="0" anchor="ctr"/>
          <a:lstStyle/>
          <a:p>
            <a:pPr indent="0" marL="0">
              <a:buNone/>
            </a:pPr>
            <a:r>
              <a:rPr lang="en-US" sz="2600" b="1" dirty="0">
                <a:solidFill>
                  <a:srgbClr val="0A3F33"/>
                </a:solidFill>
                <a:latin typeface="Cambria" pitchFamily="34" charset="0"/>
                <a:ea typeface="Cambria" pitchFamily="34" charset="-122"/>
                <a:cs typeface="Cambria" pitchFamily="34" charset="-120"/>
              </a:rPr>
              <a:t>Materi Pokok (Lanjutan)</a:t>
            </a:r>
            <a:endParaRPr lang="en-US" sz="2600" dirty="0"/>
          </a:p>
        </p:txBody>
      </p:sp>
      <p:sp>
        <p:nvSpPr>
          <p:cNvPr id="7" name="Shape 5"/>
          <p:cNvSpPr/>
          <p:nvPr/>
        </p:nvSpPr>
        <p:spPr>
          <a:xfrm>
            <a:off x="64008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8" name="Shape 6"/>
          <p:cNvSpPr/>
          <p:nvPr/>
        </p:nvSpPr>
        <p:spPr>
          <a:xfrm>
            <a:off x="868680" y="2194560"/>
            <a:ext cx="292608" cy="292608"/>
          </a:xfrm>
          <a:prstGeom prst="ellipse">
            <a:avLst/>
          </a:prstGeom>
          <a:solidFill>
            <a:srgbClr val="C9A227"/>
          </a:solidFill>
          <a:ln/>
        </p:spPr>
      </p:sp>
      <p:sp>
        <p:nvSpPr>
          <p:cNvPr id="9" name="Text 7"/>
          <p:cNvSpPr/>
          <p:nvPr/>
        </p:nvSpPr>
        <p:spPr>
          <a:xfrm>
            <a:off x="132588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Peran Jalur Perdagangan</a:t>
            </a:r>
            <a:endParaRPr lang="en-US" sz="1400" dirty="0"/>
          </a:p>
        </p:txBody>
      </p:sp>
      <p:sp>
        <p:nvSpPr>
          <p:cNvPr id="10" name="Text 8"/>
          <p:cNvSpPr/>
          <p:nvPr/>
        </p:nvSpPr>
        <p:spPr>
          <a:xfrm>
            <a:off x="93268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Pedagang Arab, Persia, dan Gujarat singgah di pesisir sambil berdakwah, menjadikan pelabuhan sebagai pusat awal penyebaran Islam.</a:t>
            </a:r>
            <a:endParaRPr lang="en-US" sz="1150" dirty="0"/>
          </a:p>
        </p:txBody>
      </p:sp>
      <p:sp>
        <p:nvSpPr>
          <p:cNvPr id="11" name="Shape 9"/>
          <p:cNvSpPr/>
          <p:nvPr/>
        </p:nvSpPr>
        <p:spPr>
          <a:xfrm>
            <a:off x="621792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2" name="Shape 10"/>
          <p:cNvSpPr/>
          <p:nvPr/>
        </p:nvSpPr>
        <p:spPr>
          <a:xfrm>
            <a:off x="6446520" y="2194560"/>
            <a:ext cx="292608" cy="292608"/>
          </a:xfrm>
          <a:prstGeom prst="ellipse">
            <a:avLst/>
          </a:prstGeom>
          <a:solidFill>
            <a:srgbClr val="C9A227"/>
          </a:solidFill>
          <a:ln/>
        </p:spPr>
      </p:sp>
      <p:sp>
        <p:nvSpPr>
          <p:cNvPr id="13" name="Text 11"/>
          <p:cNvSpPr/>
          <p:nvPr/>
        </p:nvSpPr>
        <p:spPr>
          <a:xfrm>
            <a:off x="690372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Peran Perkawinan</a:t>
            </a:r>
            <a:endParaRPr lang="en-US" sz="1400" dirty="0"/>
          </a:p>
        </p:txBody>
      </p:sp>
      <p:sp>
        <p:nvSpPr>
          <p:cNvPr id="14" name="Text 12"/>
          <p:cNvSpPr/>
          <p:nvPr/>
        </p:nvSpPr>
        <p:spPr>
          <a:xfrm>
            <a:off x="651052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Pernikahan pedagang Muslim dengan perempuan pribumi mempercepat penyebaran Islam hingga ke lingkungan keraton.</a:t>
            </a:r>
            <a:endParaRPr lang="en-US" sz="1150" dirty="0"/>
          </a:p>
        </p:txBody>
      </p:sp>
      <p:sp>
        <p:nvSpPr>
          <p:cNvPr id="15" name="Shape 13"/>
          <p:cNvSpPr/>
          <p:nvPr/>
        </p:nvSpPr>
        <p:spPr>
          <a:xfrm>
            <a:off x="64008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6" name="Shape 14"/>
          <p:cNvSpPr/>
          <p:nvPr/>
        </p:nvSpPr>
        <p:spPr>
          <a:xfrm>
            <a:off x="868680" y="4389120"/>
            <a:ext cx="292608" cy="292608"/>
          </a:xfrm>
          <a:prstGeom prst="ellipse">
            <a:avLst/>
          </a:prstGeom>
          <a:solidFill>
            <a:srgbClr val="C9A227"/>
          </a:solidFill>
          <a:ln/>
        </p:spPr>
      </p:sp>
      <p:sp>
        <p:nvSpPr>
          <p:cNvPr id="17" name="Text 15"/>
          <p:cNvSpPr/>
          <p:nvPr/>
        </p:nvSpPr>
        <p:spPr>
          <a:xfrm>
            <a:off x="132588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Peran Tasawuf</a:t>
            </a:r>
            <a:endParaRPr lang="en-US" sz="1400" dirty="0"/>
          </a:p>
        </p:txBody>
      </p:sp>
      <p:sp>
        <p:nvSpPr>
          <p:cNvPr id="18" name="Text 16"/>
          <p:cNvSpPr/>
          <p:nvPr/>
        </p:nvSpPr>
        <p:spPr>
          <a:xfrm>
            <a:off x="93268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Ajaran tasawuf mudah diterima karena nilainya dekat dengan kepercayaan dan tradisi mistis masyarakat lokal.</a:t>
            </a:r>
            <a:endParaRPr lang="en-US" sz="1150" dirty="0"/>
          </a:p>
        </p:txBody>
      </p:sp>
      <p:sp>
        <p:nvSpPr>
          <p:cNvPr id="19" name="Shape 17"/>
          <p:cNvSpPr/>
          <p:nvPr/>
        </p:nvSpPr>
        <p:spPr>
          <a:xfrm>
            <a:off x="621792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20" name="Shape 18"/>
          <p:cNvSpPr/>
          <p:nvPr/>
        </p:nvSpPr>
        <p:spPr>
          <a:xfrm>
            <a:off x="6446520" y="4389120"/>
            <a:ext cx="292608" cy="292608"/>
          </a:xfrm>
          <a:prstGeom prst="ellipse">
            <a:avLst/>
          </a:prstGeom>
          <a:solidFill>
            <a:srgbClr val="C9A227"/>
          </a:solidFill>
          <a:ln/>
        </p:spPr>
      </p:sp>
      <p:sp>
        <p:nvSpPr>
          <p:cNvPr id="21" name="Text 19"/>
          <p:cNvSpPr/>
          <p:nvPr/>
        </p:nvSpPr>
        <p:spPr>
          <a:xfrm>
            <a:off x="690372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Kerajaan Islam Berikutnya</a:t>
            </a:r>
            <a:endParaRPr lang="en-US" sz="1400" dirty="0"/>
          </a:p>
        </p:txBody>
      </p:sp>
      <p:sp>
        <p:nvSpPr>
          <p:cNvPr id="22" name="Text 20"/>
          <p:cNvSpPr/>
          <p:nvPr/>
        </p:nvSpPr>
        <p:spPr>
          <a:xfrm>
            <a:off x="651052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Setelah Samudera Pasai, muncul Malaka, Demak, Aceh, Banten, Mataram Islam, Gowa-Tallo, dan Ternate-Tidore.</a:t>
            </a:r>
            <a:endParaRPr lang="en-US" sz="1150" dirty="0"/>
          </a:p>
        </p:txBody>
      </p:sp>
      <p:sp>
        <p:nvSpPr>
          <p:cNvPr id="23" name="Text 21"/>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Materi 1</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658368" cy="658368"/>
          </a:xfrm>
          <a:prstGeom prst="ellipse">
            <a:avLst/>
          </a:prstGeom>
          <a:solidFill>
            <a:srgbClr val="0B5E4A"/>
          </a:solidFill>
          <a:ln w="25400">
            <a:solidFill>
              <a:srgbClr val="C9A227"/>
            </a:solidFill>
            <a:prstDash val="solid"/>
          </a:ln>
        </p:spPr>
      </p:sp>
      <p:sp>
        <p:nvSpPr>
          <p:cNvPr id="3" name="Text 1"/>
          <p:cNvSpPr/>
          <p:nvPr/>
        </p:nvSpPr>
        <p:spPr>
          <a:xfrm>
            <a:off x="640080" y="502920"/>
            <a:ext cx="658368" cy="65836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1</a:t>
            </a:r>
            <a:endParaRPr lang="en-US" sz="2400" dirty="0"/>
          </a:p>
        </p:txBody>
      </p:sp>
      <p:sp>
        <p:nvSpPr>
          <p:cNvPr id="4" name="Shape 2"/>
          <p:cNvSpPr/>
          <p:nvPr/>
        </p:nvSpPr>
        <p:spPr>
          <a:xfrm>
            <a:off x="1463040" y="548640"/>
            <a:ext cx="9966960" cy="384048"/>
          </a:xfrm>
          <a:prstGeom prst="roundRect">
            <a:avLst>
              <a:gd name="adj" fmla="val 50000"/>
            </a:avLst>
          </a:prstGeom>
          <a:solidFill>
            <a:srgbClr val="F4E7BE"/>
          </a:solidFill>
          <a:ln/>
        </p:spPr>
      </p:sp>
      <p:sp>
        <p:nvSpPr>
          <p:cNvPr id="5" name="Text 3"/>
          <p:cNvSpPr/>
          <p:nvPr/>
        </p:nvSpPr>
        <p:spPr>
          <a:xfrm>
            <a:off x="1600200" y="548640"/>
            <a:ext cx="969264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SEJARAH MASUKNYA ISLAM DI INDONESIA DAN PERAN TOKOH PENYEBAR ISLAM DI INDONESIA</a:t>
            </a:r>
            <a:endParaRPr lang="en-US" sz="1150" dirty="0"/>
          </a:p>
        </p:txBody>
      </p:sp>
      <p:sp>
        <p:nvSpPr>
          <p:cNvPr id="6" name="Text 4"/>
          <p:cNvSpPr/>
          <p:nvPr/>
        </p:nvSpPr>
        <p:spPr>
          <a:xfrm>
            <a:off x="640080" y="1234440"/>
            <a:ext cx="10881360" cy="594360"/>
          </a:xfrm>
          <a:prstGeom prst="rect">
            <a:avLst/>
          </a:prstGeom>
          <a:noFill/>
          <a:ln/>
        </p:spPr>
        <p:txBody>
          <a:bodyPr wrap="square" rtlCol="0" anchor="ctr"/>
          <a:lstStyle/>
          <a:p>
            <a:pPr indent="0" marL="0">
              <a:buNone/>
            </a:pPr>
            <a:r>
              <a:rPr lang="en-US" sz="2100" b="1" dirty="0">
                <a:solidFill>
                  <a:srgbClr val="0A3F33"/>
                </a:solidFill>
                <a:latin typeface="Cambria" pitchFamily="34" charset="0"/>
                <a:ea typeface="Cambria" pitchFamily="34" charset="-122"/>
                <a:cs typeface="Cambria" pitchFamily="34" charset="-120"/>
              </a:rPr>
              <a:t>Menganalisis teori masuknya Islam ke Nusantara</a:t>
            </a:r>
            <a:endParaRPr lang="en-US" sz="2100" dirty="0"/>
          </a:p>
        </p:txBody>
      </p:sp>
      <p:sp>
        <p:nvSpPr>
          <p:cNvPr id="7" name="Shape 5"/>
          <p:cNvSpPr/>
          <p:nvPr/>
        </p:nvSpPr>
        <p:spPr>
          <a:xfrm>
            <a:off x="640080" y="1965960"/>
            <a:ext cx="10881360" cy="1737360"/>
          </a:xfrm>
          <a:prstGeom prst="roundRect">
            <a:avLst>
              <a:gd name="adj" fmla="val 4211"/>
            </a:avLst>
          </a:prstGeom>
          <a:solidFill>
            <a:srgbClr val="FBF9F4"/>
          </a:solidFill>
          <a:ln w="12700">
            <a:solidFill>
              <a:srgbClr val="E4DCC8"/>
            </a:solidFill>
            <a:prstDash val="solid"/>
          </a:ln>
        </p:spPr>
      </p:sp>
      <p:sp>
        <p:nvSpPr>
          <p:cNvPr id="8" name="Text 6"/>
          <p:cNvSpPr/>
          <p:nvPr/>
        </p:nvSpPr>
        <p:spPr>
          <a:xfrm>
            <a:off x="914400" y="2103120"/>
            <a:ext cx="10332720" cy="1463040"/>
          </a:xfrm>
          <a:prstGeom prst="rect">
            <a:avLst/>
          </a:prstGeom>
          <a:noFill/>
          <a:ln/>
        </p:spPr>
        <p:txBody>
          <a:bodyPr wrap="square" rtlCol="0" anchor="ctr"/>
          <a:lstStyle/>
          <a:p>
            <a:pPr indent="0" marL="0">
              <a:lnSpc>
                <a:spcPts val="1900"/>
              </a:lnSpc>
              <a:buNone/>
            </a:pPr>
            <a:r>
              <a:rPr lang="en-US" sz="1450" dirty="0">
                <a:solidFill>
                  <a:srgbClr val="1E2B27"/>
                </a:solidFill>
                <a:latin typeface="Calibri" pitchFamily="34" charset="0"/>
                <a:ea typeface="Calibri" pitchFamily="34" charset="-122"/>
                <a:cs typeface="Calibri" pitchFamily="34" charset="-120"/>
              </a:rPr>
              <a:t>Terdapat perdebatan historiografi mengenai kapan dan dari mana Islam masuk ke Nusantara. Jika Teori Gujarat menitikberatkan pada kesamaan batu nisan, maka Teori Makkah (Arab) yang didukung oleh Buya Hamka menggunakan argumen yang lebih kuat secara sosiologis, yaitu...</a:t>
            </a:r>
            <a:endParaRPr lang="en-US" sz="1450" dirty="0"/>
          </a:p>
        </p:txBody>
      </p:sp>
      <p:sp>
        <p:nvSpPr>
          <p:cNvPr id="9" name="Shape 7"/>
          <p:cNvSpPr/>
          <p:nvPr/>
        </p:nvSpPr>
        <p:spPr>
          <a:xfrm>
            <a:off x="640080" y="3886200"/>
            <a:ext cx="384048" cy="475488"/>
          </a:xfrm>
          <a:prstGeom prst="roundRect">
            <a:avLst>
              <a:gd name="adj" fmla="val 19048"/>
            </a:avLst>
          </a:prstGeom>
          <a:solidFill>
            <a:srgbClr val="0B5E4A"/>
          </a:solidFill>
          <a:ln/>
        </p:spPr>
      </p:sp>
      <p:sp>
        <p:nvSpPr>
          <p:cNvPr id="10" name="Text 8"/>
          <p:cNvSpPr/>
          <p:nvPr/>
        </p:nvSpPr>
        <p:spPr>
          <a:xfrm>
            <a:off x="640080" y="3886200"/>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A</a:t>
            </a:r>
            <a:endParaRPr lang="en-US" sz="1300" dirty="0"/>
          </a:p>
        </p:txBody>
      </p:sp>
      <p:sp>
        <p:nvSpPr>
          <p:cNvPr id="11" name="Text 9"/>
          <p:cNvSpPr/>
          <p:nvPr/>
        </p:nvSpPr>
        <p:spPr>
          <a:xfrm>
            <a:off x="1170432" y="3867912"/>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Adanya perkampungan pedagang Arab (Barus) di pantai barat Sumatera sejak abad ke-7 M.</a:t>
            </a:r>
            <a:endParaRPr lang="en-US" sz="1250" dirty="0"/>
          </a:p>
        </p:txBody>
      </p:sp>
      <p:sp>
        <p:nvSpPr>
          <p:cNvPr id="12" name="Shape 10"/>
          <p:cNvSpPr/>
          <p:nvPr/>
        </p:nvSpPr>
        <p:spPr>
          <a:xfrm>
            <a:off x="640080" y="4453128"/>
            <a:ext cx="384048" cy="475488"/>
          </a:xfrm>
          <a:prstGeom prst="roundRect">
            <a:avLst>
              <a:gd name="adj" fmla="val 19048"/>
            </a:avLst>
          </a:prstGeom>
          <a:solidFill>
            <a:srgbClr val="0B5E4A"/>
          </a:solidFill>
          <a:ln/>
        </p:spPr>
      </p:sp>
      <p:sp>
        <p:nvSpPr>
          <p:cNvPr id="13" name="Text 11"/>
          <p:cNvSpPr/>
          <p:nvPr/>
        </p:nvSpPr>
        <p:spPr>
          <a:xfrm>
            <a:off x="640080" y="4453128"/>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B</a:t>
            </a:r>
            <a:endParaRPr lang="en-US" sz="1300" dirty="0"/>
          </a:p>
        </p:txBody>
      </p:sp>
      <p:sp>
        <p:nvSpPr>
          <p:cNvPr id="14" name="Text 12"/>
          <p:cNvSpPr/>
          <p:nvPr/>
        </p:nvSpPr>
        <p:spPr>
          <a:xfrm>
            <a:off x="1170432" y="4434840"/>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Kesamaan mazhab Syiah yang dianut oleh masyarakat Samudera Pasai.</a:t>
            </a:r>
            <a:endParaRPr lang="en-US" sz="1250" dirty="0"/>
          </a:p>
        </p:txBody>
      </p:sp>
      <p:sp>
        <p:nvSpPr>
          <p:cNvPr id="15" name="Shape 13"/>
          <p:cNvSpPr/>
          <p:nvPr/>
        </p:nvSpPr>
        <p:spPr>
          <a:xfrm>
            <a:off x="640080" y="5020056"/>
            <a:ext cx="384048" cy="475488"/>
          </a:xfrm>
          <a:prstGeom prst="roundRect">
            <a:avLst>
              <a:gd name="adj" fmla="val 19048"/>
            </a:avLst>
          </a:prstGeom>
          <a:solidFill>
            <a:srgbClr val="0B5E4A"/>
          </a:solidFill>
          <a:ln/>
        </p:spPr>
      </p:sp>
      <p:sp>
        <p:nvSpPr>
          <p:cNvPr id="16" name="Text 14"/>
          <p:cNvSpPr/>
          <p:nvPr/>
        </p:nvSpPr>
        <p:spPr>
          <a:xfrm>
            <a:off x="640080" y="5020056"/>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a:t>
            </a:r>
            <a:endParaRPr lang="en-US" sz="1300" dirty="0"/>
          </a:p>
        </p:txBody>
      </p:sp>
      <p:sp>
        <p:nvSpPr>
          <p:cNvPr id="17" name="Text 15"/>
          <p:cNvSpPr/>
          <p:nvPr/>
        </p:nvSpPr>
        <p:spPr>
          <a:xfrm>
            <a:off x="1170432" y="5001768"/>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Pengaruh arsitektur masjid kuno di Jawa yang bercorak Timur Tengah.</a:t>
            </a:r>
            <a:endParaRPr lang="en-US" sz="1250" dirty="0"/>
          </a:p>
        </p:txBody>
      </p:sp>
      <p:sp>
        <p:nvSpPr>
          <p:cNvPr id="18" name="Shape 16"/>
          <p:cNvSpPr/>
          <p:nvPr/>
        </p:nvSpPr>
        <p:spPr>
          <a:xfrm>
            <a:off x="640080" y="5586984"/>
            <a:ext cx="384048" cy="475488"/>
          </a:xfrm>
          <a:prstGeom prst="roundRect">
            <a:avLst>
              <a:gd name="adj" fmla="val 19048"/>
            </a:avLst>
          </a:prstGeom>
          <a:solidFill>
            <a:srgbClr val="0B5E4A"/>
          </a:solidFill>
          <a:ln/>
        </p:spPr>
      </p:sp>
      <p:sp>
        <p:nvSpPr>
          <p:cNvPr id="19" name="Text 17"/>
          <p:cNvSpPr/>
          <p:nvPr/>
        </p:nvSpPr>
        <p:spPr>
          <a:xfrm>
            <a:off x="640080" y="5586984"/>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D</a:t>
            </a:r>
            <a:endParaRPr lang="en-US" sz="1300" dirty="0"/>
          </a:p>
        </p:txBody>
      </p:sp>
      <p:sp>
        <p:nvSpPr>
          <p:cNvPr id="20" name="Text 18"/>
          <p:cNvSpPr/>
          <p:nvPr/>
        </p:nvSpPr>
        <p:spPr>
          <a:xfrm>
            <a:off x="1170432" y="5568696"/>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Ditemukannya makam Fatimah binti Maimun di Leran, Gresik.</a:t>
            </a:r>
            <a:endParaRPr lang="en-US" sz="1250" dirty="0"/>
          </a:p>
        </p:txBody>
      </p:sp>
      <p:sp>
        <p:nvSpPr>
          <p:cNvPr id="21" name="Shape 19"/>
          <p:cNvSpPr/>
          <p:nvPr/>
        </p:nvSpPr>
        <p:spPr>
          <a:xfrm>
            <a:off x="640080" y="6153912"/>
            <a:ext cx="384048" cy="475488"/>
          </a:xfrm>
          <a:prstGeom prst="roundRect">
            <a:avLst>
              <a:gd name="adj" fmla="val 19048"/>
            </a:avLst>
          </a:prstGeom>
          <a:solidFill>
            <a:srgbClr val="0B5E4A"/>
          </a:solidFill>
          <a:ln/>
        </p:spPr>
      </p:sp>
      <p:sp>
        <p:nvSpPr>
          <p:cNvPr id="22" name="Text 20"/>
          <p:cNvSpPr/>
          <p:nvPr/>
        </p:nvSpPr>
        <p:spPr>
          <a:xfrm>
            <a:off x="640080" y="6153912"/>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E</a:t>
            </a:r>
            <a:endParaRPr lang="en-US" sz="1300" dirty="0"/>
          </a:p>
        </p:txBody>
      </p:sp>
      <p:sp>
        <p:nvSpPr>
          <p:cNvPr id="23" name="Text 21"/>
          <p:cNvSpPr/>
          <p:nvPr/>
        </p:nvSpPr>
        <p:spPr>
          <a:xfrm>
            <a:off x="1170432" y="6135624"/>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Monopoli perdagangan rempah-rempah oleh pedagang Arab di Maluku.</a:t>
            </a:r>
            <a:endParaRPr lang="en-US" sz="1250" dirty="0"/>
          </a:p>
        </p:txBody>
      </p:sp>
      <p:sp>
        <p:nvSpPr>
          <p:cNvPr id="24" name="Text 22"/>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Soal 1</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A3F33"/>
        </a:solidFill>
      </p:bgPr>
    </p:bg>
    <p:spTree>
      <p:nvGrpSpPr>
        <p:cNvPr id="1" name=""/>
        <p:cNvGrpSpPr/>
        <p:nvPr/>
      </p:nvGrpSpPr>
      <p:grpSpPr>
        <a:xfrm>
          <a:off x="0" y="0"/>
          <a:ext cx="0" cy="0"/>
          <a:chOff x="0" y="0"/>
          <a:chExt cx="0" cy="0"/>
        </a:xfrm>
      </p:grpSpPr>
      <p:sp>
        <p:nvSpPr>
          <p:cNvPr id="2" name="Shape 0"/>
          <p:cNvSpPr/>
          <p:nvPr/>
        </p:nvSpPr>
        <p:spPr>
          <a:xfrm>
            <a:off x="9262872" y="-1280160"/>
            <a:ext cx="4206240" cy="4206240"/>
          </a:xfrm>
          <a:prstGeom prst="ellipse">
            <a:avLst/>
          </a:prstGeom>
          <a:ln w="15240">
            <a:solidFill>
              <a:srgbClr val="C9A227">
                <a:alpha val="65000"/>
              </a:srgbClr>
            </a:solidFill>
            <a:prstDash val="solid"/>
          </a:ln>
        </p:spPr>
      </p:sp>
      <p:sp>
        <p:nvSpPr>
          <p:cNvPr id="3" name="Shape 1"/>
          <p:cNvSpPr/>
          <p:nvPr/>
        </p:nvSpPr>
        <p:spPr>
          <a:xfrm>
            <a:off x="640080" y="502920"/>
            <a:ext cx="4206240" cy="384048"/>
          </a:xfrm>
          <a:prstGeom prst="roundRect">
            <a:avLst>
              <a:gd name="adj" fmla="val 50000"/>
            </a:avLst>
          </a:prstGeom>
          <a:solidFill>
            <a:srgbClr val="F4E7BE"/>
          </a:solidFill>
          <a:ln/>
        </p:spPr>
      </p:sp>
      <p:sp>
        <p:nvSpPr>
          <p:cNvPr id="4" name="Text 2"/>
          <p:cNvSpPr/>
          <p:nvPr/>
        </p:nvSpPr>
        <p:spPr>
          <a:xfrm>
            <a:off x="777240" y="502920"/>
            <a:ext cx="393192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PEMBAHASAN — SOAL 1</a:t>
            </a:r>
            <a:endParaRPr lang="en-US" sz="1150" dirty="0"/>
          </a:p>
        </p:txBody>
      </p:sp>
      <p:sp>
        <p:nvSpPr>
          <p:cNvPr id="5" name="Text 3"/>
          <p:cNvSpPr/>
          <p:nvPr/>
        </p:nvSpPr>
        <p:spPr>
          <a:xfrm>
            <a:off x="640080" y="1051560"/>
            <a:ext cx="10881360" cy="502920"/>
          </a:xfrm>
          <a:prstGeom prst="rect">
            <a:avLst/>
          </a:prstGeom>
          <a:noFill/>
          <a:ln/>
        </p:spPr>
        <p:txBody>
          <a:bodyPr wrap="square" rtlCol="0" anchor="ctr"/>
          <a:lstStyle/>
          <a:p>
            <a:pPr indent="0" marL="0">
              <a:buNone/>
            </a:pPr>
            <a:r>
              <a:rPr lang="en-US" sz="1700" b="1" dirty="0">
                <a:solidFill>
                  <a:srgbClr val="F4E7BE"/>
                </a:solidFill>
                <a:latin typeface="Cambria" pitchFamily="34" charset="0"/>
                <a:ea typeface="Cambria" pitchFamily="34" charset="-122"/>
                <a:cs typeface="Cambria" pitchFamily="34" charset="-120"/>
              </a:rPr>
              <a:t>Menganalisis teori masuknya Islam ke Nusantara</a:t>
            </a:r>
            <a:endParaRPr lang="en-US" sz="1700" dirty="0"/>
          </a:p>
        </p:txBody>
      </p:sp>
      <p:sp>
        <p:nvSpPr>
          <p:cNvPr id="6" name="Shape 4"/>
          <p:cNvSpPr/>
          <p:nvPr/>
        </p:nvSpPr>
        <p:spPr>
          <a:xfrm>
            <a:off x="640080" y="1783080"/>
            <a:ext cx="1371600" cy="1371600"/>
          </a:xfrm>
          <a:prstGeom prst="ellipse">
            <a:avLst/>
          </a:prstGeom>
          <a:solidFill>
            <a:srgbClr val="C9A227"/>
          </a:solidFill>
          <a:ln w="25400">
            <a:solidFill>
              <a:srgbClr val="FFFFFF"/>
            </a:solidFill>
            <a:prstDash val="solid"/>
          </a:ln>
        </p:spPr>
      </p:sp>
      <p:sp>
        <p:nvSpPr>
          <p:cNvPr id="7" name="Text 5"/>
          <p:cNvSpPr/>
          <p:nvPr/>
        </p:nvSpPr>
        <p:spPr>
          <a:xfrm>
            <a:off x="640080" y="1783080"/>
            <a:ext cx="1371600" cy="1371600"/>
          </a:xfrm>
          <a:prstGeom prst="rect">
            <a:avLst/>
          </a:prstGeom>
          <a:noFill/>
          <a:ln/>
        </p:spPr>
        <p:txBody>
          <a:bodyPr wrap="square" rtlCol="0" anchor="ctr"/>
          <a:lstStyle/>
          <a:p>
            <a:pPr algn="ctr" indent="0" marL="0">
              <a:buNone/>
            </a:pPr>
            <a:r>
              <a:rPr lang="en-US" sz="4400" b="1" dirty="0">
                <a:solidFill>
                  <a:srgbClr val="0A3F33"/>
                </a:solidFill>
                <a:latin typeface="Cambria" pitchFamily="34" charset="0"/>
                <a:ea typeface="Cambria" pitchFamily="34" charset="-122"/>
                <a:cs typeface="Cambria" pitchFamily="34" charset="-120"/>
              </a:rPr>
              <a:t>A</a:t>
            </a:r>
            <a:endParaRPr lang="en-US" sz="4400" dirty="0"/>
          </a:p>
        </p:txBody>
      </p:sp>
      <p:sp>
        <p:nvSpPr>
          <p:cNvPr id="8" name="Text 6"/>
          <p:cNvSpPr/>
          <p:nvPr/>
        </p:nvSpPr>
        <p:spPr>
          <a:xfrm>
            <a:off x="365760" y="3246120"/>
            <a:ext cx="1920240" cy="320040"/>
          </a:xfrm>
          <a:prstGeom prst="rect">
            <a:avLst/>
          </a:prstGeom>
          <a:noFill/>
          <a:ln/>
        </p:spPr>
        <p:txBody>
          <a:bodyPr wrap="square" rtlCol="0" anchor="ctr"/>
          <a:lstStyle/>
          <a:p>
            <a:pPr algn="ctr" indent="0" marL="0">
              <a:buNone/>
            </a:pPr>
            <a:r>
              <a:rPr lang="en-US" sz="1050" b="1" spc="100" kern="0" dirty="0">
                <a:solidFill>
                  <a:srgbClr val="F4E7BE"/>
                </a:solidFill>
                <a:latin typeface="Calibri" pitchFamily="34" charset="0"/>
                <a:ea typeface="Calibri" pitchFamily="34" charset="-122"/>
                <a:cs typeface="Calibri" pitchFamily="34" charset="-120"/>
              </a:rPr>
              <a:t>KUNCI JAWABAN</a:t>
            </a:r>
            <a:endParaRPr lang="en-US" sz="1050" dirty="0"/>
          </a:p>
        </p:txBody>
      </p:sp>
      <p:sp>
        <p:nvSpPr>
          <p:cNvPr id="9" name="Shape 7"/>
          <p:cNvSpPr/>
          <p:nvPr/>
        </p:nvSpPr>
        <p:spPr>
          <a:xfrm>
            <a:off x="2514600" y="1783080"/>
            <a:ext cx="9006840" cy="4160520"/>
          </a:xfrm>
          <a:prstGeom prst="roundRect">
            <a:avLst>
              <a:gd name="adj" fmla="val 2198"/>
            </a:avLst>
          </a:prstGeom>
          <a:solidFill>
            <a:srgbClr val="FFFFFF"/>
          </a:solidFill>
          <a:ln/>
          <a:effectLst>
            <a:outerShdw sx="100000" sy="100000" kx="0" ky="0" algn="bl" rotWithShape="0" blurRad="101600" dist="38100" dir="5400000">
              <a:srgbClr val="000000">
                <a:alpha val="25000"/>
              </a:srgbClr>
            </a:outerShdw>
          </a:effectLst>
        </p:spPr>
      </p:sp>
      <p:sp>
        <p:nvSpPr>
          <p:cNvPr id="10" name="Text 8"/>
          <p:cNvSpPr/>
          <p:nvPr/>
        </p:nvSpPr>
        <p:spPr>
          <a:xfrm>
            <a:off x="2788920" y="1965960"/>
            <a:ext cx="8412480" cy="320040"/>
          </a:xfrm>
          <a:prstGeom prst="rect">
            <a:avLst/>
          </a:prstGeom>
          <a:noFill/>
          <a:ln/>
        </p:spPr>
        <p:txBody>
          <a:bodyPr wrap="square" rtlCol="0" anchor="ctr"/>
          <a:lstStyle/>
          <a:p>
            <a:pPr indent="0" marL="0">
              <a:buNone/>
            </a:pPr>
            <a:r>
              <a:rPr lang="en-US" sz="1200" b="1" dirty="0">
                <a:solidFill>
                  <a:srgbClr val="0B5E4A"/>
                </a:solidFill>
                <a:latin typeface="Calibri" pitchFamily="34" charset="0"/>
                <a:ea typeface="Calibri" pitchFamily="34" charset="-122"/>
                <a:cs typeface="Calibri" pitchFamily="34" charset="-120"/>
              </a:rPr>
              <a:t>Analisis:</a:t>
            </a:r>
            <a:endParaRPr lang="en-US" sz="1200" dirty="0"/>
          </a:p>
        </p:txBody>
      </p:sp>
      <p:sp>
        <p:nvSpPr>
          <p:cNvPr id="11" name="Text 9"/>
          <p:cNvSpPr/>
          <p:nvPr/>
        </p:nvSpPr>
        <p:spPr>
          <a:xfrm>
            <a:off x="2788920" y="2331720"/>
            <a:ext cx="8458200" cy="3429000"/>
          </a:xfrm>
          <a:prstGeom prst="rect">
            <a:avLst/>
          </a:prstGeom>
          <a:noFill/>
          <a:ln/>
        </p:spPr>
        <p:txBody>
          <a:bodyPr wrap="square" rtlCol="0" anchor="t"/>
          <a:lstStyle/>
          <a:p>
            <a:pPr indent="0" marL="0">
              <a:lnSpc>
                <a:spcPts val="2100"/>
              </a:lnSpc>
              <a:buNone/>
            </a:pPr>
            <a:r>
              <a:rPr lang="en-US" sz="1450" dirty="0">
                <a:solidFill>
                  <a:srgbClr val="1E2B27"/>
                </a:solidFill>
                <a:latin typeface="Calibri" pitchFamily="34" charset="0"/>
                <a:ea typeface="Calibri" pitchFamily="34" charset="-122"/>
                <a:cs typeface="Calibri" pitchFamily="34" charset="-120"/>
              </a:rPr>
              <a:t>Teori Makkah berargumen bahwa Islam masuk sejak abad ke-7 M (bukan abad ke-13 M seperti teori Gujarat), dibuktikan dengan catatan Dinasti Tang mengenai perkampungan Arab (Ta-shih) di Barus, pantai barat Sumatera, serta kesamaan mazhab Syafi'i antara Indonesia dan Mesir/Makkah.</a:t>
            </a:r>
            <a:endParaRPr lang="en-US" sz="1450" dirty="0"/>
          </a:p>
        </p:txBody>
      </p:sp>
      <p:sp>
        <p:nvSpPr>
          <p:cNvPr id="12" name="Text 10"/>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Soal 1</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658368" cy="658368"/>
          </a:xfrm>
          <a:prstGeom prst="ellipse">
            <a:avLst/>
          </a:prstGeom>
          <a:solidFill>
            <a:srgbClr val="0B5E4A"/>
          </a:solidFill>
          <a:ln w="25400">
            <a:solidFill>
              <a:srgbClr val="C9A227"/>
            </a:solidFill>
            <a:prstDash val="solid"/>
          </a:ln>
        </p:spPr>
      </p:sp>
      <p:sp>
        <p:nvSpPr>
          <p:cNvPr id="3" name="Text 1"/>
          <p:cNvSpPr/>
          <p:nvPr/>
        </p:nvSpPr>
        <p:spPr>
          <a:xfrm>
            <a:off x="640080" y="502920"/>
            <a:ext cx="658368" cy="65836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2</a:t>
            </a:r>
            <a:endParaRPr lang="en-US" sz="2400" dirty="0"/>
          </a:p>
        </p:txBody>
      </p:sp>
      <p:sp>
        <p:nvSpPr>
          <p:cNvPr id="4" name="Shape 2"/>
          <p:cNvSpPr/>
          <p:nvPr/>
        </p:nvSpPr>
        <p:spPr>
          <a:xfrm>
            <a:off x="1463040" y="548640"/>
            <a:ext cx="9966960" cy="384048"/>
          </a:xfrm>
          <a:prstGeom prst="roundRect">
            <a:avLst>
              <a:gd name="adj" fmla="val 50000"/>
            </a:avLst>
          </a:prstGeom>
          <a:solidFill>
            <a:srgbClr val="F4E7BE"/>
          </a:solidFill>
          <a:ln/>
        </p:spPr>
      </p:sp>
      <p:sp>
        <p:nvSpPr>
          <p:cNvPr id="5" name="Text 3"/>
          <p:cNvSpPr/>
          <p:nvPr/>
        </p:nvSpPr>
        <p:spPr>
          <a:xfrm>
            <a:off x="1600200" y="548640"/>
            <a:ext cx="969264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DAKWAH WALI SONGO DI INDONESIA</a:t>
            </a:r>
            <a:endParaRPr lang="en-US" sz="1150" dirty="0"/>
          </a:p>
        </p:txBody>
      </p:sp>
      <p:sp>
        <p:nvSpPr>
          <p:cNvPr id="6" name="Text 4"/>
          <p:cNvSpPr/>
          <p:nvPr/>
        </p:nvSpPr>
        <p:spPr>
          <a:xfrm>
            <a:off x="640080" y="1234440"/>
            <a:ext cx="10881360" cy="548640"/>
          </a:xfrm>
          <a:prstGeom prst="rect">
            <a:avLst/>
          </a:prstGeom>
          <a:noFill/>
          <a:ln/>
        </p:spPr>
        <p:txBody>
          <a:bodyPr wrap="square" rtlCol="0" anchor="ctr"/>
          <a:lstStyle/>
          <a:p>
            <a:pPr indent="0" marL="0">
              <a:buNone/>
            </a:pPr>
            <a:r>
              <a:rPr lang="en-US" sz="2600" b="1" dirty="0">
                <a:solidFill>
                  <a:srgbClr val="0A3F33"/>
                </a:solidFill>
                <a:latin typeface="Cambria" pitchFamily="34" charset="0"/>
                <a:ea typeface="Cambria" pitchFamily="34" charset="-122"/>
                <a:cs typeface="Cambria" pitchFamily="34" charset="-120"/>
              </a:rPr>
              <a:t>Materi Pokok</a:t>
            </a:r>
            <a:endParaRPr lang="en-US" sz="2600" dirty="0"/>
          </a:p>
        </p:txBody>
      </p:sp>
      <p:sp>
        <p:nvSpPr>
          <p:cNvPr id="7" name="Shape 5"/>
          <p:cNvSpPr/>
          <p:nvPr/>
        </p:nvSpPr>
        <p:spPr>
          <a:xfrm>
            <a:off x="64008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8" name="Shape 6"/>
          <p:cNvSpPr/>
          <p:nvPr/>
        </p:nvSpPr>
        <p:spPr>
          <a:xfrm>
            <a:off x="868680" y="2194560"/>
            <a:ext cx="292608" cy="292608"/>
          </a:xfrm>
          <a:prstGeom prst="ellipse">
            <a:avLst/>
          </a:prstGeom>
          <a:solidFill>
            <a:srgbClr val="C9A227"/>
          </a:solidFill>
          <a:ln/>
        </p:spPr>
      </p:sp>
      <p:sp>
        <p:nvSpPr>
          <p:cNvPr id="9" name="Text 7"/>
          <p:cNvSpPr/>
          <p:nvPr/>
        </p:nvSpPr>
        <p:spPr>
          <a:xfrm>
            <a:off x="132588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Sembilan Wali (Wali Songo)</a:t>
            </a:r>
            <a:endParaRPr lang="en-US" sz="1400" dirty="0"/>
          </a:p>
        </p:txBody>
      </p:sp>
      <p:sp>
        <p:nvSpPr>
          <p:cNvPr id="10" name="Text 8"/>
          <p:cNvSpPr/>
          <p:nvPr/>
        </p:nvSpPr>
        <p:spPr>
          <a:xfrm>
            <a:off x="93268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Sunan Gresik, Ampel, Bonang, Drajat, Kudus, Giri, Kalijaga, Muria, dan Gunung Jati — penyebar Islam di tanah Jawa abad ke-15–16 M.</a:t>
            </a:r>
            <a:endParaRPr lang="en-US" sz="1150" dirty="0"/>
          </a:p>
        </p:txBody>
      </p:sp>
      <p:sp>
        <p:nvSpPr>
          <p:cNvPr id="11" name="Shape 9"/>
          <p:cNvSpPr/>
          <p:nvPr/>
        </p:nvSpPr>
        <p:spPr>
          <a:xfrm>
            <a:off x="621792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2" name="Shape 10"/>
          <p:cNvSpPr/>
          <p:nvPr/>
        </p:nvSpPr>
        <p:spPr>
          <a:xfrm>
            <a:off x="6446520" y="2194560"/>
            <a:ext cx="292608" cy="292608"/>
          </a:xfrm>
          <a:prstGeom prst="ellipse">
            <a:avLst/>
          </a:prstGeom>
          <a:solidFill>
            <a:srgbClr val="C9A227"/>
          </a:solidFill>
          <a:ln/>
        </p:spPr>
      </p:sp>
      <p:sp>
        <p:nvSpPr>
          <p:cNvPr id="13" name="Text 11"/>
          <p:cNvSpPr/>
          <p:nvPr/>
        </p:nvSpPr>
        <p:spPr>
          <a:xfrm>
            <a:off x="690372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Dakwah Kultural</a:t>
            </a:r>
            <a:endParaRPr lang="en-US" sz="1400" dirty="0"/>
          </a:p>
        </p:txBody>
      </p:sp>
      <p:sp>
        <p:nvSpPr>
          <p:cNvPr id="14" name="Text 12"/>
          <p:cNvSpPr/>
          <p:nvPr/>
        </p:nvSpPr>
        <p:spPr>
          <a:xfrm>
            <a:off x="651052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Menggunakan wayang, gamelan, tembang, dan tradisi lokal sebagai media dakwah agar Islam diterima tanpa gejolak sosial.</a:t>
            </a:r>
            <a:endParaRPr lang="en-US" sz="1150" dirty="0"/>
          </a:p>
        </p:txBody>
      </p:sp>
      <p:sp>
        <p:nvSpPr>
          <p:cNvPr id="15" name="Shape 13"/>
          <p:cNvSpPr/>
          <p:nvPr/>
        </p:nvSpPr>
        <p:spPr>
          <a:xfrm>
            <a:off x="64008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6" name="Shape 14"/>
          <p:cNvSpPr/>
          <p:nvPr/>
        </p:nvSpPr>
        <p:spPr>
          <a:xfrm>
            <a:off x="868680" y="4389120"/>
            <a:ext cx="292608" cy="292608"/>
          </a:xfrm>
          <a:prstGeom prst="ellipse">
            <a:avLst/>
          </a:prstGeom>
          <a:solidFill>
            <a:srgbClr val="C9A227"/>
          </a:solidFill>
          <a:ln/>
        </p:spPr>
      </p:sp>
      <p:sp>
        <p:nvSpPr>
          <p:cNvPr id="17" name="Text 15"/>
          <p:cNvSpPr/>
          <p:nvPr/>
        </p:nvSpPr>
        <p:spPr>
          <a:xfrm>
            <a:off x="132588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Prinsip Bil Hikmah</a:t>
            </a:r>
            <a:endParaRPr lang="en-US" sz="1400" dirty="0"/>
          </a:p>
        </p:txBody>
      </p:sp>
      <p:sp>
        <p:nvSpPr>
          <p:cNvPr id="18" name="Text 16"/>
          <p:cNvSpPr/>
          <p:nvPr/>
        </p:nvSpPr>
        <p:spPr>
          <a:xfrm>
            <a:off x="93268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Berdakwah dengan hikmah dan nasihat yang baik (bil hikmah wal mau'idhatil hasanah), mengedepankan akulturasi budaya.</a:t>
            </a:r>
            <a:endParaRPr lang="en-US" sz="1150" dirty="0"/>
          </a:p>
        </p:txBody>
      </p:sp>
      <p:sp>
        <p:nvSpPr>
          <p:cNvPr id="19" name="Shape 17"/>
          <p:cNvSpPr/>
          <p:nvPr/>
        </p:nvSpPr>
        <p:spPr>
          <a:xfrm>
            <a:off x="621792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20" name="Shape 18"/>
          <p:cNvSpPr/>
          <p:nvPr/>
        </p:nvSpPr>
        <p:spPr>
          <a:xfrm>
            <a:off x="6446520" y="4389120"/>
            <a:ext cx="292608" cy="292608"/>
          </a:xfrm>
          <a:prstGeom prst="ellipse">
            <a:avLst/>
          </a:prstGeom>
          <a:solidFill>
            <a:srgbClr val="C9A227"/>
          </a:solidFill>
          <a:ln/>
        </p:spPr>
      </p:sp>
      <p:sp>
        <p:nvSpPr>
          <p:cNvPr id="21" name="Text 19"/>
          <p:cNvSpPr/>
          <p:nvPr/>
        </p:nvSpPr>
        <p:spPr>
          <a:xfrm>
            <a:off x="690372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Transisi Kekuasaan</a:t>
            </a:r>
            <a:endParaRPr lang="en-US" sz="1400" dirty="0"/>
          </a:p>
        </p:txBody>
      </p:sp>
      <p:sp>
        <p:nvSpPr>
          <p:cNvPr id="22" name="Text 20"/>
          <p:cNvSpPr/>
          <p:nvPr/>
        </p:nvSpPr>
        <p:spPr>
          <a:xfrm>
            <a:off x="651052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Berperan penting dalam peralihan kekuasaan dari Majapahit menuju berdirinya Kesultanan Demak sebagai kerajaan Islam.</a:t>
            </a:r>
            <a:endParaRPr lang="en-US" sz="1150" dirty="0"/>
          </a:p>
        </p:txBody>
      </p:sp>
      <p:sp>
        <p:nvSpPr>
          <p:cNvPr id="23" name="Text 21"/>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Materi 2</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658368" cy="658368"/>
          </a:xfrm>
          <a:prstGeom prst="ellipse">
            <a:avLst/>
          </a:prstGeom>
          <a:solidFill>
            <a:srgbClr val="0B5E4A"/>
          </a:solidFill>
          <a:ln w="25400">
            <a:solidFill>
              <a:srgbClr val="C9A227"/>
            </a:solidFill>
            <a:prstDash val="solid"/>
          </a:ln>
        </p:spPr>
      </p:sp>
      <p:sp>
        <p:nvSpPr>
          <p:cNvPr id="3" name="Text 1"/>
          <p:cNvSpPr/>
          <p:nvPr/>
        </p:nvSpPr>
        <p:spPr>
          <a:xfrm>
            <a:off x="640080" y="502920"/>
            <a:ext cx="658368" cy="65836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2</a:t>
            </a:r>
            <a:endParaRPr lang="en-US" sz="2400" dirty="0"/>
          </a:p>
        </p:txBody>
      </p:sp>
      <p:sp>
        <p:nvSpPr>
          <p:cNvPr id="4" name="Shape 2"/>
          <p:cNvSpPr/>
          <p:nvPr/>
        </p:nvSpPr>
        <p:spPr>
          <a:xfrm>
            <a:off x="1463040" y="548640"/>
            <a:ext cx="9966960" cy="384048"/>
          </a:xfrm>
          <a:prstGeom prst="roundRect">
            <a:avLst>
              <a:gd name="adj" fmla="val 50000"/>
            </a:avLst>
          </a:prstGeom>
          <a:solidFill>
            <a:srgbClr val="F4E7BE"/>
          </a:solidFill>
          <a:ln/>
        </p:spPr>
      </p:sp>
      <p:sp>
        <p:nvSpPr>
          <p:cNvPr id="5" name="Text 3"/>
          <p:cNvSpPr/>
          <p:nvPr/>
        </p:nvSpPr>
        <p:spPr>
          <a:xfrm>
            <a:off x="1600200" y="548640"/>
            <a:ext cx="969264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DAKWAH WALI SONGO DI INDONESIA</a:t>
            </a:r>
            <a:endParaRPr lang="en-US" sz="1150" dirty="0"/>
          </a:p>
        </p:txBody>
      </p:sp>
      <p:sp>
        <p:nvSpPr>
          <p:cNvPr id="6" name="Text 4"/>
          <p:cNvSpPr/>
          <p:nvPr/>
        </p:nvSpPr>
        <p:spPr>
          <a:xfrm>
            <a:off x="640080" y="1234440"/>
            <a:ext cx="10881360" cy="548640"/>
          </a:xfrm>
          <a:prstGeom prst="rect">
            <a:avLst/>
          </a:prstGeom>
          <a:noFill/>
          <a:ln/>
        </p:spPr>
        <p:txBody>
          <a:bodyPr wrap="square" rtlCol="0" anchor="ctr"/>
          <a:lstStyle/>
          <a:p>
            <a:pPr indent="0" marL="0">
              <a:buNone/>
            </a:pPr>
            <a:r>
              <a:rPr lang="en-US" sz="2600" b="1" dirty="0">
                <a:solidFill>
                  <a:srgbClr val="0A3F33"/>
                </a:solidFill>
                <a:latin typeface="Cambria" pitchFamily="34" charset="0"/>
                <a:ea typeface="Cambria" pitchFamily="34" charset="-122"/>
                <a:cs typeface="Cambria" pitchFamily="34" charset="-120"/>
              </a:rPr>
              <a:t>Materi Pokok (Lanjutan)</a:t>
            </a:r>
            <a:endParaRPr lang="en-US" sz="2600" dirty="0"/>
          </a:p>
        </p:txBody>
      </p:sp>
      <p:sp>
        <p:nvSpPr>
          <p:cNvPr id="7" name="Shape 5"/>
          <p:cNvSpPr/>
          <p:nvPr/>
        </p:nvSpPr>
        <p:spPr>
          <a:xfrm>
            <a:off x="64008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8" name="Shape 6"/>
          <p:cNvSpPr/>
          <p:nvPr/>
        </p:nvSpPr>
        <p:spPr>
          <a:xfrm>
            <a:off x="868680" y="2194560"/>
            <a:ext cx="292608" cy="292608"/>
          </a:xfrm>
          <a:prstGeom prst="ellipse">
            <a:avLst/>
          </a:prstGeom>
          <a:solidFill>
            <a:srgbClr val="C9A227"/>
          </a:solidFill>
          <a:ln/>
        </p:spPr>
      </p:sp>
      <p:sp>
        <p:nvSpPr>
          <p:cNvPr id="9" name="Text 7"/>
          <p:cNvSpPr/>
          <p:nvPr/>
        </p:nvSpPr>
        <p:spPr>
          <a:xfrm>
            <a:off x="132588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Sunan Kalijaga</a:t>
            </a:r>
            <a:endParaRPr lang="en-US" sz="1400" dirty="0"/>
          </a:p>
        </p:txBody>
      </p:sp>
      <p:sp>
        <p:nvSpPr>
          <p:cNvPr id="10" name="Text 8"/>
          <p:cNvSpPr/>
          <p:nvPr/>
        </p:nvSpPr>
        <p:spPr>
          <a:xfrm>
            <a:off x="93268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Berdakwah lewat pertunjukan wayang kulit dan tembang Lir-Ilir yang sarat pesan ketauhidan.</a:t>
            </a:r>
            <a:endParaRPr lang="en-US" sz="1150" dirty="0"/>
          </a:p>
        </p:txBody>
      </p:sp>
      <p:sp>
        <p:nvSpPr>
          <p:cNvPr id="11" name="Shape 9"/>
          <p:cNvSpPr/>
          <p:nvPr/>
        </p:nvSpPr>
        <p:spPr>
          <a:xfrm>
            <a:off x="621792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2" name="Shape 10"/>
          <p:cNvSpPr/>
          <p:nvPr/>
        </p:nvSpPr>
        <p:spPr>
          <a:xfrm>
            <a:off x="6446520" y="2194560"/>
            <a:ext cx="292608" cy="292608"/>
          </a:xfrm>
          <a:prstGeom prst="ellipse">
            <a:avLst/>
          </a:prstGeom>
          <a:solidFill>
            <a:srgbClr val="C9A227"/>
          </a:solidFill>
          <a:ln/>
        </p:spPr>
      </p:sp>
      <p:sp>
        <p:nvSpPr>
          <p:cNvPr id="13" name="Text 11"/>
          <p:cNvSpPr/>
          <p:nvPr/>
        </p:nvSpPr>
        <p:spPr>
          <a:xfrm>
            <a:off x="690372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Sunan Bonang</a:t>
            </a:r>
            <a:endParaRPr lang="en-US" sz="1400" dirty="0"/>
          </a:p>
        </p:txBody>
      </p:sp>
      <p:sp>
        <p:nvSpPr>
          <p:cNvPr id="14" name="Text 12"/>
          <p:cNvSpPr/>
          <p:nvPr/>
        </p:nvSpPr>
        <p:spPr>
          <a:xfrm>
            <a:off x="651052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Memanfaatkan gamelan dan tembang Tombo Ati sebagai sarana menyampaikan ajaran Islam secara halus.</a:t>
            </a:r>
            <a:endParaRPr lang="en-US" sz="1150" dirty="0"/>
          </a:p>
        </p:txBody>
      </p:sp>
      <p:sp>
        <p:nvSpPr>
          <p:cNvPr id="15" name="Shape 13"/>
          <p:cNvSpPr/>
          <p:nvPr/>
        </p:nvSpPr>
        <p:spPr>
          <a:xfrm>
            <a:off x="64008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6" name="Shape 14"/>
          <p:cNvSpPr/>
          <p:nvPr/>
        </p:nvSpPr>
        <p:spPr>
          <a:xfrm>
            <a:off x="868680" y="4389120"/>
            <a:ext cx="292608" cy="292608"/>
          </a:xfrm>
          <a:prstGeom prst="ellipse">
            <a:avLst/>
          </a:prstGeom>
          <a:solidFill>
            <a:srgbClr val="C9A227"/>
          </a:solidFill>
          <a:ln/>
        </p:spPr>
      </p:sp>
      <p:sp>
        <p:nvSpPr>
          <p:cNvPr id="17" name="Text 15"/>
          <p:cNvSpPr/>
          <p:nvPr/>
        </p:nvSpPr>
        <p:spPr>
          <a:xfrm>
            <a:off x="132588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Sunan Giri</a:t>
            </a:r>
            <a:endParaRPr lang="en-US" sz="1400" dirty="0"/>
          </a:p>
        </p:txBody>
      </p:sp>
      <p:sp>
        <p:nvSpPr>
          <p:cNvPr id="18" name="Text 16"/>
          <p:cNvSpPr/>
          <p:nvPr/>
        </p:nvSpPr>
        <p:spPr>
          <a:xfrm>
            <a:off x="93268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Mengembangkan permainan anak seperti Jamuran dan Cublak-cublak Suweng, serta mendirikan pusat pendidikan Giri Kedaton.</a:t>
            </a:r>
            <a:endParaRPr lang="en-US" sz="1150" dirty="0"/>
          </a:p>
        </p:txBody>
      </p:sp>
      <p:sp>
        <p:nvSpPr>
          <p:cNvPr id="19" name="Shape 17"/>
          <p:cNvSpPr/>
          <p:nvPr/>
        </p:nvSpPr>
        <p:spPr>
          <a:xfrm>
            <a:off x="621792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20" name="Shape 18"/>
          <p:cNvSpPr/>
          <p:nvPr/>
        </p:nvSpPr>
        <p:spPr>
          <a:xfrm>
            <a:off x="6446520" y="4389120"/>
            <a:ext cx="292608" cy="292608"/>
          </a:xfrm>
          <a:prstGeom prst="ellipse">
            <a:avLst/>
          </a:prstGeom>
          <a:solidFill>
            <a:srgbClr val="C9A227"/>
          </a:solidFill>
          <a:ln/>
        </p:spPr>
      </p:sp>
      <p:sp>
        <p:nvSpPr>
          <p:cNvPr id="21" name="Text 19"/>
          <p:cNvSpPr/>
          <p:nvPr/>
        </p:nvSpPr>
        <p:spPr>
          <a:xfrm>
            <a:off x="690372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Sunan Kudus</a:t>
            </a:r>
            <a:endParaRPr lang="en-US" sz="1400" dirty="0"/>
          </a:p>
        </p:txBody>
      </p:sp>
      <p:sp>
        <p:nvSpPr>
          <p:cNvPr id="22" name="Text 20"/>
          <p:cNvSpPr/>
          <p:nvPr/>
        </p:nvSpPr>
        <p:spPr>
          <a:xfrm>
            <a:off x="651052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Membangun menara Masjid Kudus bercorak candi dan melarang penyembelihan sapi demi menghormati umat Hindu setempat.</a:t>
            </a:r>
            <a:endParaRPr lang="en-US" sz="1150" dirty="0"/>
          </a:p>
        </p:txBody>
      </p:sp>
      <p:sp>
        <p:nvSpPr>
          <p:cNvPr id="23" name="Text 21"/>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Materi 2</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658368" cy="658368"/>
          </a:xfrm>
          <a:prstGeom prst="ellipse">
            <a:avLst/>
          </a:prstGeom>
          <a:solidFill>
            <a:srgbClr val="0B5E4A"/>
          </a:solidFill>
          <a:ln w="25400">
            <a:solidFill>
              <a:srgbClr val="C9A227"/>
            </a:solidFill>
            <a:prstDash val="solid"/>
          </a:ln>
        </p:spPr>
      </p:sp>
      <p:sp>
        <p:nvSpPr>
          <p:cNvPr id="3" name="Text 1"/>
          <p:cNvSpPr/>
          <p:nvPr/>
        </p:nvSpPr>
        <p:spPr>
          <a:xfrm>
            <a:off x="640080" y="502920"/>
            <a:ext cx="658368" cy="65836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2</a:t>
            </a:r>
            <a:endParaRPr lang="en-US" sz="2400" dirty="0"/>
          </a:p>
        </p:txBody>
      </p:sp>
      <p:sp>
        <p:nvSpPr>
          <p:cNvPr id="4" name="Shape 2"/>
          <p:cNvSpPr/>
          <p:nvPr/>
        </p:nvSpPr>
        <p:spPr>
          <a:xfrm>
            <a:off x="1463040" y="548640"/>
            <a:ext cx="9966960" cy="384048"/>
          </a:xfrm>
          <a:prstGeom prst="roundRect">
            <a:avLst>
              <a:gd name="adj" fmla="val 50000"/>
            </a:avLst>
          </a:prstGeom>
          <a:solidFill>
            <a:srgbClr val="F4E7BE"/>
          </a:solidFill>
          <a:ln/>
        </p:spPr>
      </p:sp>
      <p:sp>
        <p:nvSpPr>
          <p:cNvPr id="5" name="Text 3"/>
          <p:cNvSpPr/>
          <p:nvPr/>
        </p:nvSpPr>
        <p:spPr>
          <a:xfrm>
            <a:off x="1600200" y="548640"/>
            <a:ext cx="969264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DAKWAH WALI SONGO DI INDONESIA</a:t>
            </a:r>
            <a:endParaRPr lang="en-US" sz="1150" dirty="0"/>
          </a:p>
        </p:txBody>
      </p:sp>
      <p:sp>
        <p:nvSpPr>
          <p:cNvPr id="6" name="Text 4"/>
          <p:cNvSpPr/>
          <p:nvPr/>
        </p:nvSpPr>
        <p:spPr>
          <a:xfrm>
            <a:off x="640080" y="1234440"/>
            <a:ext cx="10881360" cy="594360"/>
          </a:xfrm>
          <a:prstGeom prst="rect">
            <a:avLst/>
          </a:prstGeom>
          <a:noFill/>
          <a:ln/>
        </p:spPr>
        <p:txBody>
          <a:bodyPr wrap="square" rtlCol="0" anchor="ctr"/>
          <a:lstStyle/>
          <a:p>
            <a:pPr indent="0" marL="0">
              <a:buNone/>
            </a:pPr>
            <a:r>
              <a:rPr lang="en-US" sz="2100" b="1" dirty="0">
                <a:solidFill>
                  <a:srgbClr val="0A3F33"/>
                </a:solidFill>
                <a:latin typeface="Cambria" pitchFamily="34" charset="0"/>
                <a:ea typeface="Cambria" pitchFamily="34" charset="-122"/>
                <a:cs typeface="Cambria" pitchFamily="34" charset="-120"/>
              </a:rPr>
              <a:t>Menganalisis efektivitas pendekatan kultural Wali Songo</a:t>
            </a:r>
            <a:endParaRPr lang="en-US" sz="2100" dirty="0"/>
          </a:p>
        </p:txBody>
      </p:sp>
      <p:sp>
        <p:nvSpPr>
          <p:cNvPr id="7" name="Shape 5"/>
          <p:cNvSpPr/>
          <p:nvPr/>
        </p:nvSpPr>
        <p:spPr>
          <a:xfrm>
            <a:off x="640080" y="1965960"/>
            <a:ext cx="10881360" cy="1737360"/>
          </a:xfrm>
          <a:prstGeom prst="roundRect">
            <a:avLst>
              <a:gd name="adj" fmla="val 4211"/>
            </a:avLst>
          </a:prstGeom>
          <a:solidFill>
            <a:srgbClr val="FBF9F4"/>
          </a:solidFill>
          <a:ln w="12700">
            <a:solidFill>
              <a:srgbClr val="E4DCC8"/>
            </a:solidFill>
            <a:prstDash val="solid"/>
          </a:ln>
        </p:spPr>
      </p:sp>
      <p:sp>
        <p:nvSpPr>
          <p:cNvPr id="8" name="Text 6"/>
          <p:cNvSpPr/>
          <p:nvPr/>
        </p:nvSpPr>
        <p:spPr>
          <a:xfrm>
            <a:off x="914400" y="2103120"/>
            <a:ext cx="10332720" cy="1463040"/>
          </a:xfrm>
          <a:prstGeom prst="rect">
            <a:avLst/>
          </a:prstGeom>
          <a:noFill/>
          <a:ln/>
        </p:spPr>
        <p:txBody>
          <a:bodyPr wrap="square" rtlCol="0" anchor="ctr"/>
          <a:lstStyle/>
          <a:p>
            <a:pPr indent="0" marL="0">
              <a:lnSpc>
                <a:spcPts val="1900"/>
              </a:lnSpc>
              <a:buNone/>
            </a:pPr>
            <a:r>
              <a:rPr lang="en-US" sz="1450" dirty="0">
                <a:solidFill>
                  <a:srgbClr val="1E2B27"/>
                </a:solidFill>
                <a:latin typeface="Calibri" pitchFamily="34" charset="0"/>
                <a:ea typeface="Calibri" pitchFamily="34" charset="-122"/>
                <a:cs typeface="Calibri" pitchFamily="34" charset="-120"/>
              </a:rPr>
              <a:t>Pendekatan dakwah bil hikmah wal mau'idhatil hasanah yang diaplikasikan oleh Sunan Kalijaga melalui lakon pewayangan menunjukkan kecerdasan kultural yang tinggi. Tujuan utama dari sinkretisme budaya ini pada masa transisi kekuasaan Majapahit ke Demak adalah...</a:t>
            </a:r>
            <a:endParaRPr lang="en-US" sz="1450" dirty="0"/>
          </a:p>
        </p:txBody>
      </p:sp>
      <p:sp>
        <p:nvSpPr>
          <p:cNvPr id="9" name="Shape 7"/>
          <p:cNvSpPr/>
          <p:nvPr/>
        </p:nvSpPr>
        <p:spPr>
          <a:xfrm>
            <a:off x="640080" y="3886200"/>
            <a:ext cx="384048" cy="475488"/>
          </a:xfrm>
          <a:prstGeom prst="roundRect">
            <a:avLst>
              <a:gd name="adj" fmla="val 19048"/>
            </a:avLst>
          </a:prstGeom>
          <a:solidFill>
            <a:srgbClr val="0B5E4A"/>
          </a:solidFill>
          <a:ln/>
        </p:spPr>
      </p:sp>
      <p:sp>
        <p:nvSpPr>
          <p:cNvPr id="10" name="Text 8"/>
          <p:cNvSpPr/>
          <p:nvPr/>
        </p:nvSpPr>
        <p:spPr>
          <a:xfrm>
            <a:off x="640080" y="3886200"/>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A</a:t>
            </a:r>
            <a:endParaRPr lang="en-US" sz="1300" dirty="0"/>
          </a:p>
        </p:txBody>
      </p:sp>
      <p:sp>
        <p:nvSpPr>
          <p:cNvPr id="11" name="Text 9"/>
          <p:cNvSpPr/>
          <p:nvPr/>
        </p:nvSpPr>
        <p:spPr>
          <a:xfrm>
            <a:off x="1170432" y="3867912"/>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Mengganti seluruh budaya lokal dengan budaya Timur Tengah.</a:t>
            </a:r>
            <a:endParaRPr lang="en-US" sz="1250" dirty="0"/>
          </a:p>
        </p:txBody>
      </p:sp>
      <p:sp>
        <p:nvSpPr>
          <p:cNvPr id="12" name="Shape 10"/>
          <p:cNvSpPr/>
          <p:nvPr/>
        </p:nvSpPr>
        <p:spPr>
          <a:xfrm>
            <a:off x="640080" y="4453128"/>
            <a:ext cx="384048" cy="475488"/>
          </a:xfrm>
          <a:prstGeom prst="roundRect">
            <a:avLst>
              <a:gd name="adj" fmla="val 19048"/>
            </a:avLst>
          </a:prstGeom>
          <a:solidFill>
            <a:srgbClr val="0B5E4A"/>
          </a:solidFill>
          <a:ln/>
        </p:spPr>
      </p:sp>
      <p:sp>
        <p:nvSpPr>
          <p:cNvPr id="13" name="Text 11"/>
          <p:cNvSpPr/>
          <p:nvPr/>
        </p:nvSpPr>
        <p:spPr>
          <a:xfrm>
            <a:off x="640080" y="4453128"/>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B</a:t>
            </a:r>
            <a:endParaRPr lang="en-US" sz="1300" dirty="0"/>
          </a:p>
        </p:txBody>
      </p:sp>
      <p:sp>
        <p:nvSpPr>
          <p:cNvPr id="14" name="Text 12"/>
          <p:cNvSpPr/>
          <p:nvPr/>
        </p:nvSpPr>
        <p:spPr>
          <a:xfrm>
            <a:off x="1170432" y="4434840"/>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Menarik simpati masyarakat tanpa merusak tatanan sosial yang ada.</a:t>
            </a:r>
            <a:endParaRPr lang="en-US" sz="1250" dirty="0"/>
          </a:p>
        </p:txBody>
      </p:sp>
      <p:sp>
        <p:nvSpPr>
          <p:cNvPr id="15" name="Shape 13"/>
          <p:cNvSpPr/>
          <p:nvPr/>
        </p:nvSpPr>
        <p:spPr>
          <a:xfrm>
            <a:off x="640080" y="5020056"/>
            <a:ext cx="384048" cy="475488"/>
          </a:xfrm>
          <a:prstGeom prst="roundRect">
            <a:avLst>
              <a:gd name="adj" fmla="val 19048"/>
            </a:avLst>
          </a:prstGeom>
          <a:solidFill>
            <a:srgbClr val="0B5E4A"/>
          </a:solidFill>
          <a:ln/>
        </p:spPr>
      </p:sp>
      <p:sp>
        <p:nvSpPr>
          <p:cNvPr id="16" name="Text 14"/>
          <p:cNvSpPr/>
          <p:nvPr/>
        </p:nvSpPr>
        <p:spPr>
          <a:xfrm>
            <a:off x="640080" y="5020056"/>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a:t>
            </a:r>
            <a:endParaRPr lang="en-US" sz="1300" dirty="0"/>
          </a:p>
        </p:txBody>
      </p:sp>
      <p:sp>
        <p:nvSpPr>
          <p:cNvPr id="17" name="Text 15"/>
          <p:cNvSpPr/>
          <p:nvPr/>
        </p:nvSpPr>
        <p:spPr>
          <a:xfrm>
            <a:off x="1170432" y="5001768"/>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Menciptakan kesenian baru khusus untuk hiburan keraton Demak.</a:t>
            </a:r>
            <a:endParaRPr lang="en-US" sz="1250" dirty="0"/>
          </a:p>
        </p:txBody>
      </p:sp>
      <p:sp>
        <p:nvSpPr>
          <p:cNvPr id="18" name="Shape 16"/>
          <p:cNvSpPr/>
          <p:nvPr/>
        </p:nvSpPr>
        <p:spPr>
          <a:xfrm>
            <a:off x="640080" y="5586984"/>
            <a:ext cx="384048" cy="475488"/>
          </a:xfrm>
          <a:prstGeom prst="roundRect">
            <a:avLst>
              <a:gd name="adj" fmla="val 19048"/>
            </a:avLst>
          </a:prstGeom>
          <a:solidFill>
            <a:srgbClr val="0B5E4A"/>
          </a:solidFill>
          <a:ln/>
        </p:spPr>
      </p:sp>
      <p:sp>
        <p:nvSpPr>
          <p:cNvPr id="19" name="Text 17"/>
          <p:cNvSpPr/>
          <p:nvPr/>
        </p:nvSpPr>
        <p:spPr>
          <a:xfrm>
            <a:off x="640080" y="5586984"/>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D</a:t>
            </a:r>
            <a:endParaRPr lang="en-US" sz="1300" dirty="0"/>
          </a:p>
        </p:txBody>
      </p:sp>
      <p:sp>
        <p:nvSpPr>
          <p:cNvPr id="20" name="Text 18"/>
          <p:cNvSpPr/>
          <p:nvPr/>
        </p:nvSpPr>
        <p:spPr>
          <a:xfrm>
            <a:off x="1170432" y="5568696"/>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Menghindari konflik militer bersenjata dengan sisa pasukan Majapahit.</a:t>
            </a:r>
            <a:endParaRPr lang="en-US" sz="1250" dirty="0"/>
          </a:p>
        </p:txBody>
      </p:sp>
      <p:sp>
        <p:nvSpPr>
          <p:cNvPr id="21" name="Shape 19"/>
          <p:cNvSpPr/>
          <p:nvPr/>
        </p:nvSpPr>
        <p:spPr>
          <a:xfrm>
            <a:off x="640080" y="6153912"/>
            <a:ext cx="384048" cy="475488"/>
          </a:xfrm>
          <a:prstGeom prst="roundRect">
            <a:avLst>
              <a:gd name="adj" fmla="val 19048"/>
            </a:avLst>
          </a:prstGeom>
          <a:solidFill>
            <a:srgbClr val="0B5E4A"/>
          </a:solidFill>
          <a:ln/>
        </p:spPr>
      </p:sp>
      <p:sp>
        <p:nvSpPr>
          <p:cNvPr id="22" name="Text 20"/>
          <p:cNvSpPr/>
          <p:nvPr/>
        </p:nvSpPr>
        <p:spPr>
          <a:xfrm>
            <a:off x="640080" y="6153912"/>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E</a:t>
            </a:r>
            <a:endParaRPr lang="en-US" sz="1300" dirty="0"/>
          </a:p>
        </p:txBody>
      </p:sp>
      <p:sp>
        <p:nvSpPr>
          <p:cNvPr id="23" name="Text 21"/>
          <p:cNvSpPr/>
          <p:nvPr/>
        </p:nvSpPr>
        <p:spPr>
          <a:xfrm>
            <a:off x="1170432" y="6135624"/>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Mengakomodasi kepentingan politik dan ekonomi pedagang asing.</a:t>
            </a:r>
            <a:endParaRPr lang="en-US" sz="1250" dirty="0"/>
          </a:p>
        </p:txBody>
      </p:sp>
      <p:sp>
        <p:nvSpPr>
          <p:cNvPr id="24" name="Text 22"/>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Soal 2</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3F33"/>
        </a:solidFill>
      </p:bgPr>
    </p:bg>
    <p:spTree>
      <p:nvGrpSpPr>
        <p:cNvPr id="1" name=""/>
        <p:cNvGrpSpPr/>
        <p:nvPr/>
      </p:nvGrpSpPr>
      <p:grpSpPr>
        <a:xfrm>
          <a:off x="0" y="0"/>
          <a:ext cx="0" cy="0"/>
          <a:chOff x="0" y="0"/>
          <a:chExt cx="0" cy="0"/>
        </a:xfrm>
      </p:grpSpPr>
      <p:sp>
        <p:nvSpPr>
          <p:cNvPr id="2" name="Shape 0"/>
          <p:cNvSpPr/>
          <p:nvPr/>
        </p:nvSpPr>
        <p:spPr>
          <a:xfrm>
            <a:off x="9262872" y="-1280160"/>
            <a:ext cx="4206240" cy="4206240"/>
          </a:xfrm>
          <a:prstGeom prst="ellipse">
            <a:avLst/>
          </a:prstGeom>
          <a:ln w="15240">
            <a:solidFill>
              <a:srgbClr val="C9A227">
                <a:alpha val="65000"/>
              </a:srgbClr>
            </a:solidFill>
            <a:prstDash val="solid"/>
          </a:ln>
        </p:spPr>
      </p:sp>
      <p:sp>
        <p:nvSpPr>
          <p:cNvPr id="3" name="Shape 1"/>
          <p:cNvSpPr/>
          <p:nvPr/>
        </p:nvSpPr>
        <p:spPr>
          <a:xfrm>
            <a:off x="640080" y="502920"/>
            <a:ext cx="4206240" cy="384048"/>
          </a:xfrm>
          <a:prstGeom prst="roundRect">
            <a:avLst>
              <a:gd name="adj" fmla="val 50000"/>
            </a:avLst>
          </a:prstGeom>
          <a:solidFill>
            <a:srgbClr val="F4E7BE"/>
          </a:solidFill>
          <a:ln/>
        </p:spPr>
      </p:sp>
      <p:sp>
        <p:nvSpPr>
          <p:cNvPr id="4" name="Text 2"/>
          <p:cNvSpPr/>
          <p:nvPr/>
        </p:nvSpPr>
        <p:spPr>
          <a:xfrm>
            <a:off x="777240" y="502920"/>
            <a:ext cx="393192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PEMBAHASAN — SOAL 2</a:t>
            </a:r>
            <a:endParaRPr lang="en-US" sz="1150" dirty="0"/>
          </a:p>
        </p:txBody>
      </p:sp>
      <p:sp>
        <p:nvSpPr>
          <p:cNvPr id="5" name="Text 3"/>
          <p:cNvSpPr/>
          <p:nvPr/>
        </p:nvSpPr>
        <p:spPr>
          <a:xfrm>
            <a:off x="640080" y="1051560"/>
            <a:ext cx="10881360" cy="502920"/>
          </a:xfrm>
          <a:prstGeom prst="rect">
            <a:avLst/>
          </a:prstGeom>
          <a:noFill/>
          <a:ln/>
        </p:spPr>
        <p:txBody>
          <a:bodyPr wrap="square" rtlCol="0" anchor="ctr"/>
          <a:lstStyle/>
          <a:p>
            <a:pPr indent="0" marL="0">
              <a:buNone/>
            </a:pPr>
            <a:r>
              <a:rPr lang="en-US" sz="1700" b="1" dirty="0">
                <a:solidFill>
                  <a:srgbClr val="F4E7BE"/>
                </a:solidFill>
                <a:latin typeface="Cambria" pitchFamily="34" charset="0"/>
                <a:ea typeface="Cambria" pitchFamily="34" charset="-122"/>
                <a:cs typeface="Cambria" pitchFamily="34" charset="-120"/>
              </a:rPr>
              <a:t>Menganalisis efektivitas pendekatan kultural Wali Songo</a:t>
            </a:r>
            <a:endParaRPr lang="en-US" sz="1700" dirty="0"/>
          </a:p>
        </p:txBody>
      </p:sp>
      <p:sp>
        <p:nvSpPr>
          <p:cNvPr id="6" name="Shape 4"/>
          <p:cNvSpPr/>
          <p:nvPr/>
        </p:nvSpPr>
        <p:spPr>
          <a:xfrm>
            <a:off x="640080" y="1783080"/>
            <a:ext cx="1371600" cy="1371600"/>
          </a:xfrm>
          <a:prstGeom prst="ellipse">
            <a:avLst/>
          </a:prstGeom>
          <a:solidFill>
            <a:srgbClr val="C9A227"/>
          </a:solidFill>
          <a:ln w="25400">
            <a:solidFill>
              <a:srgbClr val="FFFFFF"/>
            </a:solidFill>
            <a:prstDash val="solid"/>
          </a:ln>
        </p:spPr>
      </p:sp>
      <p:sp>
        <p:nvSpPr>
          <p:cNvPr id="7" name="Text 5"/>
          <p:cNvSpPr/>
          <p:nvPr/>
        </p:nvSpPr>
        <p:spPr>
          <a:xfrm>
            <a:off x="640080" y="1783080"/>
            <a:ext cx="1371600" cy="1371600"/>
          </a:xfrm>
          <a:prstGeom prst="rect">
            <a:avLst/>
          </a:prstGeom>
          <a:noFill/>
          <a:ln/>
        </p:spPr>
        <p:txBody>
          <a:bodyPr wrap="square" rtlCol="0" anchor="ctr"/>
          <a:lstStyle/>
          <a:p>
            <a:pPr algn="ctr" indent="0" marL="0">
              <a:buNone/>
            </a:pPr>
            <a:r>
              <a:rPr lang="en-US" sz="4400" b="1" dirty="0">
                <a:solidFill>
                  <a:srgbClr val="0A3F33"/>
                </a:solidFill>
                <a:latin typeface="Cambria" pitchFamily="34" charset="0"/>
                <a:ea typeface="Cambria" pitchFamily="34" charset="-122"/>
                <a:cs typeface="Cambria" pitchFamily="34" charset="-120"/>
              </a:rPr>
              <a:t>B</a:t>
            </a:r>
            <a:endParaRPr lang="en-US" sz="4400" dirty="0"/>
          </a:p>
        </p:txBody>
      </p:sp>
      <p:sp>
        <p:nvSpPr>
          <p:cNvPr id="8" name="Text 6"/>
          <p:cNvSpPr/>
          <p:nvPr/>
        </p:nvSpPr>
        <p:spPr>
          <a:xfrm>
            <a:off x="365760" y="3246120"/>
            <a:ext cx="1920240" cy="320040"/>
          </a:xfrm>
          <a:prstGeom prst="rect">
            <a:avLst/>
          </a:prstGeom>
          <a:noFill/>
          <a:ln/>
        </p:spPr>
        <p:txBody>
          <a:bodyPr wrap="square" rtlCol="0" anchor="ctr"/>
          <a:lstStyle/>
          <a:p>
            <a:pPr algn="ctr" indent="0" marL="0">
              <a:buNone/>
            </a:pPr>
            <a:r>
              <a:rPr lang="en-US" sz="1050" b="1" spc="100" kern="0" dirty="0">
                <a:solidFill>
                  <a:srgbClr val="F4E7BE"/>
                </a:solidFill>
                <a:latin typeface="Calibri" pitchFamily="34" charset="0"/>
                <a:ea typeface="Calibri" pitchFamily="34" charset="-122"/>
                <a:cs typeface="Calibri" pitchFamily="34" charset="-120"/>
              </a:rPr>
              <a:t>KUNCI JAWABAN</a:t>
            </a:r>
            <a:endParaRPr lang="en-US" sz="1050" dirty="0"/>
          </a:p>
        </p:txBody>
      </p:sp>
      <p:sp>
        <p:nvSpPr>
          <p:cNvPr id="9" name="Shape 7"/>
          <p:cNvSpPr/>
          <p:nvPr/>
        </p:nvSpPr>
        <p:spPr>
          <a:xfrm>
            <a:off x="2514600" y="1783080"/>
            <a:ext cx="9006840" cy="4160520"/>
          </a:xfrm>
          <a:prstGeom prst="roundRect">
            <a:avLst>
              <a:gd name="adj" fmla="val 2198"/>
            </a:avLst>
          </a:prstGeom>
          <a:solidFill>
            <a:srgbClr val="FFFFFF"/>
          </a:solidFill>
          <a:ln/>
          <a:effectLst>
            <a:outerShdw sx="100000" sy="100000" kx="0" ky="0" algn="bl" rotWithShape="0" blurRad="101600" dist="38100" dir="5400000">
              <a:srgbClr val="000000">
                <a:alpha val="25000"/>
              </a:srgbClr>
            </a:outerShdw>
          </a:effectLst>
        </p:spPr>
      </p:sp>
      <p:sp>
        <p:nvSpPr>
          <p:cNvPr id="10" name="Text 8"/>
          <p:cNvSpPr/>
          <p:nvPr/>
        </p:nvSpPr>
        <p:spPr>
          <a:xfrm>
            <a:off x="2788920" y="1965960"/>
            <a:ext cx="8412480" cy="320040"/>
          </a:xfrm>
          <a:prstGeom prst="rect">
            <a:avLst/>
          </a:prstGeom>
          <a:noFill/>
          <a:ln/>
        </p:spPr>
        <p:txBody>
          <a:bodyPr wrap="square" rtlCol="0" anchor="ctr"/>
          <a:lstStyle/>
          <a:p>
            <a:pPr indent="0" marL="0">
              <a:buNone/>
            </a:pPr>
            <a:r>
              <a:rPr lang="en-US" sz="1200" b="1" dirty="0">
                <a:solidFill>
                  <a:srgbClr val="0B5E4A"/>
                </a:solidFill>
                <a:latin typeface="Calibri" pitchFamily="34" charset="0"/>
                <a:ea typeface="Calibri" pitchFamily="34" charset="-122"/>
                <a:cs typeface="Calibri" pitchFamily="34" charset="-120"/>
              </a:rPr>
              <a:t>Analisis:</a:t>
            </a:r>
            <a:endParaRPr lang="en-US" sz="1200" dirty="0"/>
          </a:p>
        </p:txBody>
      </p:sp>
      <p:sp>
        <p:nvSpPr>
          <p:cNvPr id="11" name="Text 9"/>
          <p:cNvSpPr/>
          <p:nvPr/>
        </p:nvSpPr>
        <p:spPr>
          <a:xfrm>
            <a:off x="2788920" y="2331720"/>
            <a:ext cx="8458200" cy="3429000"/>
          </a:xfrm>
          <a:prstGeom prst="rect">
            <a:avLst/>
          </a:prstGeom>
          <a:noFill/>
          <a:ln/>
        </p:spPr>
        <p:txBody>
          <a:bodyPr wrap="square" rtlCol="0" anchor="t"/>
          <a:lstStyle/>
          <a:p>
            <a:pPr indent="0" marL="0">
              <a:lnSpc>
                <a:spcPts val="2100"/>
              </a:lnSpc>
              <a:buNone/>
            </a:pPr>
            <a:r>
              <a:rPr lang="en-US" sz="1450" dirty="0">
                <a:solidFill>
                  <a:srgbClr val="1E2B27"/>
                </a:solidFill>
                <a:latin typeface="Calibri" pitchFamily="34" charset="0"/>
                <a:ea typeface="Calibri" pitchFamily="34" charset="-122"/>
                <a:cs typeface="Calibri" pitchFamily="34" charset="-120"/>
              </a:rPr>
              <a:t>Wali Songo, khususnya Sunan Kalijaga, menggunakan metode dakwah kultural (seperti wayang, gamelan, dan tembang) agar nilai-nilai Islam dapat diterima secara damai dan sukarela tanpa merusak harmoni sosial masyarakat Jawa.</a:t>
            </a:r>
            <a:endParaRPr lang="en-US" sz="1450" dirty="0"/>
          </a:p>
        </p:txBody>
      </p:sp>
      <p:sp>
        <p:nvSpPr>
          <p:cNvPr id="12" name="Text 10"/>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Soal 2</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658368" cy="658368"/>
          </a:xfrm>
          <a:prstGeom prst="ellipse">
            <a:avLst/>
          </a:prstGeom>
          <a:solidFill>
            <a:srgbClr val="0B5E4A"/>
          </a:solidFill>
          <a:ln w="25400">
            <a:solidFill>
              <a:srgbClr val="C9A227"/>
            </a:solidFill>
            <a:prstDash val="solid"/>
          </a:ln>
        </p:spPr>
      </p:sp>
      <p:sp>
        <p:nvSpPr>
          <p:cNvPr id="3" name="Text 1"/>
          <p:cNvSpPr/>
          <p:nvPr/>
        </p:nvSpPr>
        <p:spPr>
          <a:xfrm>
            <a:off x="640080" y="502920"/>
            <a:ext cx="658368" cy="65836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3</a:t>
            </a:r>
            <a:endParaRPr lang="en-US" sz="2400" dirty="0"/>
          </a:p>
        </p:txBody>
      </p:sp>
      <p:sp>
        <p:nvSpPr>
          <p:cNvPr id="4" name="Shape 2"/>
          <p:cNvSpPr/>
          <p:nvPr/>
        </p:nvSpPr>
        <p:spPr>
          <a:xfrm>
            <a:off x="1463040" y="548640"/>
            <a:ext cx="9966960" cy="384048"/>
          </a:xfrm>
          <a:prstGeom prst="roundRect">
            <a:avLst>
              <a:gd name="adj" fmla="val 50000"/>
            </a:avLst>
          </a:prstGeom>
          <a:solidFill>
            <a:srgbClr val="F4E7BE"/>
          </a:solidFill>
          <a:ln/>
        </p:spPr>
      </p:sp>
      <p:sp>
        <p:nvSpPr>
          <p:cNvPr id="5" name="Text 3"/>
          <p:cNvSpPr/>
          <p:nvPr/>
        </p:nvSpPr>
        <p:spPr>
          <a:xfrm>
            <a:off x="1600200" y="548640"/>
            <a:ext cx="969264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PERAN DAN KETELADANAN TOKOH ULAMA DI INDONESIA</a:t>
            </a:r>
            <a:endParaRPr lang="en-US" sz="1150" dirty="0"/>
          </a:p>
        </p:txBody>
      </p:sp>
      <p:sp>
        <p:nvSpPr>
          <p:cNvPr id="6" name="Text 4"/>
          <p:cNvSpPr/>
          <p:nvPr/>
        </p:nvSpPr>
        <p:spPr>
          <a:xfrm>
            <a:off x="640080" y="1234440"/>
            <a:ext cx="10881360" cy="548640"/>
          </a:xfrm>
          <a:prstGeom prst="rect">
            <a:avLst/>
          </a:prstGeom>
          <a:noFill/>
          <a:ln/>
        </p:spPr>
        <p:txBody>
          <a:bodyPr wrap="square" rtlCol="0" anchor="ctr"/>
          <a:lstStyle/>
          <a:p>
            <a:pPr indent="0" marL="0">
              <a:buNone/>
            </a:pPr>
            <a:r>
              <a:rPr lang="en-US" sz="2600" b="1" dirty="0">
                <a:solidFill>
                  <a:srgbClr val="0A3F33"/>
                </a:solidFill>
                <a:latin typeface="Cambria" pitchFamily="34" charset="0"/>
                <a:ea typeface="Cambria" pitchFamily="34" charset="-122"/>
                <a:cs typeface="Cambria" pitchFamily="34" charset="-120"/>
              </a:rPr>
              <a:t>Materi Pokok</a:t>
            </a:r>
            <a:endParaRPr lang="en-US" sz="2600" dirty="0"/>
          </a:p>
        </p:txBody>
      </p:sp>
      <p:sp>
        <p:nvSpPr>
          <p:cNvPr id="7" name="Shape 5"/>
          <p:cNvSpPr/>
          <p:nvPr/>
        </p:nvSpPr>
        <p:spPr>
          <a:xfrm>
            <a:off x="64008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8" name="Shape 6"/>
          <p:cNvSpPr/>
          <p:nvPr/>
        </p:nvSpPr>
        <p:spPr>
          <a:xfrm>
            <a:off x="868680" y="2194560"/>
            <a:ext cx="292608" cy="292608"/>
          </a:xfrm>
          <a:prstGeom prst="ellipse">
            <a:avLst/>
          </a:prstGeom>
          <a:solidFill>
            <a:srgbClr val="C9A227"/>
          </a:solidFill>
          <a:ln/>
        </p:spPr>
      </p:sp>
      <p:sp>
        <p:nvSpPr>
          <p:cNvPr id="9" name="Text 7"/>
          <p:cNvSpPr/>
          <p:nvPr/>
        </p:nvSpPr>
        <p:spPr>
          <a:xfrm>
            <a:off x="132588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KH Hasyim Asy'ari</a:t>
            </a:r>
            <a:endParaRPr lang="en-US" sz="1400" dirty="0"/>
          </a:p>
        </p:txBody>
      </p:sp>
      <p:sp>
        <p:nvSpPr>
          <p:cNvPr id="10" name="Text 8"/>
          <p:cNvSpPr/>
          <p:nvPr/>
        </p:nvSpPr>
        <p:spPr>
          <a:xfrm>
            <a:off x="93268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Pendiri Nahdlatul Ulama; pencetus Resolusi Jihad 22 Oktober 1945 yang mengobarkan semangat rakyat melawan Sekutu.</a:t>
            </a:r>
            <a:endParaRPr lang="en-US" sz="1150" dirty="0"/>
          </a:p>
        </p:txBody>
      </p:sp>
      <p:sp>
        <p:nvSpPr>
          <p:cNvPr id="11" name="Shape 9"/>
          <p:cNvSpPr/>
          <p:nvPr/>
        </p:nvSpPr>
        <p:spPr>
          <a:xfrm>
            <a:off x="621792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2" name="Shape 10"/>
          <p:cNvSpPr/>
          <p:nvPr/>
        </p:nvSpPr>
        <p:spPr>
          <a:xfrm>
            <a:off x="6446520" y="2194560"/>
            <a:ext cx="292608" cy="292608"/>
          </a:xfrm>
          <a:prstGeom prst="ellipse">
            <a:avLst/>
          </a:prstGeom>
          <a:solidFill>
            <a:srgbClr val="C9A227"/>
          </a:solidFill>
          <a:ln/>
        </p:spPr>
      </p:sp>
      <p:sp>
        <p:nvSpPr>
          <p:cNvPr id="13" name="Text 11"/>
          <p:cNvSpPr/>
          <p:nvPr/>
        </p:nvSpPr>
        <p:spPr>
          <a:xfrm>
            <a:off x="690372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KH Ahmad Dahlan</a:t>
            </a:r>
            <a:endParaRPr lang="en-US" sz="1400" dirty="0"/>
          </a:p>
        </p:txBody>
      </p:sp>
      <p:sp>
        <p:nvSpPr>
          <p:cNvPr id="14" name="Text 12"/>
          <p:cNvSpPr/>
          <p:nvPr/>
        </p:nvSpPr>
        <p:spPr>
          <a:xfrm>
            <a:off x="651052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Pendiri Muhammadiyah (1912); pelopor pembaruan pendidikan dan sosial Islam berbasis modernitas.</a:t>
            </a:r>
            <a:endParaRPr lang="en-US" sz="1150" dirty="0"/>
          </a:p>
        </p:txBody>
      </p:sp>
      <p:sp>
        <p:nvSpPr>
          <p:cNvPr id="15" name="Shape 13"/>
          <p:cNvSpPr/>
          <p:nvPr/>
        </p:nvSpPr>
        <p:spPr>
          <a:xfrm>
            <a:off x="64008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6" name="Shape 14"/>
          <p:cNvSpPr/>
          <p:nvPr/>
        </p:nvSpPr>
        <p:spPr>
          <a:xfrm>
            <a:off x="868680" y="4389120"/>
            <a:ext cx="292608" cy="292608"/>
          </a:xfrm>
          <a:prstGeom prst="ellipse">
            <a:avLst/>
          </a:prstGeom>
          <a:solidFill>
            <a:srgbClr val="C9A227"/>
          </a:solidFill>
          <a:ln/>
        </p:spPr>
      </p:sp>
      <p:sp>
        <p:nvSpPr>
          <p:cNvPr id="17" name="Text 15"/>
          <p:cNvSpPr/>
          <p:nvPr/>
        </p:nvSpPr>
        <p:spPr>
          <a:xfrm>
            <a:off x="132588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Ulama dan Perjuangan</a:t>
            </a:r>
            <a:endParaRPr lang="en-US" sz="1400" dirty="0"/>
          </a:p>
        </p:txBody>
      </p:sp>
      <p:sp>
        <p:nvSpPr>
          <p:cNvPr id="18" name="Text 16"/>
          <p:cNvSpPr/>
          <p:nvPr/>
        </p:nvSpPr>
        <p:spPr>
          <a:xfrm>
            <a:off x="93268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Ulama menjadi motor penggerak perlawanan rakyat melawan penjajah, memadukan semangat keagamaan dan nasionalisme.</a:t>
            </a:r>
            <a:endParaRPr lang="en-US" sz="1150" dirty="0"/>
          </a:p>
        </p:txBody>
      </p:sp>
      <p:sp>
        <p:nvSpPr>
          <p:cNvPr id="19" name="Shape 17"/>
          <p:cNvSpPr/>
          <p:nvPr/>
        </p:nvSpPr>
        <p:spPr>
          <a:xfrm>
            <a:off x="621792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20" name="Shape 18"/>
          <p:cNvSpPr/>
          <p:nvPr/>
        </p:nvSpPr>
        <p:spPr>
          <a:xfrm>
            <a:off x="6446520" y="4389120"/>
            <a:ext cx="292608" cy="292608"/>
          </a:xfrm>
          <a:prstGeom prst="ellipse">
            <a:avLst/>
          </a:prstGeom>
          <a:solidFill>
            <a:srgbClr val="C9A227"/>
          </a:solidFill>
          <a:ln/>
        </p:spPr>
      </p:sp>
      <p:sp>
        <p:nvSpPr>
          <p:cNvPr id="21" name="Text 19"/>
          <p:cNvSpPr/>
          <p:nvPr/>
        </p:nvSpPr>
        <p:spPr>
          <a:xfrm>
            <a:off x="690372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Nilai Keteladanan</a:t>
            </a:r>
            <a:endParaRPr lang="en-US" sz="1400" dirty="0"/>
          </a:p>
        </p:txBody>
      </p:sp>
      <p:sp>
        <p:nvSpPr>
          <p:cNvPr id="22" name="Text 20"/>
          <p:cNvSpPr/>
          <p:nvPr/>
        </p:nvSpPr>
        <p:spPr>
          <a:xfrm>
            <a:off x="651052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Keikhlasan, keilmuan mendalam, kesederhanaan, dan keberanian menjadi teladan utama para ulama Nusantara.</a:t>
            </a:r>
            <a:endParaRPr lang="en-US" sz="1150" dirty="0"/>
          </a:p>
        </p:txBody>
      </p:sp>
      <p:sp>
        <p:nvSpPr>
          <p:cNvPr id="23" name="Text 21"/>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Materi 3</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658368" cy="658368"/>
          </a:xfrm>
          <a:prstGeom prst="ellipse">
            <a:avLst/>
          </a:prstGeom>
          <a:solidFill>
            <a:srgbClr val="0B5E4A"/>
          </a:solidFill>
          <a:ln w="25400">
            <a:solidFill>
              <a:srgbClr val="C9A227"/>
            </a:solidFill>
            <a:prstDash val="solid"/>
          </a:ln>
        </p:spPr>
      </p:sp>
      <p:sp>
        <p:nvSpPr>
          <p:cNvPr id="3" name="Text 1"/>
          <p:cNvSpPr/>
          <p:nvPr/>
        </p:nvSpPr>
        <p:spPr>
          <a:xfrm>
            <a:off x="640080" y="502920"/>
            <a:ext cx="658368" cy="65836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3</a:t>
            </a:r>
            <a:endParaRPr lang="en-US" sz="2400" dirty="0"/>
          </a:p>
        </p:txBody>
      </p:sp>
      <p:sp>
        <p:nvSpPr>
          <p:cNvPr id="4" name="Shape 2"/>
          <p:cNvSpPr/>
          <p:nvPr/>
        </p:nvSpPr>
        <p:spPr>
          <a:xfrm>
            <a:off x="1463040" y="548640"/>
            <a:ext cx="9966960" cy="384048"/>
          </a:xfrm>
          <a:prstGeom prst="roundRect">
            <a:avLst>
              <a:gd name="adj" fmla="val 50000"/>
            </a:avLst>
          </a:prstGeom>
          <a:solidFill>
            <a:srgbClr val="F4E7BE"/>
          </a:solidFill>
          <a:ln/>
        </p:spPr>
      </p:sp>
      <p:sp>
        <p:nvSpPr>
          <p:cNvPr id="5" name="Text 3"/>
          <p:cNvSpPr/>
          <p:nvPr/>
        </p:nvSpPr>
        <p:spPr>
          <a:xfrm>
            <a:off x="1600200" y="548640"/>
            <a:ext cx="969264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PERAN DAN KETELADANAN TOKOH ULAMA DI INDONESIA</a:t>
            </a:r>
            <a:endParaRPr lang="en-US" sz="1150" dirty="0"/>
          </a:p>
        </p:txBody>
      </p:sp>
      <p:sp>
        <p:nvSpPr>
          <p:cNvPr id="6" name="Text 4"/>
          <p:cNvSpPr/>
          <p:nvPr/>
        </p:nvSpPr>
        <p:spPr>
          <a:xfrm>
            <a:off x="640080" y="1234440"/>
            <a:ext cx="10881360" cy="548640"/>
          </a:xfrm>
          <a:prstGeom prst="rect">
            <a:avLst/>
          </a:prstGeom>
          <a:noFill/>
          <a:ln/>
        </p:spPr>
        <p:txBody>
          <a:bodyPr wrap="square" rtlCol="0" anchor="ctr"/>
          <a:lstStyle/>
          <a:p>
            <a:pPr indent="0" marL="0">
              <a:buNone/>
            </a:pPr>
            <a:r>
              <a:rPr lang="en-US" sz="2600" b="1" dirty="0">
                <a:solidFill>
                  <a:srgbClr val="0A3F33"/>
                </a:solidFill>
                <a:latin typeface="Cambria" pitchFamily="34" charset="0"/>
                <a:ea typeface="Cambria" pitchFamily="34" charset="-122"/>
                <a:cs typeface="Cambria" pitchFamily="34" charset="-120"/>
              </a:rPr>
              <a:t>Materi Pokok (Lanjutan)</a:t>
            </a:r>
            <a:endParaRPr lang="en-US" sz="2600" dirty="0"/>
          </a:p>
        </p:txBody>
      </p:sp>
      <p:sp>
        <p:nvSpPr>
          <p:cNvPr id="7" name="Shape 5"/>
          <p:cNvSpPr/>
          <p:nvPr/>
        </p:nvSpPr>
        <p:spPr>
          <a:xfrm>
            <a:off x="64008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8" name="Shape 6"/>
          <p:cNvSpPr/>
          <p:nvPr/>
        </p:nvSpPr>
        <p:spPr>
          <a:xfrm>
            <a:off x="868680" y="2194560"/>
            <a:ext cx="292608" cy="292608"/>
          </a:xfrm>
          <a:prstGeom prst="ellipse">
            <a:avLst/>
          </a:prstGeom>
          <a:solidFill>
            <a:srgbClr val="C9A227"/>
          </a:solidFill>
          <a:ln/>
        </p:spPr>
      </p:sp>
      <p:sp>
        <p:nvSpPr>
          <p:cNvPr id="9" name="Text 7"/>
          <p:cNvSpPr/>
          <p:nvPr/>
        </p:nvSpPr>
        <p:spPr>
          <a:xfrm>
            <a:off x="132588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KH Wahab Hasbullah</a:t>
            </a:r>
            <a:endParaRPr lang="en-US" sz="1400" dirty="0"/>
          </a:p>
        </p:txBody>
      </p:sp>
      <p:sp>
        <p:nvSpPr>
          <p:cNvPr id="10" name="Text 8"/>
          <p:cNvSpPr/>
          <p:nvPr/>
        </p:nvSpPr>
        <p:spPr>
          <a:xfrm>
            <a:off x="93268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Tokoh penting berdirinya Nahdlatul Ulama, dikenal sebagai penggerak organisasi dan pendidikan pesantren.</a:t>
            </a:r>
            <a:endParaRPr lang="en-US" sz="1150" dirty="0"/>
          </a:p>
        </p:txBody>
      </p:sp>
      <p:sp>
        <p:nvSpPr>
          <p:cNvPr id="11" name="Shape 9"/>
          <p:cNvSpPr/>
          <p:nvPr/>
        </p:nvSpPr>
        <p:spPr>
          <a:xfrm>
            <a:off x="621792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2" name="Shape 10"/>
          <p:cNvSpPr/>
          <p:nvPr/>
        </p:nvSpPr>
        <p:spPr>
          <a:xfrm>
            <a:off x="6446520" y="2194560"/>
            <a:ext cx="292608" cy="292608"/>
          </a:xfrm>
          <a:prstGeom prst="ellipse">
            <a:avLst/>
          </a:prstGeom>
          <a:solidFill>
            <a:srgbClr val="C9A227"/>
          </a:solidFill>
          <a:ln/>
        </p:spPr>
      </p:sp>
      <p:sp>
        <p:nvSpPr>
          <p:cNvPr id="13" name="Text 11"/>
          <p:cNvSpPr/>
          <p:nvPr/>
        </p:nvSpPr>
        <p:spPr>
          <a:xfrm>
            <a:off x="690372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KH Zainal Mustafa</a:t>
            </a:r>
            <a:endParaRPr lang="en-US" sz="1400" dirty="0"/>
          </a:p>
        </p:txBody>
      </p:sp>
      <p:sp>
        <p:nvSpPr>
          <p:cNvPr id="14" name="Text 12"/>
          <p:cNvSpPr/>
          <p:nvPr/>
        </p:nvSpPr>
        <p:spPr>
          <a:xfrm>
            <a:off x="651052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Memimpin perlawanan rakyat Singaparna terhadap Jepang sebagai bentuk jihad mempertahankan keyakinan dan tanah air.</a:t>
            </a:r>
            <a:endParaRPr lang="en-US" sz="1150" dirty="0"/>
          </a:p>
        </p:txBody>
      </p:sp>
      <p:sp>
        <p:nvSpPr>
          <p:cNvPr id="15" name="Shape 13"/>
          <p:cNvSpPr/>
          <p:nvPr/>
        </p:nvSpPr>
        <p:spPr>
          <a:xfrm>
            <a:off x="64008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6" name="Shape 14"/>
          <p:cNvSpPr/>
          <p:nvPr/>
        </p:nvSpPr>
        <p:spPr>
          <a:xfrm>
            <a:off x="868680" y="4389120"/>
            <a:ext cx="292608" cy="292608"/>
          </a:xfrm>
          <a:prstGeom prst="ellipse">
            <a:avLst/>
          </a:prstGeom>
          <a:solidFill>
            <a:srgbClr val="C9A227"/>
          </a:solidFill>
          <a:ln/>
        </p:spPr>
      </p:sp>
      <p:sp>
        <p:nvSpPr>
          <p:cNvPr id="17" name="Text 15"/>
          <p:cNvSpPr/>
          <p:nvPr/>
        </p:nvSpPr>
        <p:spPr>
          <a:xfrm>
            <a:off x="132588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Buya Hamka</a:t>
            </a:r>
            <a:endParaRPr lang="en-US" sz="1400" dirty="0"/>
          </a:p>
        </p:txBody>
      </p:sp>
      <p:sp>
        <p:nvSpPr>
          <p:cNvPr id="18" name="Text 16"/>
          <p:cNvSpPr/>
          <p:nvPr/>
        </p:nvSpPr>
        <p:spPr>
          <a:xfrm>
            <a:off x="93268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Ulama, sastrawan, dan tokoh Muhammadiyah yang menulis tafsir Al-Azhar serta aktif dalam pergerakan kebangsaan.</a:t>
            </a:r>
            <a:endParaRPr lang="en-US" sz="1150" dirty="0"/>
          </a:p>
        </p:txBody>
      </p:sp>
      <p:sp>
        <p:nvSpPr>
          <p:cNvPr id="19" name="Shape 17"/>
          <p:cNvSpPr/>
          <p:nvPr/>
        </p:nvSpPr>
        <p:spPr>
          <a:xfrm>
            <a:off x="621792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20" name="Shape 18"/>
          <p:cNvSpPr/>
          <p:nvPr/>
        </p:nvSpPr>
        <p:spPr>
          <a:xfrm>
            <a:off x="6446520" y="4389120"/>
            <a:ext cx="292608" cy="292608"/>
          </a:xfrm>
          <a:prstGeom prst="ellipse">
            <a:avLst/>
          </a:prstGeom>
          <a:solidFill>
            <a:srgbClr val="C9A227"/>
          </a:solidFill>
          <a:ln/>
        </p:spPr>
      </p:sp>
      <p:sp>
        <p:nvSpPr>
          <p:cNvPr id="21" name="Text 19"/>
          <p:cNvSpPr/>
          <p:nvPr/>
        </p:nvSpPr>
        <p:spPr>
          <a:xfrm>
            <a:off x="690372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Semangat Hubbul Wathan</a:t>
            </a:r>
            <a:endParaRPr lang="en-US" sz="1400" dirty="0"/>
          </a:p>
        </p:txBody>
      </p:sp>
      <p:sp>
        <p:nvSpPr>
          <p:cNvPr id="22" name="Text 20"/>
          <p:cNvSpPr/>
          <p:nvPr/>
        </p:nvSpPr>
        <p:spPr>
          <a:xfrm>
            <a:off x="651052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Prinsip "cinta tanah air sebagian dari iman" menjadi landasan ulama memadukan dakwah dengan perjuangan kemerdekaan.</a:t>
            </a:r>
            <a:endParaRPr lang="en-US" sz="1150" dirty="0"/>
          </a:p>
        </p:txBody>
      </p:sp>
      <p:sp>
        <p:nvSpPr>
          <p:cNvPr id="23" name="Text 21"/>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Materi 3</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658368" cy="658368"/>
          </a:xfrm>
          <a:prstGeom prst="ellipse">
            <a:avLst/>
          </a:prstGeom>
          <a:solidFill>
            <a:srgbClr val="0B5E4A"/>
          </a:solidFill>
          <a:ln w="25400">
            <a:solidFill>
              <a:srgbClr val="C9A227"/>
            </a:solidFill>
            <a:prstDash val="solid"/>
          </a:ln>
        </p:spPr>
      </p:sp>
      <p:sp>
        <p:nvSpPr>
          <p:cNvPr id="3" name="Text 1"/>
          <p:cNvSpPr/>
          <p:nvPr/>
        </p:nvSpPr>
        <p:spPr>
          <a:xfrm>
            <a:off x="640080" y="502920"/>
            <a:ext cx="658368" cy="65836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3</a:t>
            </a:r>
            <a:endParaRPr lang="en-US" sz="2400" dirty="0"/>
          </a:p>
        </p:txBody>
      </p:sp>
      <p:sp>
        <p:nvSpPr>
          <p:cNvPr id="4" name="Shape 2"/>
          <p:cNvSpPr/>
          <p:nvPr/>
        </p:nvSpPr>
        <p:spPr>
          <a:xfrm>
            <a:off x="1463040" y="548640"/>
            <a:ext cx="9966960" cy="384048"/>
          </a:xfrm>
          <a:prstGeom prst="roundRect">
            <a:avLst>
              <a:gd name="adj" fmla="val 50000"/>
            </a:avLst>
          </a:prstGeom>
          <a:solidFill>
            <a:srgbClr val="F4E7BE"/>
          </a:solidFill>
          <a:ln/>
        </p:spPr>
      </p:sp>
      <p:sp>
        <p:nvSpPr>
          <p:cNvPr id="5" name="Text 3"/>
          <p:cNvSpPr/>
          <p:nvPr/>
        </p:nvSpPr>
        <p:spPr>
          <a:xfrm>
            <a:off x="1600200" y="548640"/>
            <a:ext cx="969264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PERAN DAN KETELADANAN TOKOH ULAMA DI INDONESIA</a:t>
            </a:r>
            <a:endParaRPr lang="en-US" sz="1150" dirty="0"/>
          </a:p>
        </p:txBody>
      </p:sp>
      <p:sp>
        <p:nvSpPr>
          <p:cNvPr id="6" name="Text 4"/>
          <p:cNvSpPr/>
          <p:nvPr/>
        </p:nvSpPr>
        <p:spPr>
          <a:xfrm>
            <a:off x="640080" y="1234440"/>
            <a:ext cx="10881360" cy="594360"/>
          </a:xfrm>
          <a:prstGeom prst="rect">
            <a:avLst/>
          </a:prstGeom>
          <a:noFill/>
          <a:ln/>
        </p:spPr>
        <p:txBody>
          <a:bodyPr wrap="square" rtlCol="0" anchor="ctr"/>
          <a:lstStyle/>
          <a:p>
            <a:pPr indent="0" marL="0">
              <a:buNone/>
            </a:pPr>
            <a:r>
              <a:rPr lang="en-US" sz="2100" b="1" dirty="0">
                <a:solidFill>
                  <a:srgbClr val="0A3F33"/>
                </a:solidFill>
                <a:latin typeface="Cambria" pitchFamily="34" charset="0"/>
                <a:ea typeface="Cambria" pitchFamily="34" charset="-122"/>
                <a:cs typeface="Cambria" pitchFamily="34" charset="-120"/>
              </a:rPr>
              <a:t>Menganalisis strategi perjuangan ulama dalam mempertahankan kemerdekaan</a:t>
            </a:r>
            <a:endParaRPr lang="en-US" sz="2100" dirty="0"/>
          </a:p>
        </p:txBody>
      </p:sp>
      <p:sp>
        <p:nvSpPr>
          <p:cNvPr id="7" name="Shape 5"/>
          <p:cNvSpPr/>
          <p:nvPr/>
        </p:nvSpPr>
        <p:spPr>
          <a:xfrm>
            <a:off x="640080" y="1965960"/>
            <a:ext cx="10881360" cy="1737360"/>
          </a:xfrm>
          <a:prstGeom prst="roundRect">
            <a:avLst>
              <a:gd name="adj" fmla="val 4211"/>
            </a:avLst>
          </a:prstGeom>
          <a:solidFill>
            <a:srgbClr val="FBF9F4"/>
          </a:solidFill>
          <a:ln w="12700">
            <a:solidFill>
              <a:srgbClr val="E4DCC8"/>
            </a:solidFill>
            <a:prstDash val="solid"/>
          </a:ln>
        </p:spPr>
      </p:sp>
      <p:sp>
        <p:nvSpPr>
          <p:cNvPr id="8" name="Text 6"/>
          <p:cNvSpPr/>
          <p:nvPr/>
        </p:nvSpPr>
        <p:spPr>
          <a:xfrm>
            <a:off x="914400" y="2103120"/>
            <a:ext cx="10332720" cy="1463040"/>
          </a:xfrm>
          <a:prstGeom prst="rect">
            <a:avLst/>
          </a:prstGeom>
          <a:noFill/>
          <a:ln/>
        </p:spPr>
        <p:txBody>
          <a:bodyPr wrap="square" rtlCol="0" anchor="ctr"/>
          <a:lstStyle/>
          <a:p>
            <a:pPr indent="0" marL="0">
              <a:lnSpc>
                <a:spcPts val="1900"/>
              </a:lnSpc>
              <a:buNone/>
            </a:pPr>
            <a:r>
              <a:rPr lang="en-US" sz="1450" dirty="0">
                <a:solidFill>
                  <a:srgbClr val="1E2B27"/>
                </a:solidFill>
                <a:latin typeface="Calibri" pitchFamily="34" charset="0"/>
                <a:ea typeface="Calibri" pitchFamily="34" charset="-122"/>
                <a:cs typeface="Calibri" pitchFamily="34" charset="-120"/>
              </a:rPr>
              <a:t>Dikeluarkannya 'Resolusi Jihad' oleh Hadratus Syekh K.H. Hasyim Asy'ari pada 22 Oktober 1945 memiliki dampak yang sangat signifikan secara sosiologis dan politis bagi bangsa Indonesia, yaitu...</a:t>
            </a:r>
            <a:endParaRPr lang="en-US" sz="1450" dirty="0"/>
          </a:p>
        </p:txBody>
      </p:sp>
      <p:sp>
        <p:nvSpPr>
          <p:cNvPr id="9" name="Shape 7"/>
          <p:cNvSpPr/>
          <p:nvPr/>
        </p:nvSpPr>
        <p:spPr>
          <a:xfrm>
            <a:off x="640080" y="3886200"/>
            <a:ext cx="384048" cy="475488"/>
          </a:xfrm>
          <a:prstGeom prst="roundRect">
            <a:avLst>
              <a:gd name="adj" fmla="val 19048"/>
            </a:avLst>
          </a:prstGeom>
          <a:solidFill>
            <a:srgbClr val="0B5E4A"/>
          </a:solidFill>
          <a:ln/>
        </p:spPr>
      </p:sp>
      <p:sp>
        <p:nvSpPr>
          <p:cNvPr id="10" name="Text 8"/>
          <p:cNvSpPr/>
          <p:nvPr/>
        </p:nvSpPr>
        <p:spPr>
          <a:xfrm>
            <a:off x="640080" y="3886200"/>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A</a:t>
            </a:r>
            <a:endParaRPr lang="en-US" sz="1300" dirty="0"/>
          </a:p>
        </p:txBody>
      </p:sp>
      <p:sp>
        <p:nvSpPr>
          <p:cNvPr id="11" name="Text 9"/>
          <p:cNvSpPr/>
          <p:nvPr/>
        </p:nvSpPr>
        <p:spPr>
          <a:xfrm>
            <a:off x="1170432" y="3867912"/>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Mengakhiri perundingan diplomasi secara damai dengan pihak Belanda.</a:t>
            </a:r>
            <a:endParaRPr lang="en-US" sz="1250" dirty="0"/>
          </a:p>
        </p:txBody>
      </p:sp>
      <p:sp>
        <p:nvSpPr>
          <p:cNvPr id="12" name="Shape 10"/>
          <p:cNvSpPr/>
          <p:nvPr/>
        </p:nvSpPr>
        <p:spPr>
          <a:xfrm>
            <a:off x="640080" y="4453128"/>
            <a:ext cx="384048" cy="475488"/>
          </a:xfrm>
          <a:prstGeom prst="roundRect">
            <a:avLst>
              <a:gd name="adj" fmla="val 19048"/>
            </a:avLst>
          </a:prstGeom>
          <a:solidFill>
            <a:srgbClr val="0B5E4A"/>
          </a:solidFill>
          <a:ln/>
        </p:spPr>
      </p:sp>
      <p:sp>
        <p:nvSpPr>
          <p:cNvPr id="13" name="Text 11"/>
          <p:cNvSpPr/>
          <p:nvPr/>
        </p:nvSpPr>
        <p:spPr>
          <a:xfrm>
            <a:off x="640080" y="4453128"/>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B</a:t>
            </a:r>
            <a:endParaRPr lang="en-US" sz="1300" dirty="0"/>
          </a:p>
        </p:txBody>
      </p:sp>
      <p:sp>
        <p:nvSpPr>
          <p:cNvPr id="14" name="Text 12"/>
          <p:cNvSpPr/>
          <p:nvPr/>
        </p:nvSpPr>
        <p:spPr>
          <a:xfrm>
            <a:off x="1170432" y="4434840"/>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Melegitimasi pembentukan Tentara Nasional Indonesia secara resmi.</a:t>
            </a:r>
            <a:endParaRPr lang="en-US" sz="1250" dirty="0"/>
          </a:p>
        </p:txBody>
      </p:sp>
      <p:sp>
        <p:nvSpPr>
          <p:cNvPr id="15" name="Shape 13"/>
          <p:cNvSpPr/>
          <p:nvPr/>
        </p:nvSpPr>
        <p:spPr>
          <a:xfrm>
            <a:off x="640080" y="5020056"/>
            <a:ext cx="384048" cy="475488"/>
          </a:xfrm>
          <a:prstGeom prst="roundRect">
            <a:avLst>
              <a:gd name="adj" fmla="val 19048"/>
            </a:avLst>
          </a:prstGeom>
          <a:solidFill>
            <a:srgbClr val="0B5E4A"/>
          </a:solidFill>
          <a:ln/>
        </p:spPr>
      </p:sp>
      <p:sp>
        <p:nvSpPr>
          <p:cNvPr id="16" name="Text 14"/>
          <p:cNvSpPr/>
          <p:nvPr/>
        </p:nvSpPr>
        <p:spPr>
          <a:xfrm>
            <a:off x="640080" y="5020056"/>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a:t>
            </a:r>
            <a:endParaRPr lang="en-US" sz="1300" dirty="0"/>
          </a:p>
        </p:txBody>
      </p:sp>
      <p:sp>
        <p:nvSpPr>
          <p:cNvPr id="17" name="Text 15"/>
          <p:cNvSpPr/>
          <p:nvPr/>
        </p:nvSpPr>
        <p:spPr>
          <a:xfrm>
            <a:off x="1170432" y="5001768"/>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Memobilisasi perlawanan massal (fardhu ain) dari kalangan santri dan rakyat Surabaya melawan Sekutu.</a:t>
            </a:r>
            <a:endParaRPr lang="en-US" sz="1250" dirty="0"/>
          </a:p>
        </p:txBody>
      </p:sp>
      <p:sp>
        <p:nvSpPr>
          <p:cNvPr id="18" name="Shape 16"/>
          <p:cNvSpPr/>
          <p:nvPr/>
        </p:nvSpPr>
        <p:spPr>
          <a:xfrm>
            <a:off x="640080" y="5586984"/>
            <a:ext cx="384048" cy="475488"/>
          </a:xfrm>
          <a:prstGeom prst="roundRect">
            <a:avLst>
              <a:gd name="adj" fmla="val 19048"/>
            </a:avLst>
          </a:prstGeom>
          <a:solidFill>
            <a:srgbClr val="0B5E4A"/>
          </a:solidFill>
          <a:ln/>
        </p:spPr>
      </p:sp>
      <p:sp>
        <p:nvSpPr>
          <p:cNvPr id="19" name="Text 17"/>
          <p:cNvSpPr/>
          <p:nvPr/>
        </p:nvSpPr>
        <p:spPr>
          <a:xfrm>
            <a:off x="640080" y="5586984"/>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D</a:t>
            </a:r>
            <a:endParaRPr lang="en-US" sz="1300" dirty="0"/>
          </a:p>
        </p:txBody>
      </p:sp>
      <p:sp>
        <p:nvSpPr>
          <p:cNvPr id="20" name="Text 18"/>
          <p:cNvSpPr/>
          <p:nvPr/>
        </p:nvSpPr>
        <p:spPr>
          <a:xfrm>
            <a:off x="1170432" y="5568696"/>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Meminta bantuan intervensi militer dari negara-negara anggota Liga Arab.</a:t>
            </a:r>
            <a:endParaRPr lang="en-US" sz="1250" dirty="0"/>
          </a:p>
        </p:txBody>
      </p:sp>
      <p:sp>
        <p:nvSpPr>
          <p:cNvPr id="21" name="Shape 19"/>
          <p:cNvSpPr/>
          <p:nvPr/>
        </p:nvSpPr>
        <p:spPr>
          <a:xfrm>
            <a:off x="640080" y="6153912"/>
            <a:ext cx="384048" cy="475488"/>
          </a:xfrm>
          <a:prstGeom prst="roundRect">
            <a:avLst>
              <a:gd name="adj" fmla="val 19048"/>
            </a:avLst>
          </a:prstGeom>
          <a:solidFill>
            <a:srgbClr val="0B5E4A"/>
          </a:solidFill>
          <a:ln/>
        </p:spPr>
      </p:sp>
      <p:sp>
        <p:nvSpPr>
          <p:cNvPr id="22" name="Text 20"/>
          <p:cNvSpPr/>
          <p:nvPr/>
        </p:nvSpPr>
        <p:spPr>
          <a:xfrm>
            <a:off x="640080" y="6153912"/>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E</a:t>
            </a:r>
            <a:endParaRPr lang="en-US" sz="1300" dirty="0"/>
          </a:p>
        </p:txBody>
      </p:sp>
      <p:sp>
        <p:nvSpPr>
          <p:cNvPr id="23" name="Text 21"/>
          <p:cNvSpPr/>
          <p:nvPr/>
        </p:nvSpPr>
        <p:spPr>
          <a:xfrm>
            <a:off x="1170432" y="6135624"/>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Menyatakan berdirinya negara Islam yang terpisah dari Republik Indonesia.</a:t>
            </a:r>
            <a:endParaRPr lang="en-US" sz="1250" dirty="0"/>
          </a:p>
        </p:txBody>
      </p:sp>
      <p:sp>
        <p:nvSpPr>
          <p:cNvPr id="24" name="Text 22"/>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Soal 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A3F33"/>
        </a:solidFill>
      </p:bgPr>
    </p:bg>
    <p:spTree>
      <p:nvGrpSpPr>
        <p:cNvPr id="1" name=""/>
        <p:cNvGrpSpPr/>
        <p:nvPr/>
      </p:nvGrpSpPr>
      <p:grpSpPr>
        <a:xfrm>
          <a:off x="0" y="0"/>
          <a:ext cx="0" cy="0"/>
          <a:chOff x="0" y="0"/>
          <a:chExt cx="0" cy="0"/>
        </a:xfrm>
      </p:grpSpPr>
      <p:sp>
        <p:nvSpPr>
          <p:cNvPr id="2" name="Shape 0"/>
          <p:cNvSpPr/>
          <p:nvPr/>
        </p:nvSpPr>
        <p:spPr>
          <a:xfrm>
            <a:off x="9262872" y="-1280160"/>
            <a:ext cx="4206240" cy="4206240"/>
          </a:xfrm>
          <a:prstGeom prst="ellipse">
            <a:avLst/>
          </a:prstGeom>
          <a:ln w="15240">
            <a:solidFill>
              <a:srgbClr val="C9A227">
                <a:alpha val="65000"/>
              </a:srgbClr>
            </a:solidFill>
            <a:prstDash val="solid"/>
          </a:ln>
        </p:spPr>
      </p:sp>
      <p:sp>
        <p:nvSpPr>
          <p:cNvPr id="3" name="Shape 1"/>
          <p:cNvSpPr/>
          <p:nvPr/>
        </p:nvSpPr>
        <p:spPr>
          <a:xfrm>
            <a:off x="640080" y="502920"/>
            <a:ext cx="4206240" cy="384048"/>
          </a:xfrm>
          <a:prstGeom prst="roundRect">
            <a:avLst>
              <a:gd name="adj" fmla="val 50000"/>
            </a:avLst>
          </a:prstGeom>
          <a:solidFill>
            <a:srgbClr val="F4E7BE"/>
          </a:solidFill>
          <a:ln/>
        </p:spPr>
      </p:sp>
      <p:sp>
        <p:nvSpPr>
          <p:cNvPr id="4" name="Text 2"/>
          <p:cNvSpPr/>
          <p:nvPr/>
        </p:nvSpPr>
        <p:spPr>
          <a:xfrm>
            <a:off x="777240" y="502920"/>
            <a:ext cx="393192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PEMBAHASAN — SOAL 3</a:t>
            </a:r>
            <a:endParaRPr lang="en-US" sz="1150" dirty="0"/>
          </a:p>
        </p:txBody>
      </p:sp>
      <p:sp>
        <p:nvSpPr>
          <p:cNvPr id="5" name="Text 3"/>
          <p:cNvSpPr/>
          <p:nvPr/>
        </p:nvSpPr>
        <p:spPr>
          <a:xfrm>
            <a:off x="640080" y="1051560"/>
            <a:ext cx="10881360" cy="502920"/>
          </a:xfrm>
          <a:prstGeom prst="rect">
            <a:avLst/>
          </a:prstGeom>
          <a:noFill/>
          <a:ln/>
        </p:spPr>
        <p:txBody>
          <a:bodyPr wrap="square" rtlCol="0" anchor="ctr"/>
          <a:lstStyle/>
          <a:p>
            <a:pPr indent="0" marL="0">
              <a:buNone/>
            </a:pPr>
            <a:r>
              <a:rPr lang="en-US" sz="1700" b="1" dirty="0">
                <a:solidFill>
                  <a:srgbClr val="F4E7BE"/>
                </a:solidFill>
                <a:latin typeface="Cambria" pitchFamily="34" charset="0"/>
                <a:ea typeface="Cambria" pitchFamily="34" charset="-122"/>
                <a:cs typeface="Cambria" pitchFamily="34" charset="-120"/>
              </a:rPr>
              <a:t>Menganalisis strategi perjuangan ulama dalam mempertahankan kemerdekaan</a:t>
            </a:r>
            <a:endParaRPr lang="en-US" sz="1700" dirty="0"/>
          </a:p>
        </p:txBody>
      </p:sp>
      <p:sp>
        <p:nvSpPr>
          <p:cNvPr id="6" name="Shape 4"/>
          <p:cNvSpPr/>
          <p:nvPr/>
        </p:nvSpPr>
        <p:spPr>
          <a:xfrm>
            <a:off x="640080" y="1783080"/>
            <a:ext cx="1371600" cy="1371600"/>
          </a:xfrm>
          <a:prstGeom prst="ellipse">
            <a:avLst/>
          </a:prstGeom>
          <a:solidFill>
            <a:srgbClr val="C9A227"/>
          </a:solidFill>
          <a:ln w="25400">
            <a:solidFill>
              <a:srgbClr val="FFFFFF"/>
            </a:solidFill>
            <a:prstDash val="solid"/>
          </a:ln>
        </p:spPr>
      </p:sp>
      <p:sp>
        <p:nvSpPr>
          <p:cNvPr id="7" name="Text 5"/>
          <p:cNvSpPr/>
          <p:nvPr/>
        </p:nvSpPr>
        <p:spPr>
          <a:xfrm>
            <a:off x="640080" y="1783080"/>
            <a:ext cx="1371600" cy="1371600"/>
          </a:xfrm>
          <a:prstGeom prst="rect">
            <a:avLst/>
          </a:prstGeom>
          <a:noFill/>
          <a:ln/>
        </p:spPr>
        <p:txBody>
          <a:bodyPr wrap="square" rtlCol="0" anchor="ctr"/>
          <a:lstStyle/>
          <a:p>
            <a:pPr algn="ctr" indent="0" marL="0">
              <a:buNone/>
            </a:pPr>
            <a:r>
              <a:rPr lang="en-US" sz="4400" b="1" dirty="0">
                <a:solidFill>
                  <a:srgbClr val="0A3F33"/>
                </a:solidFill>
                <a:latin typeface="Cambria" pitchFamily="34" charset="0"/>
                <a:ea typeface="Cambria" pitchFamily="34" charset="-122"/>
                <a:cs typeface="Cambria" pitchFamily="34" charset="-120"/>
              </a:rPr>
              <a:t>C</a:t>
            </a:r>
            <a:endParaRPr lang="en-US" sz="4400" dirty="0"/>
          </a:p>
        </p:txBody>
      </p:sp>
      <p:sp>
        <p:nvSpPr>
          <p:cNvPr id="8" name="Text 6"/>
          <p:cNvSpPr/>
          <p:nvPr/>
        </p:nvSpPr>
        <p:spPr>
          <a:xfrm>
            <a:off x="365760" y="3246120"/>
            <a:ext cx="1920240" cy="320040"/>
          </a:xfrm>
          <a:prstGeom prst="rect">
            <a:avLst/>
          </a:prstGeom>
          <a:noFill/>
          <a:ln/>
        </p:spPr>
        <p:txBody>
          <a:bodyPr wrap="square" rtlCol="0" anchor="ctr"/>
          <a:lstStyle/>
          <a:p>
            <a:pPr algn="ctr" indent="0" marL="0">
              <a:buNone/>
            </a:pPr>
            <a:r>
              <a:rPr lang="en-US" sz="1050" b="1" spc="100" kern="0" dirty="0">
                <a:solidFill>
                  <a:srgbClr val="F4E7BE"/>
                </a:solidFill>
                <a:latin typeface="Calibri" pitchFamily="34" charset="0"/>
                <a:ea typeface="Calibri" pitchFamily="34" charset="-122"/>
                <a:cs typeface="Calibri" pitchFamily="34" charset="-120"/>
              </a:rPr>
              <a:t>KUNCI JAWABAN</a:t>
            </a:r>
            <a:endParaRPr lang="en-US" sz="1050" dirty="0"/>
          </a:p>
        </p:txBody>
      </p:sp>
      <p:sp>
        <p:nvSpPr>
          <p:cNvPr id="9" name="Shape 7"/>
          <p:cNvSpPr/>
          <p:nvPr/>
        </p:nvSpPr>
        <p:spPr>
          <a:xfrm>
            <a:off x="2514600" y="1783080"/>
            <a:ext cx="9006840" cy="4160520"/>
          </a:xfrm>
          <a:prstGeom prst="roundRect">
            <a:avLst>
              <a:gd name="adj" fmla="val 2198"/>
            </a:avLst>
          </a:prstGeom>
          <a:solidFill>
            <a:srgbClr val="FFFFFF"/>
          </a:solidFill>
          <a:ln/>
          <a:effectLst>
            <a:outerShdw sx="100000" sy="100000" kx="0" ky="0" algn="bl" rotWithShape="0" blurRad="101600" dist="38100" dir="5400000">
              <a:srgbClr val="000000">
                <a:alpha val="25000"/>
              </a:srgbClr>
            </a:outerShdw>
          </a:effectLst>
        </p:spPr>
      </p:sp>
      <p:sp>
        <p:nvSpPr>
          <p:cNvPr id="10" name="Text 8"/>
          <p:cNvSpPr/>
          <p:nvPr/>
        </p:nvSpPr>
        <p:spPr>
          <a:xfrm>
            <a:off x="2788920" y="1965960"/>
            <a:ext cx="8412480" cy="320040"/>
          </a:xfrm>
          <a:prstGeom prst="rect">
            <a:avLst/>
          </a:prstGeom>
          <a:noFill/>
          <a:ln/>
        </p:spPr>
        <p:txBody>
          <a:bodyPr wrap="square" rtlCol="0" anchor="ctr"/>
          <a:lstStyle/>
          <a:p>
            <a:pPr indent="0" marL="0">
              <a:buNone/>
            </a:pPr>
            <a:r>
              <a:rPr lang="en-US" sz="1200" b="1" dirty="0">
                <a:solidFill>
                  <a:srgbClr val="0B5E4A"/>
                </a:solidFill>
                <a:latin typeface="Calibri" pitchFamily="34" charset="0"/>
                <a:ea typeface="Calibri" pitchFamily="34" charset="-122"/>
                <a:cs typeface="Calibri" pitchFamily="34" charset="-120"/>
              </a:rPr>
              <a:t>Analisis:</a:t>
            </a:r>
            <a:endParaRPr lang="en-US" sz="1200" dirty="0"/>
          </a:p>
        </p:txBody>
      </p:sp>
      <p:sp>
        <p:nvSpPr>
          <p:cNvPr id="11" name="Text 9"/>
          <p:cNvSpPr/>
          <p:nvPr/>
        </p:nvSpPr>
        <p:spPr>
          <a:xfrm>
            <a:off x="2788920" y="2331720"/>
            <a:ext cx="8458200" cy="3429000"/>
          </a:xfrm>
          <a:prstGeom prst="rect">
            <a:avLst/>
          </a:prstGeom>
          <a:noFill/>
          <a:ln/>
        </p:spPr>
        <p:txBody>
          <a:bodyPr wrap="square" rtlCol="0" anchor="t"/>
          <a:lstStyle/>
          <a:p>
            <a:pPr indent="0" marL="0">
              <a:lnSpc>
                <a:spcPts val="2100"/>
              </a:lnSpc>
              <a:buNone/>
            </a:pPr>
            <a:r>
              <a:rPr lang="en-US" sz="1450" dirty="0">
                <a:solidFill>
                  <a:srgbClr val="1E2B27"/>
                </a:solidFill>
                <a:latin typeface="Calibri" pitchFamily="34" charset="0"/>
                <a:ea typeface="Calibri" pitchFamily="34" charset="-122"/>
                <a:cs typeface="Calibri" pitchFamily="34" charset="-120"/>
              </a:rPr>
              <a:t>Resolusi Jihad memfatwakan bahwa membela tanah air dari penjajah adalah fardhu ain bagi setiap Muslim dalam radius tertentu. Fatwa ini membakar semangat laskar Hisbullah, Sabilillah, dan rakyat sipil di pertempuran 10 November.</a:t>
            </a:r>
            <a:endParaRPr lang="en-US" sz="1450" dirty="0"/>
          </a:p>
        </p:txBody>
      </p:sp>
      <p:sp>
        <p:nvSpPr>
          <p:cNvPr id="12" name="Text 10"/>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Soal 3</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658368" cy="658368"/>
          </a:xfrm>
          <a:prstGeom prst="ellipse">
            <a:avLst/>
          </a:prstGeom>
          <a:solidFill>
            <a:srgbClr val="0B5E4A"/>
          </a:solidFill>
          <a:ln w="25400">
            <a:solidFill>
              <a:srgbClr val="C9A227"/>
            </a:solidFill>
            <a:prstDash val="solid"/>
          </a:ln>
        </p:spPr>
      </p:sp>
      <p:sp>
        <p:nvSpPr>
          <p:cNvPr id="3" name="Text 1"/>
          <p:cNvSpPr/>
          <p:nvPr/>
        </p:nvSpPr>
        <p:spPr>
          <a:xfrm>
            <a:off x="640080" y="502920"/>
            <a:ext cx="658368" cy="65836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4</a:t>
            </a:r>
            <a:endParaRPr lang="en-US" sz="2400" dirty="0"/>
          </a:p>
        </p:txBody>
      </p:sp>
      <p:sp>
        <p:nvSpPr>
          <p:cNvPr id="4" name="Shape 2"/>
          <p:cNvSpPr/>
          <p:nvPr/>
        </p:nvSpPr>
        <p:spPr>
          <a:xfrm>
            <a:off x="1463040" y="548640"/>
            <a:ext cx="9966960" cy="384048"/>
          </a:xfrm>
          <a:prstGeom prst="roundRect">
            <a:avLst>
              <a:gd name="adj" fmla="val 50000"/>
            </a:avLst>
          </a:prstGeom>
          <a:solidFill>
            <a:srgbClr val="F4E7BE"/>
          </a:solidFill>
          <a:ln/>
        </p:spPr>
      </p:sp>
      <p:sp>
        <p:nvSpPr>
          <p:cNvPr id="5" name="Text 3"/>
          <p:cNvSpPr/>
          <p:nvPr/>
        </p:nvSpPr>
        <p:spPr>
          <a:xfrm>
            <a:off x="1600200" y="548640"/>
            <a:ext cx="969264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PERADABAN ISLAM PADA MASA MODERN</a:t>
            </a:r>
            <a:endParaRPr lang="en-US" sz="1150" dirty="0"/>
          </a:p>
        </p:txBody>
      </p:sp>
      <p:sp>
        <p:nvSpPr>
          <p:cNvPr id="6" name="Text 4"/>
          <p:cNvSpPr/>
          <p:nvPr/>
        </p:nvSpPr>
        <p:spPr>
          <a:xfrm>
            <a:off x="640080" y="1234440"/>
            <a:ext cx="10881360" cy="548640"/>
          </a:xfrm>
          <a:prstGeom prst="rect">
            <a:avLst/>
          </a:prstGeom>
          <a:noFill/>
          <a:ln/>
        </p:spPr>
        <p:txBody>
          <a:bodyPr wrap="square" rtlCol="0" anchor="ctr"/>
          <a:lstStyle/>
          <a:p>
            <a:pPr indent="0" marL="0">
              <a:buNone/>
            </a:pPr>
            <a:r>
              <a:rPr lang="en-US" sz="2600" b="1" dirty="0">
                <a:solidFill>
                  <a:srgbClr val="0A3F33"/>
                </a:solidFill>
                <a:latin typeface="Cambria" pitchFamily="34" charset="0"/>
                <a:ea typeface="Cambria" pitchFamily="34" charset="-122"/>
                <a:cs typeface="Cambria" pitchFamily="34" charset="-120"/>
              </a:rPr>
              <a:t>Materi Pokok</a:t>
            </a:r>
            <a:endParaRPr lang="en-US" sz="2600" dirty="0"/>
          </a:p>
        </p:txBody>
      </p:sp>
      <p:sp>
        <p:nvSpPr>
          <p:cNvPr id="7" name="Shape 5"/>
          <p:cNvSpPr/>
          <p:nvPr/>
        </p:nvSpPr>
        <p:spPr>
          <a:xfrm>
            <a:off x="64008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8" name="Shape 6"/>
          <p:cNvSpPr/>
          <p:nvPr/>
        </p:nvSpPr>
        <p:spPr>
          <a:xfrm>
            <a:off x="868680" y="2194560"/>
            <a:ext cx="292608" cy="292608"/>
          </a:xfrm>
          <a:prstGeom prst="ellipse">
            <a:avLst/>
          </a:prstGeom>
          <a:solidFill>
            <a:srgbClr val="C9A227"/>
          </a:solidFill>
          <a:ln/>
        </p:spPr>
      </p:sp>
      <p:sp>
        <p:nvSpPr>
          <p:cNvPr id="9" name="Text 7"/>
          <p:cNvSpPr/>
          <p:nvPr/>
        </p:nvSpPr>
        <p:spPr>
          <a:xfrm>
            <a:off x="132588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Era Modern (Abad 19–20)</a:t>
            </a:r>
            <a:endParaRPr lang="en-US" sz="1400" dirty="0"/>
          </a:p>
        </p:txBody>
      </p:sp>
      <p:sp>
        <p:nvSpPr>
          <p:cNvPr id="10" name="Text 8"/>
          <p:cNvSpPr/>
          <p:nvPr/>
        </p:nvSpPr>
        <p:spPr>
          <a:xfrm>
            <a:off x="93268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Ditandai gerakan pembaruan (tajdid) pemikiran Islam sebagai respons atas kemunduran dan kolonialisme Barat.</a:t>
            </a:r>
            <a:endParaRPr lang="en-US" sz="1150" dirty="0"/>
          </a:p>
        </p:txBody>
      </p:sp>
      <p:sp>
        <p:nvSpPr>
          <p:cNvPr id="11" name="Shape 9"/>
          <p:cNvSpPr/>
          <p:nvPr/>
        </p:nvSpPr>
        <p:spPr>
          <a:xfrm>
            <a:off x="621792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2" name="Shape 10"/>
          <p:cNvSpPr/>
          <p:nvPr/>
        </p:nvSpPr>
        <p:spPr>
          <a:xfrm>
            <a:off x="6446520" y="2194560"/>
            <a:ext cx="292608" cy="292608"/>
          </a:xfrm>
          <a:prstGeom prst="ellipse">
            <a:avLst/>
          </a:prstGeom>
          <a:solidFill>
            <a:srgbClr val="C9A227"/>
          </a:solidFill>
          <a:ln/>
        </p:spPr>
      </p:sp>
      <p:sp>
        <p:nvSpPr>
          <p:cNvPr id="13" name="Text 11"/>
          <p:cNvSpPr/>
          <p:nvPr/>
        </p:nvSpPr>
        <p:spPr>
          <a:xfrm>
            <a:off x="690372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Tokoh Pembaru</a:t>
            </a:r>
            <a:endParaRPr lang="en-US" sz="1400" dirty="0"/>
          </a:p>
        </p:txBody>
      </p:sp>
      <p:sp>
        <p:nvSpPr>
          <p:cNvPr id="14" name="Text 12"/>
          <p:cNvSpPr/>
          <p:nvPr/>
        </p:nvSpPr>
        <p:spPr>
          <a:xfrm>
            <a:off x="651052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Jamaluddin al-Afghani, Muhammad Abduh, dan Rasyid Ridha menggagas modernisasi pemikiran dan pendidikan Islam.</a:t>
            </a:r>
            <a:endParaRPr lang="en-US" sz="1150" dirty="0"/>
          </a:p>
        </p:txBody>
      </p:sp>
      <p:sp>
        <p:nvSpPr>
          <p:cNvPr id="15" name="Shape 13"/>
          <p:cNvSpPr/>
          <p:nvPr/>
        </p:nvSpPr>
        <p:spPr>
          <a:xfrm>
            <a:off x="64008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6" name="Shape 14"/>
          <p:cNvSpPr/>
          <p:nvPr/>
        </p:nvSpPr>
        <p:spPr>
          <a:xfrm>
            <a:off x="868680" y="4389120"/>
            <a:ext cx="292608" cy="292608"/>
          </a:xfrm>
          <a:prstGeom prst="ellipse">
            <a:avLst/>
          </a:prstGeom>
          <a:solidFill>
            <a:srgbClr val="C9A227"/>
          </a:solidFill>
          <a:ln/>
        </p:spPr>
      </p:sp>
      <p:sp>
        <p:nvSpPr>
          <p:cNvPr id="17" name="Text 15"/>
          <p:cNvSpPr/>
          <p:nvPr/>
        </p:nvSpPr>
        <p:spPr>
          <a:xfrm>
            <a:off x="132588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Dukungan Dunia Islam</a:t>
            </a:r>
            <a:endParaRPr lang="en-US" sz="1400" dirty="0"/>
          </a:p>
        </p:txBody>
      </p:sp>
      <p:sp>
        <p:nvSpPr>
          <p:cNvPr id="18" name="Text 16"/>
          <p:cNvSpPr/>
          <p:nvPr/>
        </p:nvSpPr>
        <p:spPr>
          <a:xfrm>
            <a:off x="93268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Negara-negara Islam memberi dukungan moral dan diplomatik atas kemerdekaan Indonesia, termasuk pengakuan de jure Mesir tahun 1947.</a:t>
            </a:r>
            <a:endParaRPr lang="en-US" sz="1150" dirty="0"/>
          </a:p>
        </p:txBody>
      </p:sp>
      <p:sp>
        <p:nvSpPr>
          <p:cNvPr id="19" name="Shape 17"/>
          <p:cNvSpPr/>
          <p:nvPr/>
        </p:nvSpPr>
        <p:spPr>
          <a:xfrm>
            <a:off x="621792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20" name="Shape 18"/>
          <p:cNvSpPr/>
          <p:nvPr/>
        </p:nvSpPr>
        <p:spPr>
          <a:xfrm>
            <a:off x="6446520" y="4389120"/>
            <a:ext cx="292608" cy="292608"/>
          </a:xfrm>
          <a:prstGeom prst="ellipse">
            <a:avLst/>
          </a:prstGeom>
          <a:solidFill>
            <a:srgbClr val="C9A227"/>
          </a:solidFill>
          <a:ln/>
        </p:spPr>
      </p:sp>
      <p:sp>
        <p:nvSpPr>
          <p:cNvPr id="21" name="Text 19"/>
          <p:cNvSpPr/>
          <p:nvPr/>
        </p:nvSpPr>
        <p:spPr>
          <a:xfrm>
            <a:off x="690372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Kebangkitan Nasionalisme</a:t>
            </a:r>
            <a:endParaRPr lang="en-US" sz="1400" dirty="0"/>
          </a:p>
        </p:txBody>
      </p:sp>
      <p:sp>
        <p:nvSpPr>
          <p:cNvPr id="22" name="Text 20"/>
          <p:cNvSpPr/>
          <p:nvPr/>
        </p:nvSpPr>
        <p:spPr>
          <a:xfrm>
            <a:off x="651052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Semangat pembaruan Islam turut mendorong tumbuhnya kesadaran nasional di berbagai negeri Muslim, termasuk Indonesia.</a:t>
            </a:r>
            <a:endParaRPr lang="en-US" sz="1150" dirty="0"/>
          </a:p>
        </p:txBody>
      </p:sp>
      <p:sp>
        <p:nvSpPr>
          <p:cNvPr id="23" name="Text 21"/>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Materi 4</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658368" cy="658368"/>
          </a:xfrm>
          <a:prstGeom prst="ellipse">
            <a:avLst/>
          </a:prstGeom>
          <a:solidFill>
            <a:srgbClr val="0B5E4A"/>
          </a:solidFill>
          <a:ln w="25400">
            <a:solidFill>
              <a:srgbClr val="C9A227"/>
            </a:solidFill>
            <a:prstDash val="solid"/>
          </a:ln>
        </p:spPr>
      </p:sp>
      <p:sp>
        <p:nvSpPr>
          <p:cNvPr id="3" name="Text 1"/>
          <p:cNvSpPr/>
          <p:nvPr/>
        </p:nvSpPr>
        <p:spPr>
          <a:xfrm>
            <a:off x="640080" y="502920"/>
            <a:ext cx="658368" cy="65836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4</a:t>
            </a:r>
            <a:endParaRPr lang="en-US" sz="2400" dirty="0"/>
          </a:p>
        </p:txBody>
      </p:sp>
      <p:sp>
        <p:nvSpPr>
          <p:cNvPr id="4" name="Shape 2"/>
          <p:cNvSpPr/>
          <p:nvPr/>
        </p:nvSpPr>
        <p:spPr>
          <a:xfrm>
            <a:off x="1463040" y="548640"/>
            <a:ext cx="9966960" cy="384048"/>
          </a:xfrm>
          <a:prstGeom prst="roundRect">
            <a:avLst>
              <a:gd name="adj" fmla="val 50000"/>
            </a:avLst>
          </a:prstGeom>
          <a:solidFill>
            <a:srgbClr val="F4E7BE"/>
          </a:solidFill>
          <a:ln/>
        </p:spPr>
      </p:sp>
      <p:sp>
        <p:nvSpPr>
          <p:cNvPr id="5" name="Text 3"/>
          <p:cNvSpPr/>
          <p:nvPr/>
        </p:nvSpPr>
        <p:spPr>
          <a:xfrm>
            <a:off x="1600200" y="548640"/>
            <a:ext cx="969264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PERADABAN ISLAM PADA MASA MODERN</a:t>
            </a:r>
            <a:endParaRPr lang="en-US" sz="1150" dirty="0"/>
          </a:p>
        </p:txBody>
      </p:sp>
      <p:sp>
        <p:nvSpPr>
          <p:cNvPr id="6" name="Text 4"/>
          <p:cNvSpPr/>
          <p:nvPr/>
        </p:nvSpPr>
        <p:spPr>
          <a:xfrm>
            <a:off x="640080" y="1234440"/>
            <a:ext cx="10881360" cy="548640"/>
          </a:xfrm>
          <a:prstGeom prst="rect">
            <a:avLst/>
          </a:prstGeom>
          <a:noFill/>
          <a:ln/>
        </p:spPr>
        <p:txBody>
          <a:bodyPr wrap="square" rtlCol="0" anchor="ctr"/>
          <a:lstStyle/>
          <a:p>
            <a:pPr indent="0" marL="0">
              <a:buNone/>
            </a:pPr>
            <a:r>
              <a:rPr lang="en-US" sz="2600" b="1" dirty="0">
                <a:solidFill>
                  <a:srgbClr val="0A3F33"/>
                </a:solidFill>
                <a:latin typeface="Cambria" pitchFamily="34" charset="0"/>
                <a:ea typeface="Cambria" pitchFamily="34" charset="-122"/>
                <a:cs typeface="Cambria" pitchFamily="34" charset="-120"/>
              </a:rPr>
              <a:t>Materi Pokok (Lanjutan)</a:t>
            </a:r>
            <a:endParaRPr lang="en-US" sz="2600" dirty="0"/>
          </a:p>
        </p:txBody>
      </p:sp>
      <p:sp>
        <p:nvSpPr>
          <p:cNvPr id="7" name="Shape 5"/>
          <p:cNvSpPr/>
          <p:nvPr/>
        </p:nvSpPr>
        <p:spPr>
          <a:xfrm>
            <a:off x="64008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8" name="Shape 6"/>
          <p:cNvSpPr/>
          <p:nvPr/>
        </p:nvSpPr>
        <p:spPr>
          <a:xfrm>
            <a:off x="868680" y="2194560"/>
            <a:ext cx="292608" cy="292608"/>
          </a:xfrm>
          <a:prstGeom prst="ellipse">
            <a:avLst/>
          </a:prstGeom>
          <a:solidFill>
            <a:srgbClr val="C9A227"/>
          </a:solidFill>
          <a:ln/>
        </p:spPr>
      </p:sp>
      <p:sp>
        <p:nvSpPr>
          <p:cNvPr id="9" name="Text 7"/>
          <p:cNvSpPr/>
          <p:nvPr/>
        </p:nvSpPr>
        <p:spPr>
          <a:xfrm>
            <a:off x="132588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Organisasi Konferensi Islam</a:t>
            </a:r>
            <a:endParaRPr lang="en-US" sz="1400" dirty="0"/>
          </a:p>
        </p:txBody>
      </p:sp>
      <p:sp>
        <p:nvSpPr>
          <p:cNvPr id="10" name="Text 8"/>
          <p:cNvSpPr/>
          <p:nvPr/>
        </p:nvSpPr>
        <p:spPr>
          <a:xfrm>
            <a:off x="93268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OKI (didirikan 1969) menjadi wujud solidaritas dan kerja sama negara-negara berpenduduk Muslim di dunia modern.</a:t>
            </a:r>
            <a:endParaRPr lang="en-US" sz="1150" dirty="0"/>
          </a:p>
        </p:txBody>
      </p:sp>
      <p:sp>
        <p:nvSpPr>
          <p:cNvPr id="11" name="Shape 9"/>
          <p:cNvSpPr/>
          <p:nvPr/>
        </p:nvSpPr>
        <p:spPr>
          <a:xfrm>
            <a:off x="621792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2" name="Shape 10"/>
          <p:cNvSpPr/>
          <p:nvPr/>
        </p:nvSpPr>
        <p:spPr>
          <a:xfrm>
            <a:off x="6446520" y="2194560"/>
            <a:ext cx="292608" cy="292608"/>
          </a:xfrm>
          <a:prstGeom prst="ellipse">
            <a:avLst/>
          </a:prstGeom>
          <a:solidFill>
            <a:srgbClr val="C9A227"/>
          </a:solidFill>
          <a:ln/>
        </p:spPr>
      </p:sp>
      <p:sp>
        <p:nvSpPr>
          <p:cNvPr id="13" name="Text 11"/>
          <p:cNvSpPr/>
          <p:nvPr/>
        </p:nvSpPr>
        <p:spPr>
          <a:xfrm>
            <a:off x="690372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Pendidikan Islam Modern</a:t>
            </a:r>
            <a:endParaRPr lang="en-US" sz="1400" dirty="0"/>
          </a:p>
        </p:txBody>
      </p:sp>
      <p:sp>
        <p:nvSpPr>
          <p:cNvPr id="14" name="Text 12"/>
          <p:cNvSpPr/>
          <p:nvPr/>
        </p:nvSpPr>
        <p:spPr>
          <a:xfrm>
            <a:off x="651052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Berkembangnya pesantren modern, madrasah terpadu, dan universitas Islam sebagai basis kaderisasi umat.</a:t>
            </a:r>
            <a:endParaRPr lang="en-US" sz="1150" dirty="0"/>
          </a:p>
        </p:txBody>
      </p:sp>
      <p:sp>
        <p:nvSpPr>
          <p:cNvPr id="15" name="Shape 13"/>
          <p:cNvSpPr/>
          <p:nvPr/>
        </p:nvSpPr>
        <p:spPr>
          <a:xfrm>
            <a:off x="64008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6" name="Shape 14"/>
          <p:cNvSpPr/>
          <p:nvPr/>
        </p:nvSpPr>
        <p:spPr>
          <a:xfrm>
            <a:off x="868680" y="4389120"/>
            <a:ext cx="292608" cy="292608"/>
          </a:xfrm>
          <a:prstGeom prst="ellipse">
            <a:avLst/>
          </a:prstGeom>
          <a:solidFill>
            <a:srgbClr val="C9A227"/>
          </a:solidFill>
          <a:ln/>
        </p:spPr>
      </p:sp>
      <p:sp>
        <p:nvSpPr>
          <p:cNvPr id="17" name="Text 15"/>
          <p:cNvSpPr/>
          <p:nvPr/>
        </p:nvSpPr>
        <p:spPr>
          <a:xfrm>
            <a:off x="132588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Dakwah Era Digital</a:t>
            </a:r>
            <a:endParaRPr lang="en-US" sz="1400" dirty="0"/>
          </a:p>
        </p:txBody>
      </p:sp>
      <p:sp>
        <p:nvSpPr>
          <p:cNvPr id="18" name="Text 16"/>
          <p:cNvSpPr/>
          <p:nvPr/>
        </p:nvSpPr>
        <p:spPr>
          <a:xfrm>
            <a:off x="93268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Pemanfaatan media sosial dan teknologi informasi memperluas jangkauan dakwah Islam masa kini.</a:t>
            </a:r>
            <a:endParaRPr lang="en-US" sz="1150" dirty="0"/>
          </a:p>
        </p:txBody>
      </p:sp>
      <p:sp>
        <p:nvSpPr>
          <p:cNvPr id="19" name="Shape 17"/>
          <p:cNvSpPr/>
          <p:nvPr/>
        </p:nvSpPr>
        <p:spPr>
          <a:xfrm>
            <a:off x="621792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20" name="Shape 18"/>
          <p:cNvSpPr/>
          <p:nvPr/>
        </p:nvSpPr>
        <p:spPr>
          <a:xfrm>
            <a:off x="6446520" y="4389120"/>
            <a:ext cx="292608" cy="292608"/>
          </a:xfrm>
          <a:prstGeom prst="ellipse">
            <a:avLst/>
          </a:prstGeom>
          <a:solidFill>
            <a:srgbClr val="C9A227"/>
          </a:solidFill>
          <a:ln/>
        </p:spPr>
      </p:sp>
      <p:sp>
        <p:nvSpPr>
          <p:cNvPr id="21" name="Text 19"/>
          <p:cNvSpPr/>
          <p:nvPr/>
        </p:nvSpPr>
        <p:spPr>
          <a:xfrm>
            <a:off x="690372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Moderasi Beragama</a:t>
            </a:r>
            <a:endParaRPr lang="en-US" sz="1400" dirty="0"/>
          </a:p>
        </p:txBody>
      </p:sp>
      <p:sp>
        <p:nvSpPr>
          <p:cNvPr id="22" name="Text 20"/>
          <p:cNvSpPr/>
          <p:nvPr/>
        </p:nvSpPr>
        <p:spPr>
          <a:xfrm>
            <a:off x="651052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Isu kontemporer seperti moderasi beragama dan dialog antaragama menjadi wajah peradaban Islam modern yang inklusif.</a:t>
            </a:r>
            <a:endParaRPr lang="en-US" sz="1150" dirty="0"/>
          </a:p>
        </p:txBody>
      </p:sp>
      <p:sp>
        <p:nvSpPr>
          <p:cNvPr id="23" name="Text 21"/>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Materi 4</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658368" cy="658368"/>
          </a:xfrm>
          <a:prstGeom prst="ellipse">
            <a:avLst/>
          </a:prstGeom>
          <a:solidFill>
            <a:srgbClr val="0B5E4A"/>
          </a:solidFill>
          <a:ln w="25400">
            <a:solidFill>
              <a:srgbClr val="C9A227"/>
            </a:solidFill>
            <a:prstDash val="solid"/>
          </a:ln>
        </p:spPr>
      </p:sp>
      <p:sp>
        <p:nvSpPr>
          <p:cNvPr id="3" name="Text 1"/>
          <p:cNvSpPr/>
          <p:nvPr/>
        </p:nvSpPr>
        <p:spPr>
          <a:xfrm>
            <a:off x="640080" y="502920"/>
            <a:ext cx="658368" cy="65836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4</a:t>
            </a:r>
            <a:endParaRPr lang="en-US" sz="2400" dirty="0"/>
          </a:p>
        </p:txBody>
      </p:sp>
      <p:sp>
        <p:nvSpPr>
          <p:cNvPr id="4" name="Shape 2"/>
          <p:cNvSpPr/>
          <p:nvPr/>
        </p:nvSpPr>
        <p:spPr>
          <a:xfrm>
            <a:off x="1463040" y="548640"/>
            <a:ext cx="9966960" cy="384048"/>
          </a:xfrm>
          <a:prstGeom prst="roundRect">
            <a:avLst>
              <a:gd name="adj" fmla="val 50000"/>
            </a:avLst>
          </a:prstGeom>
          <a:solidFill>
            <a:srgbClr val="F4E7BE"/>
          </a:solidFill>
          <a:ln/>
        </p:spPr>
      </p:sp>
      <p:sp>
        <p:nvSpPr>
          <p:cNvPr id="5" name="Text 3"/>
          <p:cNvSpPr/>
          <p:nvPr/>
        </p:nvSpPr>
        <p:spPr>
          <a:xfrm>
            <a:off x="1600200" y="548640"/>
            <a:ext cx="969264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PERADABAN ISLAM PADA MASA MODERN</a:t>
            </a:r>
            <a:endParaRPr lang="en-US" sz="1150" dirty="0"/>
          </a:p>
        </p:txBody>
      </p:sp>
      <p:sp>
        <p:nvSpPr>
          <p:cNvPr id="6" name="Text 4"/>
          <p:cNvSpPr/>
          <p:nvPr/>
        </p:nvSpPr>
        <p:spPr>
          <a:xfrm>
            <a:off x="640080" y="1234440"/>
            <a:ext cx="10881360" cy="594360"/>
          </a:xfrm>
          <a:prstGeom prst="rect">
            <a:avLst/>
          </a:prstGeom>
          <a:noFill/>
          <a:ln/>
        </p:spPr>
        <p:txBody>
          <a:bodyPr wrap="square" rtlCol="0" anchor="ctr"/>
          <a:lstStyle/>
          <a:p>
            <a:pPr indent="0" marL="0">
              <a:buNone/>
            </a:pPr>
            <a:r>
              <a:rPr lang="en-US" sz="2100" b="1" dirty="0">
                <a:solidFill>
                  <a:srgbClr val="0A3F33"/>
                </a:solidFill>
                <a:latin typeface="Cambria" pitchFamily="34" charset="0"/>
                <a:ea typeface="Cambria" pitchFamily="34" charset="-122"/>
                <a:cs typeface="Cambria" pitchFamily="34" charset="-120"/>
              </a:rPr>
              <a:t>Menganalisis dukungan awal kemerdekaan RI di era peradaban modern (Abad 20)</a:t>
            </a:r>
            <a:endParaRPr lang="en-US" sz="2100" dirty="0"/>
          </a:p>
        </p:txBody>
      </p:sp>
      <p:sp>
        <p:nvSpPr>
          <p:cNvPr id="7" name="Shape 5"/>
          <p:cNvSpPr/>
          <p:nvPr/>
        </p:nvSpPr>
        <p:spPr>
          <a:xfrm>
            <a:off x="640080" y="1965960"/>
            <a:ext cx="10881360" cy="1737360"/>
          </a:xfrm>
          <a:prstGeom prst="roundRect">
            <a:avLst>
              <a:gd name="adj" fmla="val 4211"/>
            </a:avLst>
          </a:prstGeom>
          <a:solidFill>
            <a:srgbClr val="FBF9F4"/>
          </a:solidFill>
          <a:ln w="12700">
            <a:solidFill>
              <a:srgbClr val="E4DCC8"/>
            </a:solidFill>
            <a:prstDash val="solid"/>
          </a:ln>
        </p:spPr>
      </p:sp>
      <p:sp>
        <p:nvSpPr>
          <p:cNvPr id="8" name="Text 6"/>
          <p:cNvSpPr/>
          <p:nvPr/>
        </p:nvSpPr>
        <p:spPr>
          <a:xfrm>
            <a:off x="914400" y="2103120"/>
            <a:ext cx="10332720" cy="1463040"/>
          </a:xfrm>
          <a:prstGeom prst="rect">
            <a:avLst/>
          </a:prstGeom>
          <a:noFill/>
          <a:ln/>
        </p:spPr>
        <p:txBody>
          <a:bodyPr wrap="square" rtlCol="0" anchor="ctr"/>
          <a:lstStyle/>
          <a:p>
            <a:pPr indent="0" marL="0">
              <a:lnSpc>
                <a:spcPts val="1900"/>
              </a:lnSpc>
              <a:buNone/>
            </a:pPr>
            <a:r>
              <a:rPr lang="en-US" sz="1450" dirty="0">
                <a:solidFill>
                  <a:srgbClr val="1E2B27"/>
                </a:solidFill>
                <a:latin typeface="Calibri" pitchFamily="34" charset="0"/>
                <a:ea typeface="Calibri" pitchFamily="34" charset="-122"/>
                <a:cs typeface="Calibri" pitchFamily="34" charset="-120"/>
              </a:rPr>
              <a:t>Dalam sejarah awal kemerdekaan Republik Indonesia, dukungan mengalir dari dunia Islam. Jika Mufti Besar Palestina, Syekh Muhammad Amin al-Husaini, telah memberikan dukungan moral sejak September 1944, maka negara berdaulat pertama yang secara resmi memberikan pengakuan de jure terhadap kemerdekaan Indonesia pada tahun 1947 adalah...</a:t>
            </a:r>
            <a:endParaRPr lang="en-US" sz="1450" dirty="0"/>
          </a:p>
        </p:txBody>
      </p:sp>
      <p:sp>
        <p:nvSpPr>
          <p:cNvPr id="9" name="Shape 7"/>
          <p:cNvSpPr/>
          <p:nvPr/>
        </p:nvSpPr>
        <p:spPr>
          <a:xfrm>
            <a:off x="640080" y="3886200"/>
            <a:ext cx="384048" cy="475488"/>
          </a:xfrm>
          <a:prstGeom prst="roundRect">
            <a:avLst>
              <a:gd name="adj" fmla="val 19048"/>
            </a:avLst>
          </a:prstGeom>
          <a:solidFill>
            <a:srgbClr val="0B5E4A"/>
          </a:solidFill>
          <a:ln/>
        </p:spPr>
      </p:sp>
      <p:sp>
        <p:nvSpPr>
          <p:cNvPr id="10" name="Text 8"/>
          <p:cNvSpPr/>
          <p:nvPr/>
        </p:nvSpPr>
        <p:spPr>
          <a:xfrm>
            <a:off x="640080" y="3886200"/>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A</a:t>
            </a:r>
            <a:endParaRPr lang="en-US" sz="1300" dirty="0"/>
          </a:p>
        </p:txBody>
      </p:sp>
      <p:sp>
        <p:nvSpPr>
          <p:cNvPr id="11" name="Text 9"/>
          <p:cNvSpPr/>
          <p:nvPr/>
        </p:nvSpPr>
        <p:spPr>
          <a:xfrm>
            <a:off x="1170432" y="3867912"/>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Arab Saudi</a:t>
            </a:r>
            <a:endParaRPr lang="en-US" sz="1250" dirty="0"/>
          </a:p>
        </p:txBody>
      </p:sp>
      <p:sp>
        <p:nvSpPr>
          <p:cNvPr id="12" name="Shape 10"/>
          <p:cNvSpPr/>
          <p:nvPr/>
        </p:nvSpPr>
        <p:spPr>
          <a:xfrm>
            <a:off x="640080" y="4453128"/>
            <a:ext cx="384048" cy="475488"/>
          </a:xfrm>
          <a:prstGeom prst="roundRect">
            <a:avLst>
              <a:gd name="adj" fmla="val 19048"/>
            </a:avLst>
          </a:prstGeom>
          <a:solidFill>
            <a:srgbClr val="0B5E4A"/>
          </a:solidFill>
          <a:ln/>
        </p:spPr>
      </p:sp>
      <p:sp>
        <p:nvSpPr>
          <p:cNvPr id="13" name="Text 11"/>
          <p:cNvSpPr/>
          <p:nvPr/>
        </p:nvSpPr>
        <p:spPr>
          <a:xfrm>
            <a:off x="640080" y="4453128"/>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B</a:t>
            </a:r>
            <a:endParaRPr lang="en-US" sz="1300" dirty="0"/>
          </a:p>
        </p:txBody>
      </p:sp>
      <p:sp>
        <p:nvSpPr>
          <p:cNvPr id="14" name="Text 12"/>
          <p:cNvSpPr/>
          <p:nvPr/>
        </p:nvSpPr>
        <p:spPr>
          <a:xfrm>
            <a:off x="1170432" y="4434840"/>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Mesir</a:t>
            </a:r>
            <a:endParaRPr lang="en-US" sz="1250" dirty="0"/>
          </a:p>
        </p:txBody>
      </p:sp>
      <p:sp>
        <p:nvSpPr>
          <p:cNvPr id="15" name="Shape 13"/>
          <p:cNvSpPr/>
          <p:nvPr/>
        </p:nvSpPr>
        <p:spPr>
          <a:xfrm>
            <a:off x="640080" y="5020056"/>
            <a:ext cx="384048" cy="475488"/>
          </a:xfrm>
          <a:prstGeom prst="roundRect">
            <a:avLst>
              <a:gd name="adj" fmla="val 19048"/>
            </a:avLst>
          </a:prstGeom>
          <a:solidFill>
            <a:srgbClr val="0B5E4A"/>
          </a:solidFill>
          <a:ln/>
        </p:spPr>
      </p:sp>
      <p:sp>
        <p:nvSpPr>
          <p:cNvPr id="16" name="Text 14"/>
          <p:cNvSpPr/>
          <p:nvPr/>
        </p:nvSpPr>
        <p:spPr>
          <a:xfrm>
            <a:off x="640080" y="5020056"/>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a:t>
            </a:r>
            <a:endParaRPr lang="en-US" sz="1300" dirty="0"/>
          </a:p>
        </p:txBody>
      </p:sp>
      <p:sp>
        <p:nvSpPr>
          <p:cNvPr id="17" name="Text 15"/>
          <p:cNvSpPr/>
          <p:nvPr/>
        </p:nvSpPr>
        <p:spPr>
          <a:xfrm>
            <a:off x="1170432" y="5001768"/>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Palestina</a:t>
            </a:r>
            <a:endParaRPr lang="en-US" sz="1250" dirty="0"/>
          </a:p>
        </p:txBody>
      </p:sp>
      <p:sp>
        <p:nvSpPr>
          <p:cNvPr id="18" name="Shape 16"/>
          <p:cNvSpPr/>
          <p:nvPr/>
        </p:nvSpPr>
        <p:spPr>
          <a:xfrm>
            <a:off x="640080" y="5586984"/>
            <a:ext cx="384048" cy="475488"/>
          </a:xfrm>
          <a:prstGeom prst="roundRect">
            <a:avLst>
              <a:gd name="adj" fmla="val 19048"/>
            </a:avLst>
          </a:prstGeom>
          <a:solidFill>
            <a:srgbClr val="0B5E4A"/>
          </a:solidFill>
          <a:ln/>
        </p:spPr>
      </p:sp>
      <p:sp>
        <p:nvSpPr>
          <p:cNvPr id="19" name="Text 17"/>
          <p:cNvSpPr/>
          <p:nvPr/>
        </p:nvSpPr>
        <p:spPr>
          <a:xfrm>
            <a:off x="640080" y="5586984"/>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D</a:t>
            </a:r>
            <a:endParaRPr lang="en-US" sz="1300" dirty="0"/>
          </a:p>
        </p:txBody>
      </p:sp>
      <p:sp>
        <p:nvSpPr>
          <p:cNvPr id="20" name="Text 18"/>
          <p:cNvSpPr/>
          <p:nvPr/>
        </p:nvSpPr>
        <p:spPr>
          <a:xfrm>
            <a:off x="1170432" y="5568696"/>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Irak</a:t>
            </a:r>
            <a:endParaRPr lang="en-US" sz="1250" dirty="0"/>
          </a:p>
        </p:txBody>
      </p:sp>
      <p:sp>
        <p:nvSpPr>
          <p:cNvPr id="21" name="Shape 19"/>
          <p:cNvSpPr/>
          <p:nvPr/>
        </p:nvSpPr>
        <p:spPr>
          <a:xfrm>
            <a:off x="640080" y="6153912"/>
            <a:ext cx="384048" cy="475488"/>
          </a:xfrm>
          <a:prstGeom prst="roundRect">
            <a:avLst>
              <a:gd name="adj" fmla="val 19048"/>
            </a:avLst>
          </a:prstGeom>
          <a:solidFill>
            <a:srgbClr val="0B5E4A"/>
          </a:solidFill>
          <a:ln/>
        </p:spPr>
      </p:sp>
      <p:sp>
        <p:nvSpPr>
          <p:cNvPr id="22" name="Text 20"/>
          <p:cNvSpPr/>
          <p:nvPr/>
        </p:nvSpPr>
        <p:spPr>
          <a:xfrm>
            <a:off x="640080" y="6153912"/>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E</a:t>
            </a:r>
            <a:endParaRPr lang="en-US" sz="1300" dirty="0"/>
          </a:p>
        </p:txBody>
      </p:sp>
      <p:sp>
        <p:nvSpPr>
          <p:cNvPr id="23" name="Text 21"/>
          <p:cNvSpPr/>
          <p:nvPr/>
        </p:nvSpPr>
        <p:spPr>
          <a:xfrm>
            <a:off x="1170432" y="6135624"/>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Suriah</a:t>
            </a:r>
            <a:endParaRPr lang="en-US" sz="1250" dirty="0"/>
          </a:p>
        </p:txBody>
      </p:sp>
      <p:sp>
        <p:nvSpPr>
          <p:cNvPr id="24" name="Text 22"/>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Soal 4</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A3F33"/>
        </a:solidFill>
      </p:bgPr>
    </p:bg>
    <p:spTree>
      <p:nvGrpSpPr>
        <p:cNvPr id="1" name=""/>
        <p:cNvGrpSpPr/>
        <p:nvPr/>
      </p:nvGrpSpPr>
      <p:grpSpPr>
        <a:xfrm>
          <a:off x="0" y="0"/>
          <a:ext cx="0" cy="0"/>
          <a:chOff x="0" y="0"/>
          <a:chExt cx="0" cy="0"/>
        </a:xfrm>
      </p:grpSpPr>
      <p:sp>
        <p:nvSpPr>
          <p:cNvPr id="2" name="Shape 0"/>
          <p:cNvSpPr/>
          <p:nvPr/>
        </p:nvSpPr>
        <p:spPr>
          <a:xfrm>
            <a:off x="9262872" y="-1280160"/>
            <a:ext cx="4206240" cy="4206240"/>
          </a:xfrm>
          <a:prstGeom prst="ellipse">
            <a:avLst/>
          </a:prstGeom>
          <a:ln w="15240">
            <a:solidFill>
              <a:srgbClr val="C9A227">
                <a:alpha val="65000"/>
              </a:srgbClr>
            </a:solidFill>
            <a:prstDash val="solid"/>
          </a:ln>
        </p:spPr>
      </p:sp>
      <p:sp>
        <p:nvSpPr>
          <p:cNvPr id="3" name="Shape 1"/>
          <p:cNvSpPr/>
          <p:nvPr/>
        </p:nvSpPr>
        <p:spPr>
          <a:xfrm>
            <a:off x="640080" y="502920"/>
            <a:ext cx="4206240" cy="384048"/>
          </a:xfrm>
          <a:prstGeom prst="roundRect">
            <a:avLst>
              <a:gd name="adj" fmla="val 50000"/>
            </a:avLst>
          </a:prstGeom>
          <a:solidFill>
            <a:srgbClr val="F4E7BE"/>
          </a:solidFill>
          <a:ln/>
        </p:spPr>
      </p:sp>
      <p:sp>
        <p:nvSpPr>
          <p:cNvPr id="4" name="Text 2"/>
          <p:cNvSpPr/>
          <p:nvPr/>
        </p:nvSpPr>
        <p:spPr>
          <a:xfrm>
            <a:off x="777240" y="502920"/>
            <a:ext cx="393192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PEMBAHASAN — SOAL 4</a:t>
            </a:r>
            <a:endParaRPr lang="en-US" sz="1150" dirty="0"/>
          </a:p>
        </p:txBody>
      </p:sp>
      <p:sp>
        <p:nvSpPr>
          <p:cNvPr id="5" name="Text 3"/>
          <p:cNvSpPr/>
          <p:nvPr/>
        </p:nvSpPr>
        <p:spPr>
          <a:xfrm>
            <a:off x="640080" y="1051560"/>
            <a:ext cx="10881360" cy="502920"/>
          </a:xfrm>
          <a:prstGeom prst="rect">
            <a:avLst/>
          </a:prstGeom>
          <a:noFill/>
          <a:ln/>
        </p:spPr>
        <p:txBody>
          <a:bodyPr wrap="square" rtlCol="0" anchor="ctr"/>
          <a:lstStyle/>
          <a:p>
            <a:pPr indent="0" marL="0">
              <a:buNone/>
            </a:pPr>
            <a:r>
              <a:rPr lang="en-US" sz="1700" b="1" dirty="0">
                <a:solidFill>
                  <a:srgbClr val="F4E7BE"/>
                </a:solidFill>
                <a:latin typeface="Cambria" pitchFamily="34" charset="0"/>
                <a:ea typeface="Cambria" pitchFamily="34" charset="-122"/>
                <a:cs typeface="Cambria" pitchFamily="34" charset="-120"/>
              </a:rPr>
              <a:t>Menganalisis dukungan awal kemerdekaan RI di era peradaban modern (Abad 20)</a:t>
            </a:r>
            <a:endParaRPr lang="en-US" sz="1700" dirty="0"/>
          </a:p>
        </p:txBody>
      </p:sp>
      <p:sp>
        <p:nvSpPr>
          <p:cNvPr id="6" name="Shape 4"/>
          <p:cNvSpPr/>
          <p:nvPr/>
        </p:nvSpPr>
        <p:spPr>
          <a:xfrm>
            <a:off x="640080" y="1783080"/>
            <a:ext cx="1371600" cy="1371600"/>
          </a:xfrm>
          <a:prstGeom prst="ellipse">
            <a:avLst/>
          </a:prstGeom>
          <a:solidFill>
            <a:srgbClr val="C9A227"/>
          </a:solidFill>
          <a:ln w="25400">
            <a:solidFill>
              <a:srgbClr val="FFFFFF"/>
            </a:solidFill>
            <a:prstDash val="solid"/>
          </a:ln>
        </p:spPr>
      </p:sp>
      <p:sp>
        <p:nvSpPr>
          <p:cNvPr id="7" name="Text 5"/>
          <p:cNvSpPr/>
          <p:nvPr/>
        </p:nvSpPr>
        <p:spPr>
          <a:xfrm>
            <a:off x="640080" y="1783080"/>
            <a:ext cx="1371600" cy="1371600"/>
          </a:xfrm>
          <a:prstGeom prst="rect">
            <a:avLst/>
          </a:prstGeom>
          <a:noFill/>
          <a:ln/>
        </p:spPr>
        <p:txBody>
          <a:bodyPr wrap="square" rtlCol="0" anchor="ctr"/>
          <a:lstStyle/>
          <a:p>
            <a:pPr algn="ctr" indent="0" marL="0">
              <a:buNone/>
            </a:pPr>
            <a:r>
              <a:rPr lang="en-US" sz="4400" b="1" dirty="0">
                <a:solidFill>
                  <a:srgbClr val="0A3F33"/>
                </a:solidFill>
                <a:latin typeface="Cambria" pitchFamily="34" charset="0"/>
                <a:ea typeface="Cambria" pitchFamily="34" charset="-122"/>
                <a:cs typeface="Cambria" pitchFamily="34" charset="-120"/>
              </a:rPr>
              <a:t>B</a:t>
            </a:r>
            <a:endParaRPr lang="en-US" sz="4400" dirty="0"/>
          </a:p>
        </p:txBody>
      </p:sp>
      <p:sp>
        <p:nvSpPr>
          <p:cNvPr id="8" name="Text 6"/>
          <p:cNvSpPr/>
          <p:nvPr/>
        </p:nvSpPr>
        <p:spPr>
          <a:xfrm>
            <a:off x="365760" y="3246120"/>
            <a:ext cx="1920240" cy="320040"/>
          </a:xfrm>
          <a:prstGeom prst="rect">
            <a:avLst/>
          </a:prstGeom>
          <a:noFill/>
          <a:ln/>
        </p:spPr>
        <p:txBody>
          <a:bodyPr wrap="square" rtlCol="0" anchor="ctr"/>
          <a:lstStyle/>
          <a:p>
            <a:pPr algn="ctr" indent="0" marL="0">
              <a:buNone/>
            </a:pPr>
            <a:r>
              <a:rPr lang="en-US" sz="1050" b="1" spc="100" kern="0" dirty="0">
                <a:solidFill>
                  <a:srgbClr val="F4E7BE"/>
                </a:solidFill>
                <a:latin typeface="Calibri" pitchFamily="34" charset="0"/>
                <a:ea typeface="Calibri" pitchFamily="34" charset="-122"/>
                <a:cs typeface="Calibri" pitchFamily="34" charset="-120"/>
              </a:rPr>
              <a:t>KUNCI JAWABAN</a:t>
            </a:r>
            <a:endParaRPr lang="en-US" sz="1050" dirty="0"/>
          </a:p>
        </p:txBody>
      </p:sp>
      <p:sp>
        <p:nvSpPr>
          <p:cNvPr id="9" name="Shape 7"/>
          <p:cNvSpPr/>
          <p:nvPr/>
        </p:nvSpPr>
        <p:spPr>
          <a:xfrm>
            <a:off x="2514600" y="1783080"/>
            <a:ext cx="9006840" cy="4160520"/>
          </a:xfrm>
          <a:prstGeom prst="roundRect">
            <a:avLst>
              <a:gd name="adj" fmla="val 2198"/>
            </a:avLst>
          </a:prstGeom>
          <a:solidFill>
            <a:srgbClr val="FFFFFF"/>
          </a:solidFill>
          <a:ln/>
          <a:effectLst>
            <a:outerShdw sx="100000" sy="100000" kx="0" ky="0" algn="bl" rotWithShape="0" blurRad="101600" dist="38100" dir="5400000">
              <a:srgbClr val="000000">
                <a:alpha val="25000"/>
              </a:srgbClr>
            </a:outerShdw>
          </a:effectLst>
        </p:spPr>
      </p:sp>
      <p:sp>
        <p:nvSpPr>
          <p:cNvPr id="10" name="Text 8"/>
          <p:cNvSpPr/>
          <p:nvPr/>
        </p:nvSpPr>
        <p:spPr>
          <a:xfrm>
            <a:off x="2788920" y="1965960"/>
            <a:ext cx="8412480" cy="320040"/>
          </a:xfrm>
          <a:prstGeom prst="rect">
            <a:avLst/>
          </a:prstGeom>
          <a:noFill/>
          <a:ln/>
        </p:spPr>
        <p:txBody>
          <a:bodyPr wrap="square" rtlCol="0" anchor="ctr"/>
          <a:lstStyle/>
          <a:p>
            <a:pPr indent="0" marL="0">
              <a:buNone/>
            </a:pPr>
            <a:r>
              <a:rPr lang="en-US" sz="1200" b="1" dirty="0">
                <a:solidFill>
                  <a:srgbClr val="0B5E4A"/>
                </a:solidFill>
                <a:latin typeface="Calibri" pitchFamily="34" charset="0"/>
                <a:ea typeface="Calibri" pitchFamily="34" charset="-122"/>
                <a:cs typeface="Calibri" pitchFamily="34" charset="-120"/>
              </a:rPr>
              <a:t>Analisis:</a:t>
            </a:r>
            <a:endParaRPr lang="en-US" sz="1200" dirty="0"/>
          </a:p>
        </p:txBody>
      </p:sp>
      <p:sp>
        <p:nvSpPr>
          <p:cNvPr id="11" name="Text 9"/>
          <p:cNvSpPr/>
          <p:nvPr/>
        </p:nvSpPr>
        <p:spPr>
          <a:xfrm>
            <a:off x="2788920" y="2331720"/>
            <a:ext cx="8458200" cy="3429000"/>
          </a:xfrm>
          <a:prstGeom prst="rect">
            <a:avLst/>
          </a:prstGeom>
          <a:noFill/>
          <a:ln/>
        </p:spPr>
        <p:txBody>
          <a:bodyPr wrap="square" rtlCol="0" anchor="t"/>
          <a:lstStyle/>
          <a:p>
            <a:pPr indent="0" marL="0">
              <a:lnSpc>
                <a:spcPts val="2100"/>
              </a:lnSpc>
              <a:buNone/>
            </a:pPr>
            <a:r>
              <a:rPr lang="en-US" sz="1450" dirty="0">
                <a:solidFill>
                  <a:srgbClr val="1E2B27"/>
                </a:solidFill>
                <a:latin typeface="Calibri" pitchFamily="34" charset="0"/>
                <a:ea typeface="Calibri" pitchFamily="34" charset="-122"/>
                <a:cs typeface="Calibri" pitchFamily="34" charset="-120"/>
              </a:rPr>
              <a:t>Palestina memberikan dukungan moral/de facto paling awal oleh tokoh rakyatnya. Namun, dalam kajian diplomasi kenegaraan era modern, Mesir adalah negara berdaulat pertama yang mengakui RI secara de jure pada 10 Juni 1947.</a:t>
            </a:r>
            <a:endParaRPr lang="en-US" sz="1450" dirty="0"/>
          </a:p>
        </p:txBody>
      </p:sp>
      <p:sp>
        <p:nvSpPr>
          <p:cNvPr id="12" name="Text 10"/>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Soal 4</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658368" cy="658368"/>
          </a:xfrm>
          <a:prstGeom prst="ellipse">
            <a:avLst/>
          </a:prstGeom>
          <a:solidFill>
            <a:srgbClr val="0B5E4A"/>
          </a:solidFill>
          <a:ln w="25400">
            <a:solidFill>
              <a:srgbClr val="C9A227"/>
            </a:solidFill>
            <a:prstDash val="solid"/>
          </a:ln>
        </p:spPr>
      </p:sp>
      <p:sp>
        <p:nvSpPr>
          <p:cNvPr id="3" name="Text 1"/>
          <p:cNvSpPr/>
          <p:nvPr/>
        </p:nvSpPr>
        <p:spPr>
          <a:xfrm>
            <a:off x="640080" y="502920"/>
            <a:ext cx="658368" cy="65836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5</a:t>
            </a:r>
            <a:endParaRPr lang="en-US" sz="2400" dirty="0"/>
          </a:p>
        </p:txBody>
      </p:sp>
      <p:sp>
        <p:nvSpPr>
          <p:cNvPr id="4" name="Shape 2"/>
          <p:cNvSpPr/>
          <p:nvPr/>
        </p:nvSpPr>
        <p:spPr>
          <a:xfrm>
            <a:off x="1463040" y="548640"/>
            <a:ext cx="9966960" cy="384048"/>
          </a:xfrm>
          <a:prstGeom prst="roundRect">
            <a:avLst>
              <a:gd name="adj" fmla="val 50000"/>
            </a:avLst>
          </a:prstGeom>
          <a:solidFill>
            <a:srgbClr val="F4E7BE"/>
          </a:solidFill>
          <a:ln/>
        </p:spPr>
      </p:sp>
      <p:sp>
        <p:nvSpPr>
          <p:cNvPr id="5" name="Text 3"/>
          <p:cNvSpPr/>
          <p:nvPr/>
        </p:nvSpPr>
        <p:spPr>
          <a:xfrm>
            <a:off x="1600200" y="548640"/>
            <a:ext cx="969264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PERKEMBANGAN PERADABAN ISLAM DI DUNIA</a:t>
            </a:r>
            <a:endParaRPr lang="en-US" sz="1150" dirty="0"/>
          </a:p>
        </p:txBody>
      </p:sp>
      <p:sp>
        <p:nvSpPr>
          <p:cNvPr id="6" name="Text 4"/>
          <p:cNvSpPr/>
          <p:nvPr/>
        </p:nvSpPr>
        <p:spPr>
          <a:xfrm>
            <a:off x="640080" y="1234440"/>
            <a:ext cx="10881360" cy="548640"/>
          </a:xfrm>
          <a:prstGeom prst="rect">
            <a:avLst/>
          </a:prstGeom>
          <a:noFill/>
          <a:ln/>
        </p:spPr>
        <p:txBody>
          <a:bodyPr wrap="square" rtlCol="0" anchor="ctr"/>
          <a:lstStyle/>
          <a:p>
            <a:pPr indent="0" marL="0">
              <a:buNone/>
            </a:pPr>
            <a:r>
              <a:rPr lang="en-US" sz="2600" b="1" dirty="0">
                <a:solidFill>
                  <a:srgbClr val="0A3F33"/>
                </a:solidFill>
                <a:latin typeface="Cambria" pitchFamily="34" charset="0"/>
                <a:ea typeface="Cambria" pitchFamily="34" charset="-122"/>
                <a:cs typeface="Cambria" pitchFamily="34" charset="-120"/>
              </a:rPr>
              <a:t>Materi Pokok</a:t>
            </a:r>
            <a:endParaRPr lang="en-US" sz="2600" dirty="0"/>
          </a:p>
        </p:txBody>
      </p:sp>
      <p:sp>
        <p:nvSpPr>
          <p:cNvPr id="7" name="Shape 5"/>
          <p:cNvSpPr/>
          <p:nvPr/>
        </p:nvSpPr>
        <p:spPr>
          <a:xfrm>
            <a:off x="64008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8" name="Shape 6"/>
          <p:cNvSpPr/>
          <p:nvPr/>
        </p:nvSpPr>
        <p:spPr>
          <a:xfrm>
            <a:off x="868680" y="2194560"/>
            <a:ext cx="292608" cy="292608"/>
          </a:xfrm>
          <a:prstGeom prst="ellipse">
            <a:avLst/>
          </a:prstGeom>
          <a:solidFill>
            <a:srgbClr val="C9A227"/>
          </a:solidFill>
          <a:ln/>
        </p:spPr>
      </p:sp>
      <p:sp>
        <p:nvSpPr>
          <p:cNvPr id="9" name="Text 7"/>
          <p:cNvSpPr/>
          <p:nvPr/>
        </p:nvSpPr>
        <p:spPr>
          <a:xfrm>
            <a:off x="132588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Masa Kejayaan</a:t>
            </a:r>
            <a:endParaRPr lang="en-US" sz="1400" dirty="0"/>
          </a:p>
        </p:txBody>
      </p:sp>
      <p:sp>
        <p:nvSpPr>
          <p:cNvPr id="10" name="Text 8"/>
          <p:cNvSpPr/>
          <p:nvPr/>
        </p:nvSpPr>
        <p:spPr>
          <a:xfrm>
            <a:off x="93268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Daulah Umayyah, Abbasiyah, dan Andalusia menjadi pusat peradaban dengan kemajuan ilmu pengetahuan, seni, dan ekonomi.</a:t>
            </a:r>
            <a:endParaRPr lang="en-US" sz="1150" dirty="0"/>
          </a:p>
        </p:txBody>
      </p:sp>
      <p:sp>
        <p:nvSpPr>
          <p:cNvPr id="11" name="Shape 9"/>
          <p:cNvSpPr/>
          <p:nvPr/>
        </p:nvSpPr>
        <p:spPr>
          <a:xfrm>
            <a:off x="621792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2" name="Shape 10"/>
          <p:cNvSpPr/>
          <p:nvPr/>
        </p:nvSpPr>
        <p:spPr>
          <a:xfrm>
            <a:off x="6446520" y="2194560"/>
            <a:ext cx="292608" cy="292608"/>
          </a:xfrm>
          <a:prstGeom prst="ellipse">
            <a:avLst/>
          </a:prstGeom>
          <a:solidFill>
            <a:srgbClr val="C9A227"/>
          </a:solidFill>
          <a:ln/>
        </p:spPr>
      </p:sp>
      <p:sp>
        <p:nvSpPr>
          <p:cNvPr id="13" name="Text 11"/>
          <p:cNvSpPr/>
          <p:nvPr/>
        </p:nvSpPr>
        <p:spPr>
          <a:xfrm>
            <a:off x="690372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Pusat Keilmuan</a:t>
            </a:r>
            <a:endParaRPr lang="en-US" sz="1400" dirty="0"/>
          </a:p>
        </p:txBody>
      </p:sp>
      <p:sp>
        <p:nvSpPr>
          <p:cNvPr id="14" name="Text 12"/>
          <p:cNvSpPr/>
          <p:nvPr/>
        </p:nvSpPr>
        <p:spPr>
          <a:xfrm>
            <a:off x="651052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Baitul Hikmah di Baghdad dan Cordoba di Andalusia menjadi kiblat ilmu pengetahuan dunia pada masanya.</a:t>
            </a:r>
            <a:endParaRPr lang="en-US" sz="1150" dirty="0"/>
          </a:p>
        </p:txBody>
      </p:sp>
      <p:sp>
        <p:nvSpPr>
          <p:cNvPr id="15" name="Shape 13"/>
          <p:cNvSpPr/>
          <p:nvPr/>
        </p:nvSpPr>
        <p:spPr>
          <a:xfrm>
            <a:off x="64008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6" name="Shape 14"/>
          <p:cNvSpPr/>
          <p:nvPr/>
        </p:nvSpPr>
        <p:spPr>
          <a:xfrm>
            <a:off x="868680" y="4389120"/>
            <a:ext cx="292608" cy="292608"/>
          </a:xfrm>
          <a:prstGeom prst="ellipse">
            <a:avLst/>
          </a:prstGeom>
          <a:solidFill>
            <a:srgbClr val="C9A227"/>
          </a:solidFill>
          <a:ln/>
        </p:spPr>
      </p:sp>
      <p:sp>
        <p:nvSpPr>
          <p:cNvPr id="17" name="Text 15"/>
          <p:cNvSpPr/>
          <p:nvPr/>
        </p:nvSpPr>
        <p:spPr>
          <a:xfrm>
            <a:off x="132588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Ilmuwan Muslim</a:t>
            </a:r>
            <a:endParaRPr lang="en-US" sz="1400" dirty="0"/>
          </a:p>
        </p:txBody>
      </p:sp>
      <p:sp>
        <p:nvSpPr>
          <p:cNvPr id="18" name="Text 16"/>
          <p:cNvSpPr/>
          <p:nvPr/>
        </p:nvSpPr>
        <p:spPr>
          <a:xfrm>
            <a:off x="93268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Ibnu Sina (kedokteran), Al-Khawarizmi (matematika), dan Ibnu Rusyd (filsafat) mewariskan ilmu ke peradaban Eropa.</a:t>
            </a:r>
            <a:endParaRPr lang="en-US" sz="1150" dirty="0"/>
          </a:p>
        </p:txBody>
      </p:sp>
      <p:sp>
        <p:nvSpPr>
          <p:cNvPr id="19" name="Shape 17"/>
          <p:cNvSpPr/>
          <p:nvPr/>
        </p:nvSpPr>
        <p:spPr>
          <a:xfrm>
            <a:off x="621792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20" name="Shape 18"/>
          <p:cNvSpPr/>
          <p:nvPr/>
        </p:nvSpPr>
        <p:spPr>
          <a:xfrm>
            <a:off x="6446520" y="4389120"/>
            <a:ext cx="292608" cy="292608"/>
          </a:xfrm>
          <a:prstGeom prst="ellipse">
            <a:avLst/>
          </a:prstGeom>
          <a:solidFill>
            <a:srgbClr val="C9A227"/>
          </a:solidFill>
          <a:ln/>
        </p:spPr>
      </p:sp>
      <p:sp>
        <p:nvSpPr>
          <p:cNvPr id="21" name="Text 19"/>
          <p:cNvSpPr/>
          <p:nvPr/>
        </p:nvSpPr>
        <p:spPr>
          <a:xfrm>
            <a:off x="690372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Faktor Kemunduran</a:t>
            </a:r>
            <a:endParaRPr lang="en-US" sz="1400" dirty="0"/>
          </a:p>
        </p:txBody>
      </p:sp>
      <p:sp>
        <p:nvSpPr>
          <p:cNvPr id="22" name="Text 20"/>
          <p:cNvSpPr/>
          <p:nvPr/>
        </p:nvSpPr>
        <p:spPr>
          <a:xfrm>
            <a:off x="651052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Fragmentasi politik (Muluk al-Thawaif), konflik internal, dan invasi militer mempercepat runtuhnya kejayaan Islam, termasuk di Andalusia tahun 1492.</a:t>
            </a:r>
            <a:endParaRPr lang="en-US" sz="1150" dirty="0"/>
          </a:p>
        </p:txBody>
      </p:sp>
      <p:sp>
        <p:nvSpPr>
          <p:cNvPr id="23" name="Text 21"/>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Materi 5</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658368" cy="658368"/>
          </a:xfrm>
          <a:prstGeom prst="ellipse">
            <a:avLst/>
          </a:prstGeom>
          <a:solidFill>
            <a:srgbClr val="0B5E4A"/>
          </a:solidFill>
          <a:ln w="25400">
            <a:solidFill>
              <a:srgbClr val="C9A227"/>
            </a:solidFill>
            <a:prstDash val="solid"/>
          </a:ln>
        </p:spPr>
      </p:sp>
      <p:sp>
        <p:nvSpPr>
          <p:cNvPr id="3" name="Text 1"/>
          <p:cNvSpPr/>
          <p:nvPr/>
        </p:nvSpPr>
        <p:spPr>
          <a:xfrm>
            <a:off x="640080" y="502920"/>
            <a:ext cx="658368" cy="65836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5</a:t>
            </a:r>
            <a:endParaRPr lang="en-US" sz="2400" dirty="0"/>
          </a:p>
        </p:txBody>
      </p:sp>
      <p:sp>
        <p:nvSpPr>
          <p:cNvPr id="4" name="Shape 2"/>
          <p:cNvSpPr/>
          <p:nvPr/>
        </p:nvSpPr>
        <p:spPr>
          <a:xfrm>
            <a:off x="1463040" y="548640"/>
            <a:ext cx="9966960" cy="384048"/>
          </a:xfrm>
          <a:prstGeom prst="roundRect">
            <a:avLst>
              <a:gd name="adj" fmla="val 50000"/>
            </a:avLst>
          </a:prstGeom>
          <a:solidFill>
            <a:srgbClr val="F4E7BE"/>
          </a:solidFill>
          <a:ln/>
        </p:spPr>
      </p:sp>
      <p:sp>
        <p:nvSpPr>
          <p:cNvPr id="5" name="Text 3"/>
          <p:cNvSpPr/>
          <p:nvPr/>
        </p:nvSpPr>
        <p:spPr>
          <a:xfrm>
            <a:off x="1600200" y="548640"/>
            <a:ext cx="969264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PERKEMBANGAN PERADABAN ISLAM DI DUNIA</a:t>
            </a:r>
            <a:endParaRPr lang="en-US" sz="1150" dirty="0"/>
          </a:p>
        </p:txBody>
      </p:sp>
      <p:sp>
        <p:nvSpPr>
          <p:cNvPr id="6" name="Text 4"/>
          <p:cNvSpPr/>
          <p:nvPr/>
        </p:nvSpPr>
        <p:spPr>
          <a:xfrm>
            <a:off x="640080" y="1234440"/>
            <a:ext cx="10881360" cy="548640"/>
          </a:xfrm>
          <a:prstGeom prst="rect">
            <a:avLst/>
          </a:prstGeom>
          <a:noFill/>
          <a:ln/>
        </p:spPr>
        <p:txBody>
          <a:bodyPr wrap="square" rtlCol="0" anchor="ctr"/>
          <a:lstStyle/>
          <a:p>
            <a:pPr indent="0" marL="0">
              <a:buNone/>
            </a:pPr>
            <a:r>
              <a:rPr lang="en-US" sz="2600" b="1" dirty="0">
                <a:solidFill>
                  <a:srgbClr val="0A3F33"/>
                </a:solidFill>
                <a:latin typeface="Cambria" pitchFamily="34" charset="0"/>
                <a:ea typeface="Cambria" pitchFamily="34" charset="-122"/>
                <a:cs typeface="Cambria" pitchFamily="34" charset="-120"/>
              </a:rPr>
              <a:t>Materi Pokok (Lanjutan)</a:t>
            </a:r>
            <a:endParaRPr lang="en-US" sz="2600" dirty="0"/>
          </a:p>
        </p:txBody>
      </p:sp>
      <p:sp>
        <p:nvSpPr>
          <p:cNvPr id="7" name="Shape 5"/>
          <p:cNvSpPr/>
          <p:nvPr/>
        </p:nvSpPr>
        <p:spPr>
          <a:xfrm>
            <a:off x="64008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8" name="Shape 6"/>
          <p:cNvSpPr/>
          <p:nvPr/>
        </p:nvSpPr>
        <p:spPr>
          <a:xfrm>
            <a:off x="868680" y="2194560"/>
            <a:ext cx="292608" cy="292608"/>
          </a:xfrm>
          <a:prstGeom prst="ellipse">
            <a:avLst/>
          </a:prstGeom>
          <a:solidFill>
            <a:srgbClr val="C9A227"/>
          </a:solidFill>
          <a:ln/>
        </p:spPr>
      </p:sp>
      <p:sp>
        <p:nvSpPr>
          <p:cNvPr id="9" name="Text 7"/>
          <p:cNvSpPr/>
          <p:nvPr/>
        </p:nvSpPr>
        <p:spPr>
          <a:xfrm>
            <a:off x="132588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Puncak Daulah Abbasiyah</a:t>
            </a:r>
            <a:endParaRPr lang="en-US" sz="1400" dirty="0"/>
          </a:p>
        </p:txBody>
      </p:sp>
      <p:sp>
        <p:nvSpPr>
          <p:cNvPr id="10" name="Text 8"/>
          <p:cNvSpPr/>
          <p:nvPr/>
        </p:nvSpPr>
        <p:spPr>
          <a:xfrm>
            <a:off x="93268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Masa Harun ar-Rasyid dan Al-Ma'mun menjadi puncak keemasan ilmu pengetahuan dan kemakmuran Baghdad.</a:t>
            </a:r>
            <a:endParaRPr lang="en-US" sz="1150" dirty="0"/>
          </a:p>
        </p:txBody>
      </p:sp>
      <p:sp>
        <p:nvSpPr>
          <p:cNvPr id="11" name="Shape 9"/>
          <p:cNvSpPr/>
          <p:nvPr/>
        </p:nvSpPr>
        <p:spPr>
          <a:xfrm>
            <a:off x="621792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2" name="Shape 10"/>
          <p:cNvSpPr/>
          <p:nvPr/>
        </p:nvSpPr>
        <p:spPr>
          <a:xfrm>
            <a:off x="6446520" y="2194560"/>
            <a:ext cx="292608" cy="292608"/>
          </a:xfrm>
          <a:prstGeom prst="ellipse">
            <a:avLst/>
          </a:prstGeom>
          <a:solidFill>
            <a:srgbClr val="C9A227"/>
          </a:solidFill>
          <a:ln/>
        </p:spPr>
      </p:sp>
      <p:sp>
        <p:nvSpPr>
          <p:cNvPr id="13" name="Text 11"/>
          <p:cNvSpPr/>
          <p:nvPr/>
        </p:nvSpPr>
        <p:spPr>
          <a:xfrm>
            <a:off x="690372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Gerakan Penerjemahan</a:t>
            </a:r>
            <a:endParaRPr lang="en-US" sz="1400" dirty="0"/>
          </a:p>
        </p:txBody>
      </p:sp>
      <p:sp>
        <p:nvSpPr>
          <p:cNvPr id="14" name="Text 12"/>
          <p:cNvSpPr/>
          <p:nvPr/>
        </p:nvSpPr>
        <p:spPr>
          <a:xfrm>
            <a:off x="651052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Karya-karya filsafat dan sains Yunani-Romawi diterjemahkan ke bahasa Arab, memperkaya khazanah keilmuan Islam.</a:t>
            </a:r>
            <a:endParaRPr lang="en-US" sz="1150" dirty="0"/>
          </a:p>
        </p:txBody>
      </p:sp>
      <p:sp>
        <p:nvSpPr>
          <p:cNvPr id="15" name="Shape 13"/>
          <p:cNvSpPr/>
          <p:nvPr/>
        </p:nvSpPr>
        <p:spPr>
          <a:xfrm>
            <a:off x="64008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6" name="Shape 14"/>
          <p:cNvSpPr/>
          <p:nvPr/>
        </p:nvSpPr>
        <p:spPr>
          <a:xfrm>
            <a:off x="868680" y="4389120"/>
            <a:ext cx="292608" cy="292608"/>
          </a:xfrm>
          <a:prstGeom prst="ellipse">
            <a:avLst/>
          </a:prstGeom>
          <a:solidFill>
            <a:srgbClr val="C9A227"/>
          </a:solidFill>
          <a:ln/>
        </p:spPr>
      </p:sp>
      <p:sp>
        <p:nvSpPr>
          <p:cNvPr id="17" name="Text 15"/>
          <p:cNvSpPr/>
          <p:nvPr/>
        </p:nvSpPr>
        <p:spPr>
          <a:xfrm>
            <a:off x="132588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Kontribusi ke Eropa</a:t>
            </a:r>
            <a:endParaRPr lang="en-US" sz="1400" dirty="0"/>
          </a:p>
        </p:txBody>
      </p:sp>
      <p:sp>
        <p:nvSpPr>
          <p:cNvPr id="18" name="Text 16"/>
          <p:cNvSpPr/>
          <p:nvPr/>
        </p:nvSpPr>
        <p:spPr>
          <a:xfrm>
            <a:off x="93268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Angka Arab, aljabar, astronomi, dan kedokteran Islam menjadi fondasi kebangkitan sains di Eropa (Renaisans).</a:t>
            </a:r>
            <a:endParaRPr lang="en-US" sz="1150" dirty="0"/>
          </a:p>
        </p:txBody>
      </p:sp>
      <p:sp>
        <p:nvSpPr>
          <p:cNvPr id="19" name="Shape 17"/>
          <p:cNvSpPr/>
          <p:nvPr/>
        </p:nvSpPr>
        <p:spPr>
          <a:xfrm>
            <a:off x="621792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20" name="Shape 18"/>
          <p:cNvSpPr/>
          <p:nvPr/>
        </p:nvSpPr>
        <p:spPr>
          <a:xfrm>
            <a:off x="6446520" y="4389120"/>
            <a:ext cx="292608" cy="292608"/>
          </a:xfrm>
          <a:prstGeom prst="ellipse">
            <a:avLst/>
          </a:prstGeom>
          <a:solidFill>
            <a:srgbClr val="C9A227"/>
          </a:solidFill>
          <a:ln/>
        </p:spPr>
      </p:sp>
      <p:sp>
        <p:nvSpPr>
          <p:cNvPr id="21" name="Text 19"/>
          <p:cNvSpPr/>
          <p:nvPr/>
        </p:nvSpPr>
        <p:spPr>
          <a:xfrm>
            <a:off x="690372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Peran Perempuan</a:t>
            </a:r>
            <a:endParaRPr lang="en-US" sz="1400" dirty="0"/>
          </a:p>
        </p:txBody>
      </p:sp>
      <p:sp>
        <p:nvSpPr>
          <p:cNvPr id="22" name="Text 20"/>
          <p:cNvSpPr/>
          <p:nvPr/>
        </p:nvSpPr>
        <p:spPr>
          <a:xfrm>
            <a:off x="651052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Sayyidah Aisyah sebagai periwayat hadis terkemuka, dan Fatimah al-Fihri pendiri Universitas al-Qarawiyyin, kampus tertua di dunia.</a:t>
            </a:r>
            <a:endParaRPr lang="en-US" sz="1150" dirty="0"/>
          </a:p>
        </p:txBody>
      </p:sp>
      <p:sp>
        <p:nvSpPr>
          <p:cNvPr id="23" name="Text 21"/>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Materi 5</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658368" cy="658368"/>
          </a:xfrm>
          <a:prstGeom prst="ellipse">
            <a:avLst/>
          </a:prstGeom>
          <a:solidFill>
            <a:srgbClr val="0B5E4A"/>
          </a:solidFill>
          <a:ln w="25400">
            <a:solidFill>
              <a:srgbClr val="C9A227"/>
            </a:solidFill>
            <a:prstDash val="solid"/>
          </a:ln>
        </p:spPr>
      </p:sp>
      <p:sp>
        <p:nvSpPr>
          <p:cNvPr id="3" name="Text 1"/>
          <p:cNvSpPr/>
          <p:nvPr/>
        </p:nvSpPr>
        <p:spPr>
          <a:xfrm>
            <a:off x="640080" y="502920"/>
            <a:ext cx="658368" cy="65836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5</a:t>
            </a:r>
            <a:endParaRPr lang="en-US" sz="2400" dirty="0"/>
          </a:p>
        </p:txBody>
      </p:sp>
      <p:sp>
        <p:nvSpPr>
          <p:cNvPr id="4" name="Shape 2"/>
          <p:cNvSpPr/>
          <p:nvPr/>
        </p:nvSpPr>
        <p:spPr>
          <a:xfrm>
            <a:off x="1463040" y="548640"/>
            <a:ext cx="9966960" cy="384048"/>
          </a:xfrm>
          <a:prstGeom prst="roundRect">
            <a:avLst>
              <a:gd name="adj" fmla="val 50000"/>
            </a:avLst>
          </a:prstGeom>
          <a:solidFill>
            <a:srgbClr val="F4E7BE"/>
          </a:solidFill>
          <a:ln/>
        </p:spPr>
      </p:sp>
      <p:sp>
        <p:nvSpPr>
          <p:cNvPr id="5" name="Text 3"/>
          <p:cNvSpPr/>
          <p:nvPr/>
        </p:nvSpPr>
        <p:spPr>
          <a:xfrm>
            <a:off x="1600200" y="548640"/>
            <a:ext cx="969264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PERKEMBANGAN PERADABAN ISLAM DI DUNIA</a:t>
            </a:r>
            <a:endParaRPr lang="en-US" sz="1150" dirty="0"/>
          </a:p>
        </p:txBody>
      </p:sp>
      <p:sp>
        <p:nvSpPr>
          <p:cNvPr id="6" name="Text 4"/>
          <p:cNvSpPr/>
          <p:nvPr/>
        </p:nvSpPr>
        <p:spPr>
          <a:xfrm>
            <a:off x="640080" y="1234440"/>
            <a:ext cx="10881360" cy="594360"/>
          </a:xfrm>
          <a:prstGeom prst="rect">
            <a:avLst/>
          </a:prstGeom>
          <a:noFill/>
          <a:ln/>
        </p:spPr>
        <p:txBody>
          <a:bodyPr wrap="square" rtlCol="0" anchor="ctr"/>
          <a:lstStyle/>
          <a:p>
            <a:pPr indent="0" marL="0">
              <a:buNone/>
            </a:pPr>
            <a:r>
              <a:rPr lang="en-US" sz="2100" b="1" dirty="0">
                <a:solidFill>
                  <a:srgbClr val="0A3F33"/>
                </a:solidFill>
                <a:latin typeface="Cambria" pitchFamily="34" charset="0"/>
                <a:ea typeface="Cambria" pitchFamily="34" charset="-122"/>
                <a:cs typeface="Cambria" pitchFamily="34" charset="-120"/>
              </a:rPr>
              <a:t>Menganalisis faktor penyebab kemunduran peradaban Islam di Eropa</a:t>
            </a:r>
            <a:endParaRPr lang="en-US" sz="2100" dirty="0"/>
          </a:p>
        </p:txBody>
      </p:sp>
      <p:sp>
        <p:nvSpPr>
          <p:cNvPr id="7" name="Shape 5"/>
          <p:cNvSpPr/>
          <p:nvPr/>
        </p:nvSpPr>
        <p:spPr>
          <a:xfrm>
            <a:off x="640080" y="1965960"/>
            <a:ext cx="10881360" cy="1737360"/>
          </a:xfrm>
          <a:prstGeom prst="roundRect">
            <a:avLst>
              <a:gd name="adj" fmla="val 4211"/>
            </a:avLst>
          </a:prstGeom>
          <a:solidFill>
            <a:srgbClr val="FBF9F4"/>
          </a:solidFill>
          <a:ln w="12700">
            <a:solidFill>
              <a:srgbClr val="E4DCC8"/>
            </a:solidFill>
            <a:prstDash val="solid"/>
          </a:ln>
        </p:spPr>
      </p:sp>
      <p:sp>
        <p:nvSpPr>
          <p:cNvPr id="8" name="Text 6"/>
          <p:cNvSpPr/>
          <p:nvPr/>
        </p:nvSpPr>
        <p:spPr>
          <a:xfrm>
            <a:off x="914400" y="2103120"/>
            <a:ext cx="10332720" cy="1463040"/>
          </a:xfrm>
          <a:prstGeom prst="rect">
            <a:avLst/>
          </a:prstGeom>
          <a:noFill/>
          <a:ln/>
        </p:spPr>
        <p:txBody>
          <a:bodyPr wrap="square" rtlCol="0" anchor="ctr"/>
          <a:lstStyle/>
          <a:p>
            <a:pPr indent="0" marL="0">
              <a:lnSpc>
                <a:spcPts val="1900"/>
              </a:lnSpc>
              <a:buNone/>
            </a:pPr>
            <a:r>
              <a:rPr lang="en-US" sz="1450" dirty="0">
                <a:solidFill>
                  <a:srgbClr val="1E2B27"/>
                </a:solidFill>
                <a:latin typeface="Calibri" pitchFamily="34" charset="0"/>
                <a:ea typeface="Calibri" pitchFamily="34" charset="-122"/>
                <a:cs typeface="Calibri" pitchFamily="34" charset="-120"/>
              </a:rPr>
              <a:t>Kejatuhan peradaban Andalusia (Spanyol Islam) pada tahun 1492 bukan semata-mata diakibatkan oleh kuatnya invasi militer Reconquista. Faktor internal yang paling krusial dan mempercepat keruntuhan kejayaan Islam di benua Eropa saat itu adalah...</a:t>
            </a:r>
            <a:endParaRPr lang="en-US" sz="1450" dirty="0"/>
          </a:p>
        </p:txBody>
      </p:sp>
      <p:sp>
        <p:nvSpPr>
          <p:cNvPr id="9" name="Shape 7"/>
          <p:cNvSpPr/>
          <p:nvPr/>
        </p:nvSpPr>
        <p:spPr>
          <a:xfrm>
            <a:off x="640080" y="3886200"/>
            <a:ext cx="384048" cy="475488"/>
          </a:xfrm>
          <a:prstGeom prst="roundRect">
            <a:avLst>
              <a:gd name="adj" fmla="val 19048"/>
            </a:avLst>
          </a:prstGeom>
          <a:solidFill>
            <a:srgbClr val="0B5E4A"/>
          </a:solidFill>
          <a:ln/>
        </p:spPr>
      </p:sp>
      <p:sp>
        <p:nvSpPr>
          <p:cNvPr id="10" name="Text 8"/>
          <p:cNvSpPr/>
          <p:nvPr/>
        </p:nvSpPr>
        <p:spPr>
          <a:xfrm>
            <a:off x="640080" y="3886200"/>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A</a:t>
            </a:r>
            <a:endParaRPr lang="en-US" sz="1300" dirty="0"/>
          </a:p>
        </p:txBody>
      </p:sp>
      <p:sp>
        <p:nvSpPr>
          <p:cNvPr id="11" name="Text 9"/>
          <p:cNvSpPr/>
          <p:nvPr/>
        </p:nvSpPr>
        <p:spPr>
          <a:xfrm>
            <a:off x="1170432" y="3867912"/>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Kurangnya inovasi para ilmuwan Muslim di bidang ilmu pengetahuan.</a:t>
            </a:r>
            <a:endParaRPr lang="en-US" sz="1250" dirty="0"/>
          </a:p>
        </p:txBody>
      </p:sp>
      <p:sp>
        <p:nvSpPr>
          <p:cNvPr id="12" name="Shape 10"/>
          <p:cNvSpPr/>
          <p:nvPr/>
        </p:nvSpPr>
        <p:spPr>
          <a:xfrm>
            <a:off x="640080" y="4453128"/>
            <a:ext cx="384048" cy="475488"/>
          </a:xfrm>
          <a:prstGeom prst="roundRect">
            <a:avLst>
              <a:gd name="adj" fmla="val 19048"/>
            </a:avLst>
          </a:prstGeom>
          <a:solidFill>
            <a:srgbClr val="0B5E4A"/>
          </a:solidFill>
          <a:ln/>
        </p:spPr>
      </p:sp>
      <p:sp>
        <p:nvSpPr>
          <p:cNvPr id="13" name="Text 11"/>
          <p:cNvSpPr/>
          <p:nvPr/>
        </p:nvSpPr>
        <p:spPr>
          <a:xfrm>
            <a:off x="640080" y="4453128"/>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B</a:t>
            </a:r>
            <a:endParaRPr lang="en-US" sz="1300" dirty="0"/>
          </a:p>
        </p:txBody>
      </p:sp>
      <p:sp>
        <p:nvSpPr>
          <p:cNvPr id="14" name="Text 12"/>
          <p:cNvSpPr/>
          <p:nvPr/>
        </p:nvSpPr>
        <p:spPr>
          <a:xfrm>
            <a:off x="1170432" y="4434840"/>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Terputusnya jalur logistik dan aktivitas perdagangan di Laut Tengah.</a:t>
            </a:r>
            <a:endParaRPr lang="en-US" sz="1250" dirty="0"/>
          </a:p>
        </p:txBody>
      </p:sp>
      <p:sp>
        <p:nvSpPr>
          <p:cNvPr id="15" name="Shape 13"/>
          <p:cNvSpPr/>
          <p:nvPr/>
        </p:nvSpPr>
        <p:spPr>
          <a:xfrm>
            <a:off x="640080" y="5020056"/>
            <a:ext cx="384048" cy="475488"/>
          </a:xfrm>
          <a:prstGeom prst="roundRect">
            <a:avLst>
              <a:gd name="adj" fmla="val 19048"/>
            </a:avLst>
          </a:prstGeom>
          <a:solidFill>
            <a:srgbClr val="0B5E4A"/>
          </a:solidFill>
          <a:ln/>
        </p:spPr>
      </p:sp>
      <p:sp>
        <p:nvSpPr>
          <p:cNvPr id="16" name="Text 14"/>
          <p:cNvSpPr/>
          <p:nvPr/>
        </p:nvSpPr>
        <p:spPr>
          <a:xfrm>
            <a:off x="640080" y="5020056"/>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a:t>
            </a:r>
            <a:endParaRPr lang="en-US" sz="1300" dirty="0"/>
          </a:p>
        </p:txBody>
      </p:sp>
      <p:sp>
        <p:nvSpPr>
          <p:cNvPr id="17" name="Text 15"/>
          <p:cNvSpPr/>
          <p:nvPr/>
        </p:nvSpPr>
        <p:spPr>
          <a:xfrm>
            <a:off x="1170432" y="5001768"/>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Fragmentasi politik menjadi negara-negara kecil (Muluk al-Thawaif) yang saling berkonflik.</a:t>
            </a:r>
            <a:endParaRPr lang="en-US" sz="1250" dirty="0"/>
          </a:p>
        </p:txBody>
      </p:sp>
      <p:sp>
        <p:nvSpPr>
          <p:cNvPr id="18" name="Shape 16"/>
          <p:cNvSpPr/>
          <p:nvPr/>
        </p:nvSpPr>
        <p:spPr>
          <a:xfrm>
            <a:off x="640080" y="5586984"/>
            <a:ext cx="384048" cy="475488"/>
          </a:xfrm>
          <a:prstGeom prst="roundRect">
            <a:avLst>
              <a:gd name="adj" fmla="val 19048"/>
            </a:avLst>
          </a:prstGeom>
          <a:solidFill>
            <a:srgbClr val="0B5E4A"/>
          </a:solidFill>
          <a:ln/>
        </p:spPr>
      </p:sp>
      <p:sp>
        <p:nvSpPr>
          <p:cNvPr id="19" name="Text 17"/>
          <p:cNvSpPr/>
          <p:nvPr/>
        </p:nvSpPr>
        <p:spPr>
          <a:xfrm>
            <a:off x="640080" y="5586984"/>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D</a:t>
            </a:r>
            <a:endParaRPr lang="en-US" sz="1300" dirty="0"/>
          </a:p>
        </p:txBody>
      </p:sp>
      <p:sp>
        <p:nvSpPr>
          <p:cNvPr id="20" name="Text 18"/>
          <p:cNvSpPr/>
          <p:nvPr/>
        </p:nvSpPr>
        <p:spPr>
          <a:xfrm>
            <a:off x="1170432" y="5568696"/>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Wabah pandemi penyakit menular yang melanda Semenanjung Iberia.</a:t>
            </a:r>
            <a:endParaRPr lang="en-US" sz="1250" dirty="0"/>
          </a:p>
        </p:txBody>
      </p:sp>
      <p:sp>
        <p:nvSpPr>
          <p:cNvPr id="21" name="Shape 19"/>
          <p:cNvSpPr/>
          <p:nvPr/>
        </p:nvSpPr>
        <p:spPr>
          <a:xfrm>
            <a:off x="640080" y="6153912"/>
            <a:ext cx="384048" cy="475488"/>
          </a:xfrm>
          <a:prstGeom prst="roundRect">
            <a:avLst>
              <a:gd name="adj" fmla="val 19048"/>
            </a:avLst>
          </a:prstGeom>
          <a:solidFill>
            <a:srgbClr val="0B5E4A"/>
          </a:solidFill>
          <a:ln/>
        </p:spPr>
      </p:sp>
      <p:sp>
        <p:nvSpPr>
          <p:cNvPr id="22" name="Text 20"/>
          <p:cNvSpPr/>
          <p:nvPr/>
        </p:nvSpPr>
        <p:spPr>
          <a:xfrm>
            <a:off x="640080" y="6153912"/>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E</a:t>
            </a:r>
            <a:endParaRPr lang="en-US" sz="1300" dirty="0"/>
          </a:p>
        </p:txBody>
      </p:sp>
      <p:sp>
        <p:nvSpPr>
          <p:cNvPr id="23" name="Text 21"/>
          <p:cNvSpPr/>
          <p:nvPr/>
        </p:nvSpPr>
        <p:spPr>
          <a:xfrm>
            <a:off x="1170432" y="6135624"/>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Pemberontakan kelompok non-Muslim di wilayah perbatasan utara.</a:t>
            </a:r>
            <a:endParaRPr lang="en-US" sz="1250" dirty="0"/>
          </a:p>
        </p:txBody>
      </p:sp>
      <p:sp>
        <p:nvSpPr>
          <p:cNvPr id="24" name="Text 22"/>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Soal 5</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A3F33"/>
        </a:solidFill>
      </p:bgPr>
    </p:bg>
    <p:spTree>
      <p:nvGrpSpPr>
        <p:cNvPr id="1" name=""/>
        <p:cNvGrpSpPr/>
        <p:nvPr/>
      </p:nvGrpSpPr>
      <p:grpSpPr>
        <a:xfrm>
          <a:off x="0" y="0"/>
          <a:ext cx="0" cy="0"/>
          <a:chOff x="0" y="0"/>
          <a:chExt cx="0" cy="0"/>
        </a:xfrm>
      </p:grpSpPr>
      <p:sp>
        <p:nvSpPr>
          <p:cNvPr id="2" name="Shape 0"/>
          <p:cNvSpPr/>
          <p:nvPr/>
        </p:nvSpPr>
        <p:spPr>
          <a:xfrm>
            <a:off x="9262872" y="-1280160"/>
            <a:ext cx="4206240" cy="4206240"/>
          </a:xfrm>
          <a:prstGeom prst="ellipse">
            <a:avLst/>
          </a:prstGeom>
          <a:ln w="15240">
            <a:solidFill>
              <a:srgbClr val="C9A227">
                <a:alpha val="65000"/>
              </a:srgbClr>
            </a:solidFill>
            <a:prstDash val="solid"/>
          </a:ln>
        </p:spPr>
      </p:sp>
      <p:sp>
        <p:nvSpPr>
          <p:cNvPr id="3" name="Shape 1"/>
          <p:cNvSpPr/>
          <p:nvPr/>
        </p:nvSpPr>
        <p:spPr>
          <a:xfrm>
            <a:off x="640080" y="502920"/>
            <a:ext cx="4206240" cy="384048"/>
          </a:xfrm>
          <a:prstGeom prst="roundRect">
            <a:avLst>
              <a:gd name="adj" fmla="val 50000"/>
            </a:avLst>
          </a:prstGeom>
          <a:solidFill>
            <a:srgbClr val="F4E7BE"/>
          </a:solidFill>
          <a:ln/>
        </p:spPr>
      </p:sp>
      <p:sp>
        <p:nvSpPr>
          <p:cNvPr id="4" name="Text 2"/>
          <p:cNvSpPr/>
          <p:nvPr/>
        </p:nvSpPr>
        <p:spPr>
          <a:xfrm>
            <a:off x="777240" y="502920"/>
            <a:ext cx="393192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PEMBAHASAN — SOAL 5</a:t>
            </a:r>
            <a:endParaRPr lang="en-US" sz="1150" dirty="0"/>
          </a:p>
        </p:txBody>
      </p:sp>
      <p:sp>
        <p:nvSpPr>
          <p:cNvPr id="5" name="Text 3"/>
          <p:cNvSpPr/>
          <p:nvPr/>
        </p:nvSpPr>
        <p:spPr>
          <a:xfrm>
            <a:off x="640080" y="1051560"/>
            <a:ext cx="10881360" cy="502920"/>
          </a:xfrm>
          <a:prstGeom prst="rect">
            <a:avLst/>
          </a:prstGeom>
          <a:noFill/>
          <a:ln/>
        </p:spPr>
        <p:txBody>
          <a:bodyPr wrap="square" rtlCol="0" anchor="ctr"/>
          <a:lstStyle/>
          <a:p>
            <a:pPr indent="0" marL="0">
              <a:buNone/>
            </a:pPr>
            <a:r>
              <a:rPr lang="en-US" sz="1700" b="1" dirty="0">
                <a:solidFill>
                  <a:srgbClr val="F4E7BE"/>
                </a:solidFill>
                <a:latin typeface="Cambria" pitchFamily="34" charset="0"/>
                <a:ea typeface="Cambria" pitchFamily="34" charset="-122"/>
                <a:cs typeface="Cambria" pitchFamily="34" charset="-120"/>
              </a:rPr>
              <a:t>Menganalisis faktor penyebab kemunduran peradaban Islam di Eropa</a:t>
            </a:r>
            <a:endParaRPr lang="en-US" sz="1700" dirty="0"/>
          </a:p>
        </p:txBody>
      </p:sp>
      <p:sp>
        <p:nvSpPr>
          <p:cNvPr id="6" name="Shape 4"/>
          <p:cNvSpPr/>
          <p:nvPr/>
        </p:nvSpPr>
        <p:spPr>
          <a:xfrm>
            <a:off x="640080" y="1783080"/>
            <a:ext cx="1371600" cy="1371600"/>
          </a:xfrm>
          <a:prstGeom prst="ellipse">
            <a:avLst/>
          </a:prstGeom>
          <a:solidFill>
            <a:srgbClr val="C9A227"/>
          </a:solidFill>
          <a:ln w="25400">
            <a:solidFill>
              <a:srgbClr val="FFFFFF"/>
            </a:solidFill>
            <a:prstDash val="solid"/>
          </a:ln>
        </p:spPr>
      </p:sp>
      <p:sp>
        <p:nvSpPr>
          <p:cNvPr id="7" name="Text 5"/>
          <p:cNvSpPr/>
          <p:nvPr/>
        </p:nvSpPr>
        <p:spPr>
          <a:xfrm>
            <a:off x="640080" y="1783080"/>
            <a:ext cx="1371600" cy="1371600"/>
          </a:xfrm>
          <a:prstGeom prst="rect">
            <a:avLst/>
          </a:prstGeom>
          <a:noFill/>
          <a:ln/>
        </p:spPr>
        <p:txBody>
          <a:bodyPr wrap="square" rtlCol="0" anchor="ctr"/>
          <a:lstStyle/>
          <a:p>
            <a:pPr algn="ctr" indent="0" marL="0">
              <a:buNone/>
            </a:pPr>
            <a:r>
              <a:rPr lang="en-US" sz="4400" b="1" dirty="0">
                <a:solidFill>
                  <a:srgbClr val="0A3F33"/>
                </a:solidFill>
                <a:latin typeface="Cambria" pitchFamily="34" charset="0"/>
                <a:ea typeface="Cambria" pitchFamily="34" charset="-122"/>
                <a:cs typeface="Cambria" pitchFamily="34" charset="-120"/>
              </a:rPr>
              <a:t>C</a:t>
            </a:r>
            <a:endParaRPr lang="en-US" sz="4400" dirty="0"/>
          </a:p>
        </p:txBody>
      </p:sp>
      <p:sp>
        <p:nvSpPr>
          <p:cNvPr id="8" name="Text 6"/>
          <p:cNvSpPr/>
          <p:nvPr/>
        </p:nvSpPr>
        <p:spPr>
          <a:xfrm>
            <a:off x="365760" y="3246120"/>
            <a:ext cx="1920240" cy="320040"/>
          </a:xfrm>
          <a:prstGeom prst="rect">
            <a:avLst/>
          </a:prstGeom>
          <a:noFill/>
          <a:ln/>
        </p:spPr>
        <p:txBody>
          <a:bodyPr wrap="square" rtlCol="0" anchor="ctr"/>
          <a:lstStyle/>
          <a:p>
            <a:pPr algn="ctr" indent="0" marL="0">
              <a:buNone/>
            </a:pPr>
            <a:r>
              <a:rPr lang="en-US" sz="1050" b="1" spc="100" kern="0" dirty="0">
                <a:solidFill>
                  <a:srgbClr val="F4E7BE"/>
                </a:solidFill>
                <a:latin typeface="Calibri" pitchFamily="34" charset="0"/>
                <a:ea typeface="Calibri" pitchFamily="34" charset="-122"/>
                <a:cs typeface="Calibri" pitchFamily="34" charset="-120"/>
              </a:rPr>
              <a:t>KUNCI JAWABAN</a:t>
            </a:r>
            <a:endParaRPr lang="en-US" sz="1050" dirty="0"/>
          </a:p>
        </p:txBody>
      </p:sp>
      <p:sp>
        <p:nvSpPr>
          <p:cNvPr id="9" name="Shape 7"/>
          <p:cNvSpPr/>
          <p:nvPr/>
        </p:nvSpPr>
        <p:spPr>
          <a:xfrm>
            <a:off x="2514600" y="1783080"/>
            <a:ext cx="9006840" cy="4160520"/>
          </a:xfrm>
          <a:prstGeom prst="roundRect">
            <a:avLst>
              <a:gd name="adj" fmla="val 2198"/>
            </a:avLst>
          </a:prstGeom>
          <a:solidFill>
            <a:srgbClr val="FFFFFF"/>
          </a:solidFill>
          <a:ln/>
          <a:effectLst>
            <a:outerShdw sx="100000" sy="100000" kx="0" ky="0" algn="bl" rotWithShape="0" blurRad="101600" dist="38100" dir="5400000">
              <a:srgbClr val="000000">
                <a:alpha val="25000"/>
              </a:srgbClr>
            </a:outerShdw>
          </a:effectLst>
        </p:spPr>
      </p:sp>
      <p:sp>
        <p:nvSpPr>
          <p:cNvPr id="10" name="Text 8"/>
          <p:cNvSpPr/>
          <p:nvPr/>
        </p:nvSpPr>
        <p:spPr>
          <a:xfrm>
            <a:off x="2788920" y="1965960"/>
            <a:ext cx="8412480" cy="320040"/>
          </a:xfrm>
          <a:prstGeom prst="rect">
            <a:avLst/>
          </a:prstGeom>
          <a:noFill/>
          <a:ln/>
        </p:spPr>
        <p:txBody>
          <a:bodyPr wrap="square" rtlCol="0" anchor="ctr"/>
          <a:lstStyle/>
          <a:p>
            <a:pPr indent="0" marL="0">
              <a:buNone/>
            </a:pPr>
            <a:r>
              <a:rPr lang="en-US" sz="1200" b="1" dirty="0">
                <a:solidFill>
                  <a:srgbClr val="0B5E4A"/>
                </a:solidFill>
                <a:latin typeface="Calibri" pitchFamily="34" charset="0"/>
                <a:ea typeface="Calibri" pitchFamily="34" charset="-122"/>
                <a:cs typeface="Calibri" pitchFamily="34" charset="-120"/>
              </a:rPr>
              <a:t>Analisis:</a:t>
            </a:r>
            <a:endParaRPr lang="en-US" sz="1200" dirty="0"/>
          </a:p>
        </p:txBody>
      </p:sp>
      <p:sp>
        <p:nvSpPr>
          <p:cNvPr id="11" name="Text 9"/>
          <p:cNvSpPr/>
          <p:nvPr/>
        </p:nvSpPr>
        <p:spPr>
          <a:xfrm>
            <a:off x="2788920" y="2331720"/>
            <a:ext cx="8458200" cy="3429000"/>
          </a:xfrm>
          <a:prstGeom prst="rect">
            <a:avLst/>
          </a:prstGeom>
          <a:noFill/>
          <a:ln/>
        </p:spPr>
        <p:txBody>
          <a:bodyPr wrap="square" rtlCol="0" anchor="t"/>
          <a:lstStyle/>
          <a:p>
            <a:pPr indent="0" marL="0">
              <a:lnSpc>
                <a:spcPts val="2100"/>
              </a:lnSpc>
              <a:buNone/>
            </a:pPr>
            <a:r>
              <a:rPr lang="en-US" sz="1450" dirty="0">
                <a:solidFill>
                  <a:srgbClr val="1E2B27"/>
                </a:solidFill>
                <a:latin typeface="Calibri" pitchFamily="34" charset="0"/>
                <a:ea typeface="Calibri" pitchFamily="34" charset="-122"/>
                <a:cs typeface="Calibri" pitchFamily="34" charset="-120"/>
              </a:rPr>
              <a:t>Setelah runtuhnya kekhalifahan di Kordoba, Andalusia terpecah menjadi puluhan kerajaan kecil (Muluk al-Thawaif) yang saling bersaing. Perpecahan ini memudahkan pasukan Kristen menaklukkan mereka.</a:t>
            </a:r>
            <a:endParaRPr lang="en-US" sz="1450" dirty="0"/>
          </a:p>
        </p:txBody>
      </p:sp>
      <p:sp>
        <p:nvSpPr>
          <p:cNvPr id="12" name="Text 10"/>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Soal 5</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658368" cy="658368"/>
          </a:xfrm>
          <a:prstGeom prst="ellipse">
            <a:avLst/>
          </a:prstGeom>
          <a:solidFill>
            <a:srgbClr val="0B5E4A"/>
          </a:solidFill>
          <a:ln w="25400">
            <a:solidFill>
              <a:srgbClr val="C9A227"/>
            </a:solidFill>
            <a:prstDash val="solid"/>
          </a:ln>
        </p:spPr>
      </p:sp>
      <p:sp>
        <p:nvSpPr>
          <p:cNvPr id="3" name="Text 1"/>
          <p:cNvSpPr/>
          <p:nvPr/>
        </p:nvSpPr>
        <p:spPr>
          <a:xfrm>
            <a:off x="640080" y="502920"/>
            <a:ext cx="658368" cy="65836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6</a:t>
            </a:r>
            <a:endParaRPr lang="en-US" sz="2400" dirty="0"/>
          </a:p>
        </p:txBody>
      </p:sp>
      <p:sp>
        <p:nvSpPr>
          <p:cNvPr id="4" name="Shape 2"/>
          <p:cNvSpPr/>
          <p:nvPr/>
        </p:nvSpPr>
        <p:spPr>
          <a:xfrm>
            <a:off x="1463040" y="548640"/>
            <a:ext cx="9966960" cy="384048"/>
          </a:xfrm>
          <a:prstGeom prst="roundRect">
            <a:avLst>
              <a:gd name="adj" fmla="val 50000"/>
            </a:avLst>
          </a:prstGeom>
          <a:solidFill>
            <a:srgbClr val="F4E7BE"/>
          </a:solidFill>
          <a:ln/>
        </p:spPr>
      </p:sp>
      <p:sp>
        <p:nvSpPr>
          <p:cNvPr id="5" name="Text 3"/>
          <p:cNvSpPr/>
          <p:nvPr/>
        </p:nvSpPr>
        <p:spPr>
          <a:xfrm>
            <a:off x="1600200" y="548640"/>
            <a:ext cx="969264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SEJARAH PERTUMBUHAN ORGANISASI ISLAM DI INDONESIA</a:t>
            </a:r>
            <a:endParaRPr lang="en-US" sz="1150" dirty="0"/>
          </a:p>
        </p:txBody>
      </p:sp>
      <p:sp>
        <p:nvSpPr>
          <p:cNvPr id="6" name="Text 4"/>
          <p:cNvSpPr/>
          <p:nvPr/>
        </p:nvSpPr>
        <p:spPr>
          <a:xfrm>
            <a:off x="640080" y="1234440"/>
            <a:ext cx="10881360" cy="548640"/>
          </a:xfrm>
          <a:prstGeom prst="rect">
            <a:avLst/>
          </a:prstGeom>
          <a:noFill/>
          <a:ln/>
        </p:spPr>
        <p:txBody>
          <a:bodyPr wrap="square" rtlCol="0" anchor="ctr"/>
          <a:lstStyle/>
          <a:p>
            <a:pPr indent="0" marL="0">
              <a:buNone/>
            </a:pPr>
            <a:r>
              <a:rPr lang="en-US" sz="2600" b="1" dirty="0">
                <a:solidFill>
                  <a:srgbClr val="0A3F33"/>
                </a:solidFill>
                <a:latin typeface="Cambria" pitchFamily="34" charset="0"/>
                <a:ea typeface="Cambria" pitchFamily="34" charset="-122"/>
                <a:cs typeface="Cambria" pitchFamily="34" charset="-120"/>
              </a:rPr>
              <a:t>Materi Pokok</a:t>
            </a:r>
            <a:endParaRPr lang="en-US" sz="2600" dirty="0"/>
          </a:p>
        </p:txBody>
      </p:sp>
      <p:sp>
        <p:nvSpPr>
          <p:cNvPr id="7" name="Shape 5"/>
          <p:cNvSpPr/>
          <p:nvPr/>
        </p:nvSpPr>
        <p:spPr>
          <a:xfrm>
            <a:off x="64008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8" name="Shape 6"/>
          <p:cNvSpPr/>
          <p:nvPr/>
        </p:nvSpPr>
        <p:spPr>
          <a:xfrm>
            <a:off x="868680" y="2194560"/>
            <a:ext cx="292608" cy="292608"/>
          </a:xfrm>
          <a:prstGeom prst="ellipse">
            <a:avLst/>
          </a:prstGeom>
          <a:solidFill>
            <a:srgbClr val="C9A227"/>
          </a:solidFill>
          <a:ln/>
        </p:spPr>
      </p:sp>
      <p:sp>
        <p:nvSpPr>
          <p:cNvPr id="9" name="Text 7"/>
          <p:cNvSpPr/>
          <p:nvPr/>
        </p:nvSpPr>
        <p:spPr>
          <a:xfrm>
            <a:off x="132588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Sarekat Islam</a:t>
            </a:r>
            <a:endParaRPr lang="en-US" sz="1400" dirty="0"/>
          </a:p>
        </p:txBody>
      </p:sp>
      <p:sp>
        <p:nvSpPr>
          <p:cNvPr id="10" name="Text 8"/>
          <p:cNvSpPr/>
          <p:nvPr/>
        </p:nvSpPr>
        <p:spPr>
          <a:xfrm>
            <a:off x="93268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Berawal dari Sarekat Dagang Islam, berubah nama tahun 1912 di bawah H.O.S. Tjokroaminoto, meluas ke ranah politik-sosial nasional.</a:t>
            </a:r>
            <a:endParaRPr lang="en-US" sz="1150" dirty="0"/>
          </a:p>
        </p:txBody>
      </p:sp>
      <p:sp>
        <p:nvSpPr>
          <p:cNvPr id="11" name="Shape 9"/>
          <p:cNvSpPr/>
          <p:nvPr/>
        </p:nvSpPr>
        <p:spPr>
          <a:xfrm>
            <a:off x="621792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2" name="Shape 10"/>
          <p:cNvSpPr/>
          <p:nvPr/>
        </p:nvSpPr>
        <p:spPr>
          <a:xfrm>
            <a:off x="6446520" y="2194560"/>
            <a:ext cx="292608" cy="292608"/>
          </a:xfrm>
          <a:prstGeom prst="ellipse">
            <a:avLst/>
          </a:prstGeom>
          <a:solidFill>
            <a:srgbClr val="C9A227"/>
          </a:solidFill>
          <a:ln/>
        </p:spPr>
      </p:sp>
      <p:sp>
        <p:nvSpPr>
          <p:cNvPr id="13" name="Text 11"/>
          <p:cNvSpPr/>
          <p:nvPr/>
        </p:nvSpPr>
        <p:spPr>
          <a:xfrm>
            <a:off x="690372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Muhammadiyah</a:t>
            </a:r>
            <a:endParaRPr lang="en-US" sz="1400" dirty="0"/>
          </a:p>
        </p:txBody>
      </p:sp>
      <p:sp>
        <p:nvSpPr>
          <p:cNvPr id="14" name="Text 12"/>
          <p:cNvSpPr/>
          <p:nvPr/>
        </p:nvSpPr>
        <p:spPr>
          <a:xfrm>
            <a:off x="651052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Didirikan KH Ahmad Dahlan tahun 1912, fokus pada pembaruan pendidikan, kesehatan, dan sosial-keagamaan.</a:t>
            </a:r>
            <a:endParaRPr lang="en-US" sz="1150" dirty="0"/>
          </a:p>
        </p:txBody>
      </p:sp>
      <p:sp>
        <p:nvSpPr>
          <p:cNvPr id="15" name="Shape 13"/>
          <p:cNvSpPr/>
          <p:nvPr/>
        </p:nvSpPr>
        <p:spPr>
          <a:xfrm>
            <a:off x="64008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6" name="Shape 14"/>
          <p:cNvSpPr/>
          <p:nvPr/>
        </p:nvSpPr>
        <p:spPr>
          <a:xfrm>
            <a:off x="868680" y="4389120"/>
            <a:ext cx="292608" cy="292608"/>
          </a:xfrm>
          <a:prstGeom prst="ellipse">
            <a:avLst/>
          </a:prstGeom>
          <a:solidFill>
            <a:srgbClr val="C9A227"/>
          </a:solidFill>
          <a:ln/>
        </p:spPr>
      </p:sp>
      <p:sp>
        <p:nvSpPr>
          <p:cNvPr id="17" name="Text 15"/>
          <p:cNvSpPr/>
          <p:nvPr/>
        </p:nvSpPr>
        <p:spPr>
          <a:xfrm>
            <a:off x="132588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Nahdlatul Ulama</a:t>
            </a:r>
            <a:endParaRPr lang="en-US" sz="1400" dirty="0"/>
          </a:p>
        </p:txBody>
      </p:sp>
      <p:sp>
        <p:nvSpPr>
          <p:cNvPr id="18" name="Text 16"/>
          <p:cNvSpPr/>
          <p:nvPr/>
        </p:nvSpPr>
        <p:spPr>
          <a:xfrm>
            <a:off x="93268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Didirikan KH Hasyim Asy'ari tahun 1926, menjaga tradisi keislaman ala Ahlussunnah wal Jama'ah di tengah masyarakat.</a:t>
            </a:r>
            <a:endParaRPr lang="en-US" sz="1150" dirty="0"/>
          </a:p>
        </p:txBody>
      </p:sp>
      <p:sp>
        <p:nvSpPr>
          <p:cNvPr id="19" name="Shape 17"/>
          <p:cNvSpPr/>
          <p:nvPr/>
        </p:nvSpPr>
        <p:spPr>
          <a:xfrm>
            <a:off x="621792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20" name="Shape 18"/>
          <p:cNvSpPr/>
          <p:nvPr/>
        </p:nvSpPr>
        <p:spPr>
          <a:xfrm>
            <a:off x="6446520" y="4389120"/>
            <a:ext cx="292608" cy="292608"/>
          </a:xfrm>
          <a:prstGeom prst="ellipse">
            <a:avLst/>
          </a:prstGeom>
          <a:solidFill>
            <a:srgbClr val="C9A227"/>
          </a:solidFill>
          <a:ln/>
        </p:spPr>
      </p:sp>
      <p:sp>
        <p:nvSpPr>
          <p:cNvPr id="21" name="Text 19"/>
          <p:cNvSpPr/>
          <p:nvPr/>
        </p:nvSpPr>
        <p:spPr>
          <a:xfrm>
            <a:off x="690372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Peran Organisasi</a:t>
            </a:r>
            <a:endParaRPr lang="en-US" sz="1400" dirty="0"/>
          </a:p>
        </p:txBody>
      </p:sp>
      <p:sp>
        <p:nvSpPr>
          <p:cNvPr id="22" name="Text 20"/>
          <p:cNvSpPr/>
          <p:nvPr/>
        </p:nvSpPr>
        <p:spPr>
          <a:xfrm>
            <a:off x="651052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Menjadi wadah perjuangan bangsa di bidang pendidikan, dakwah, sosial, dan politik menuju kemerdekaan Indonesia.</a:t>
            </a:r>
            <a:endParaRPr lang="en-US" sz="1150" dirty="0"/>
          </a:p>
        </p:txBody>
      </p:sp>
      <p:sp>
        <p:nvSpPr>
          <p:cNvPr id="23" name="Text 21"/>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Materi 6</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658368" cy="658368"/>
          </a:xfrm>
          <a:prstGeom prst="ellipse">
            <a:avLst/>
          </a:prstGeom>
          <a:solidFill>
            <a:srgbClr val="0B5E4A"/>
          </a:solidFill>
          <a:ln w="25400">
            <a:solidFill>
              <a:srgbClr val="C9A227"/>
            </a:solidFill>
            <a:prstDash val="solid"/>
          </a:ln>
        </p:spPr>
      </p:sp>
      <p:sp>
        <p:nvSpPr>
          <p:cNvPr id="3" name="Text 1"/>
          <p:cNvSpPr/>
          <p:nvPr/>
        </p:nvSpPr>
        <p:spPr>
          <a:xfrm>
            <a:off x="640080" y="502920"/>
            <a:ext cx="658368" cy="65836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6</a:t>
            </a:r>
            <a:endParaRPr lang="en-US" sz="2400" dirty="0"/>
          </a:p>
        </p:txBody>
      </p:sp>
      <p:sp>
        <p:nvSpPr>
          <p:cNvPr id="4" name="Shape 2"/>
          <p:cNvSpPr/>
          <p:nvPr/>
        </p:nvSpPr>
        <p:spPr>
          <a:xfrm>
            <a:off x="1463040" y="548640"/>
            <a:ext cx="9966960" cy="384048"/>
          </a:xfrm>
          <a:prstGeom prst="roundRect">
            <a:avLst>
              <a:gd name="adj" fmla="val 50000"/>
            </a:avLst>
          </a:prstGeom>
          <a:solidFill>
            <a:srgbClr val="F4E7BE"/>
          </a:solidFill>
          <a:ln/>
        </p:spPr>
      </p:sp>
      <p:sp>
        <p:nvSpPr>
          <p:cNvPr id="5" name="Text 3"/>
          <p:cNvSpPr/>
          <p:nvPr/>
        </p:nvSpPr>
        <p:spPr>
          <a:xfrm>
            <a:off x="1600200" y="548640"/>
            <a:ext cx="969264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SEJARAH PERTUMBUHAN ORGANISASI ISLAM DI INDONESIA</a:t>
            </a:r>
            <a:endParaRPr lang="en-US" sz="1150" dirty="0"/>
          </a:p>
        </p:txBody>
      </p:sp>
      <p:sp>
        <p:nvSpPr>
          <p:cNvPr id="6" name="Text 4"/>
          <p:cNvSpPr/>
          <p:nvPr/>
        </p:nvSpPr>
        <p:spPr>
          <a:xfrm>
            <a:off x="640080" y="1234440"/>
            <a:ext cx="10881360" cy="548640"/>
          </a:xfrm>
          <a:prstGeom prst="rect">
            <a:avLst/>
          </a:prstGeom>
          <a:noFill/>
          <a:ln/>
        </p:spPr>
        <p:txBody>
          <a:bodyPr wrap="square" rtlCol="0" anchor="ctr"/>
          <a:lstStyle/>
          <a:p>
            <a:pPr indent="0" marL="0">
              <a:buNone/>
            </a:pPr>
            <a:r>
              <a:rPr lang="en-US" sz="2600" b="1" dirty="0">
                <a:solidFill>
                  <a:srgbClr val="0A3F33"/>
                </a:solidFill>
                <a:latin typeface="Cambria" pitchFamily="34" charset="0"/>
                <a:ea typeface="Cambria" pitchFamily="34" charset="-122"/>
                <a:cs typeface="Cambria" pitchFamily="34" charset="-120"/>
              </a:rPr>
              <a:t>Materi Pokok (Lanjutan)</a:t>
            </a:r>
            <a:endParaRPr lang="en-US" sz="2600" dirty="0"/>
          </a:p>
        </p:txBody>
      </p:sp>
      <p:sp>
        <p:nvSpPr>
          <p:cNvPr id="7" name="Shape 5"/>
          <p:cNvSpPr/>
          <p:nvPr/>
        </p:nvSpPr>
        <p:spPr>
          <a:xfrm>
            <a:off x="64008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8" name="Shape 6"/>
          <p:cNvSpPr/>
          <p:nvPr/>
        </p:nvSpPr>
        <p:spPr>
          <a:xfrm>
            <a:off x="868680" y="2194560"/>
            <a:ext cx="292608" cy="292608"/>
          </a:xfrm>
          <a:prstGeom prst="ellipse">
            <a:avLst/>
          </a:prstGeom>
          <a:solidFill>
            <a:srgbClr val="C9A227"/>
          </a:solidFill>
          <a:ln/>
        </p:spPr>
      </p:sp>
      <p:sp>
        <p:nvSpPr>
          <p:cNvPr id="9" name="Text 7"/>
          <p:cNvSpPr/>
          <p:nvPr/>
        </p:nvSpPr>
        <p:spPr>
          <a:xfrm>
            <a:off x="132588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Persatuan Islam (Persis)</a:t>
            </a:r>
            <a:endParaRPr lang="en-US" sz="1400" dirty="0"/>
          </a:p>
        </p:txBody>
      </p:sp>
      <p:sp>
        <p:nvSpPr>
          <p:cNvPr id="10" name="Text 8"/>
          <p:cNvSpPr/>
          <p:nvPr/>
        </p:nvSpPr>
        <p:spPr>
          <a:xfrm>
            <a:off x="93268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Didirikan tahun 1923 oleh tokoh seperti A. Hassan, menitikberatkan pemurnian ajaran Islam sesuai Al-Qur'an dan Sunnah.</a:t>
            </a:r>
            <a:endParaRPr lang="en-US" sz="1150" dirty="0"/>
          </a:p>
        </p:txBody>
      </p:sp>
      <p:sp>
        <p:nvSpPr>
          <p:cNvPr id="11" name="Shape 9"/>
          <p:cNvSpPr/>
          <p:nvPr/>
        </p:nvSpPr>
        <p:spPr>
          <a:xfrm>
            <a:off x="6217920" y="196596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2" name="Shape 10"/>
          <p:cNvSpPr/>
          <p:nvPr/>
        </p:nvSpPr>
        <p:spPr>
          <a:xfrm>
            <a:off x="6446520" y="2194560"/>
            <a:ext cx="292608" cy="292608"/>
          </a:xfrm>
          <a:prstGeom prst="ellipse">
            <a:avLst/>
          </a:prstGeom>
          <a:solidFill>
            <a:srgbClr val="C9A227"/>
          </a:solidFill>
          <a:ln/>
        </p:spPr>
      </p:sp>
      <p:sp>
        <p:nvSpPr>
          <p:cNvPr id="13" name="Text 11"/>
          <p:cNvSpPr/>
          <p:nvPr/>
        </p:nvSpPr>
        <p:spPr>
          <a:xfrm>
            <a:off x="6903720" y="213055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Al-Irsyad Al-Islamiyyah</a:t>
            </a:r>
            <a:endParaRPr lang="en-US" sz="1400" dirty="0"/>
          </a:p>
        </p:txBody>
      </p:sp>
      <p:sp>
        <p:nvSpPr>
          <p:cNvPr id="14" name="Text 12"/>
          <p:cNvSpPr/>
          <p:nvPr/>
        </p:nvSpPr>
        <p:spPr>
          <a:xfrm>
            <a:off x="6510528" y="262432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Organisasi yang berdiri tahun 1914, berfokus pada pendidikan dan dakwah di kalangan masyarakat keturunan Arab dan pribumi.</a:t>
            </a:r>
            <a:endParaRPr lang="en-US" sz="1150" dirty="0"/>
          </a:p>
        </p:txBody>
      </p:sp>
      <p:sp>
        <p:nvSpPr>
          <p:cNvPr id="15" name="Shape 13"/>
          <p:cNvSpPr/>
          <p:nvPr/>
        </p:nvSpPr>
        <p:spPr>
          <a:xfrm>
            <a:off x="64008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16" name="Shape 14"/>
          <p:cNvSpPr/>
          <p:nvPr/>
        </p:nvSpPr>
        <p:spPr>
          <a:xfrm>
            <a:off x="868680" y="4389120"/>
            <a:ext cx="292608" cy="292608"/>
          </a:xfrm>
          <a:prstGeom prst="ellipse">
            <a:avLst/>
          </a:prstGeom>
          <a:solidFill>
            <a:srgbClr val="C9A227"/>
          </a:solidFill>
          <a:ln/>
        </p:spPr>
      </p:sp>
      <p:sp>
        <p:nvSpPr>
          <p:cNvPr id="17" name="Text 15"/>
          <p:cNvSpPr/>
          <p:nvPr/>
        </p:nvSpPr>
        <p:spPr>
          <a:xfrm>
            <a:off x="132588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Peran di Bidang Pendidikan</a:t>
            </a:r>
            <a:endParaRPr lang="en-US" sz="1400" dirty="0"/>
          </a:p>
        </p:txBody>
      </p:sp>
      <p:sp>
        <p:nvSpPr>
          <p:cNvPr id="18" name="Text 16"/>
          <p:cNvSpPr/>
          <p:nvPr/>
        </p:nvSpPr>
        <p:spPr>
          <a:xfrm>
            <a:off x="93268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Organisasi-organisasi Islam mendirikan sekolah, madrasah, hingga universitas sebagai sarana mencerdaskan umat.</a:t>
            </a:r>
            <a:endParaRPr lang="en-US" sz="1150" dirty="0"/>
          </a:p>
        </p:txBody>
      </p:sp>
      <p:sp>
        <p:nvSpPr>
          <p:cNvPr id="19" name="Shape 17"/>
          <p:cNvSpPr/>
          <p:nvPr/>
        </p:nvSpPr>
        <p:spPr>
          <a:xfrm>
            <a:off x="6217920" y="4160520"/>
            <a:ext cx="5257800" cy="1920240"/>
          </a:xfrm>
          <a:prstGeom prst="roundRect">
            <a:avLst>
              <a:gd name="adj" fmla="val 4762"/>
            </a:avLst>
          </a:prstGeom>
          <a:solidFill>
            <a:srgbClr val="FBF9F4"/>
          </a:solidFill>
          <a:ln w="12700">
            <a:solidFill>
              <a:srgbClr val="E4DCC8"/>
            </a:solidFill>
            <a:prstDash val="solid"/>
          </a:ln>
          <a:effectLst>
            <a:outerShdw sx="100000" sy="100000" kx="0" ky="0" algn="bl" rotWithShape="0" blurRad="63500" dist="25400" dir="5400000">
              <a:srgbClr val="888888">
                <a:alpha val="16000"/>
              </a:srgbClr>
            </a:outerShdw>
          </a:effectLst>
        </p:spPr>
      </p:sp>
      <p:sp>
        <p:nvSpPr>
          <p:cNvPr id="20" name="Shape 18"/>
          <p:cNvSpPr/>
          <p:nvPr/>
        </p:nvSpPr>
        <p:spPr>
          <a:xfrm>
            <a:off x="6446520" y="4389120"/>
            <a:ext cx="292608" cy="292608"/>
          </a:xfrm>
          <a:prstGeom prst="ellipse">
            <a:avLst/>
          </a:prstGeom>
          <a:solidFill>
            <a:srgbClr val="C9A227"/>
          </a:solidFill>
          <a:ln/>
        </p:spPr>
      </p:sp>
      <p:sp>
        <p:nvSpPr>
          <p:cNvPr id="21" name="Text 19"/>
          <p:cNvSpPr/>
          <p:nvPr/>
        </p:nvSpPr>
        <p:spPr>
          <a:xfrm>
            <a:off x="6903720" y="4325112"/>
            <a:ext cx="4343400" cy="411480"/>
          </a:xfrm>
          <a:prstGeom prst="rect">
            <a:avLst/>
          </a:prstGeom>
          <a:noFill/>
          <a:ln/>
        </p:spPr>
        <p:txBody>
          <a:bodyPr wrap="square" rtlCol="0" anchor="ctr"/>
          <a:lstStyle/>
          <a:p>
            <a:pPr indent="0" marL="0">
              <a:buNone/>
            </a:pPr>
            <a:r>
              <a:rPr lang="en-US" sz="1400" b="1" dirty="0">
                <a:solidFill>
                  <a:srgbClr val="0A3F33"/>
                </a:solidFill>
                <a:latin typeface="Calibri" pitchFamily="34" charset="0"/>
                <a:ea typeface="Calibri" pitchFamily="34" charset="-122"/>
                <a:cs typeface="Calibri" pitchFamily="34" charset="-120"/>
              </a:rPr>
              <a:t>Kontribusi Pasca Kemerdekaan</a:t>
            </a:r>
            <a:endParaRPr lang="en-US" sz="1400" dirty="0"/>
          </a:p>
        </p:txBody>
      </p:sp>
      <p:sp>
        <p:nvSpPr>
          <p:cNvPr id="22" name="Text 20"/>
          <p:cNvSpPr/>
          <p:nvPr/>
        </p:nvSpPr>
        <p:spPr>
          <a:xfrm>
            <a:off x="6510528" y="4818888"/>
            <a:ext cx="4690872" cy="1097280"/>
          </a:xfrm>
          <a:prstGeom prst="rect">
            <a:avLst/>
          </a:prstGeom>
          <a:noFill/>
          <a:ln/>
        </p:spPr>
        <p:txBody>
          <a:bodyPr wrap="square" rtlCol="0" anchor="t"/>
          <a:lstStyle/>
          <a:p>
            <a:pPr indent="0" marL="0">
              <a:lnSpc>
                <a:spcPts val="1600"/>
              </a:lnSpc>
              <a:buNone/>
            </a:pPr>
            <a:r>
              <a:rPr lang="en-US" sz="1150" dirty="0">
                <a:solidFill>
                  <a:srgbClr val="1E2B27"/>
                </a:solidFill>
                <a:latin typeface="Calibri" pitchFamily="34" charset="0"/>
                <a:ea typeface="Calibri" pitchFamily="34" charset="-122"/>
                <a:cs typeface="Calibri" pitchFamily="34" charset="-120"/>
              </a:rPr>
              <a:t>Organisasi Islam terus berperan dalam pembangunan bangsa melalui bidang dakwah, sosial, dan ekonomi umat.</a:t>
            </a:r>
            <a:endParaRPr lang="en-US" sz="1150" dirty="0"/>
          </a:p>
        </p:txBody>
      </p:sp>
      <p:sp>
        <p:nvSpPr>
          <p:cNvPr id="23" name="Text 21"/>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Materi 6</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658368" cy="658368"/>
          </a:xfrm>
          <a:prstGeom prst="ellipse">
            <a:avLst/>
          </a:prstGeom>
          <a:solidFill>
            <a:srgbClr val="0B5E4A"/>
          </a:solidFill>
          <a:ln w="25400">
            <a:solidFill>
              <a:srgbClr val="C9A227"/>
            </a:solidFill>
            <a:prstDash val="solid"/>
          </a:ln>
        </p:spPr>
      </p:sp>
      <p:sp>
        <p:nvSpPr>
          <p:cNvPr id="3" name="Text 1"/>
          <p:cNvSpPr/>
          <p:nvPr/>
        </p:nvSpPr>
        <p:spPr>
          <a:xfrm>
            <a:off x="640080" y="502920"/>
            <a:ext cx="658368" cy="658368"/>
          </a:xfrm>
          <a:prstGeom prst="rect">
            <a:avLst/>
          </a:prstGeom>
          <a:noFill/>
          <a:ln/>
        </p:spPr>
        <p:txBody>
          <a:bodyPr wrap="square"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6</a:t>
            </a:r>
            <a:endParaRPr lang="en-US" sz="2400" dirty="0"/>
          </a:p>
        </p:txBody>
      </p:sp>
      <p:sp>
        <p:nvSpPr>
          <p:cNvPr id="4" name="Shape 2"/>
          <p:cNvSpPr/>
          <p:nvPr/>
        </p:nvSpPr>
        <p:spPr>
          <a:xfrm>
            <a:off x="1463040" y="548640"/>
            <a:ext cx="9966960" cy="384048"/>
          </a:xfrm>
          <a:prstGeom prst="roundRect">
            <a:avLst>
              <a:gd name="adj" fmla="val 50000"/>
            </a:avLst>
          </a:prstGeom>
          <a:solidFill>
            <a:srgbClr val="F4E7BE"/>
          </a:solidFill>
          <a:ln/>
        </p:spPr>
      </p:sp>
      <p:sp>
        <p:nvSpPr>
          <p:cNvPr id="5" name="Text 3"/>
          <p:cNvSpPr/>
          <p:nvPr/>
        </p:nvSpPr>
        <p:spPr>
          <a:xfrm>
            <a:off x="1600200" y="548640"/>
            <a:ext cx="969264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SEJARAH PERTUMBUHAN ORGANISASI ISLAM DI INDONESIA</a:t>
            </a:r>
            <a:endParaRPr lang="en-US" sz="1150" dirty="0"/>
          </a:p>
        </p:txBody>
      </p:sp>
      <p:sp>
        <p:nvSpPr>
          <p:cNvPr id="6" name="Text 4"/>
          <p:cNvSpPr/>
          <p:nvPr/>
        </p:nvSpPr>
        <p:spPr>
          <a:xfrm>
            <a:off x="640080" y="1234440"/>
            <a:ext cx="10881360" cy="594360"/>
          </a:xfrm>
          <a:prstGeom prst="rect">
            <a:avLst/>
          </a:prstGeom>
          <a:noFill/>
          <a:ln/>
        </p:spPr>
        <p:txBody>
          <a:bodyPr wrap="square" rtlCol="0" anchor="ctr"/>
          <a:lstStyle/>
          <a:p>
            <a:pPr indent="0" marL="0">
              <a:buNone/>
            </a:pPr>
            <a:r>
              <a:rPr lang="en-US" sz="2100" b="1" dirty="0">
                <a:solidFill>
                  <a:srgbClr val="0A3F33"/>
                </a:solidFill>
                <a:latin typeface="Cambria" pitchFamily="34" charset="0"/>
                <a:ea typeface="Cambria" pitchFamily="34" charset="-122"/>
                <a:cs typeface="Cambria" pitchFamily="34" charset="-120"/>
              </a:rPr>
              <a:t>Menganalisis latar belakang transformasi organisasi Islam</a:t>
            </a:r>
            <a:endParaRPr lang="en-US" sz="2100" dirty="0"/>
          </a:p>
        </p:txBody>
      </p:sp>
      <p:sp>
        <p:nvSpPr>
          <p:cNvPr id="7" name="Shape 5"/>
          <p:cNvSpPr/>
          <p:nvPr/>
        </p:nvSpPr>
        <p:spPr>
          <a:xfrm>
            <a:off x="640080" y="1965960"/>
            <a:ext cx="10881360" cy="1737360"/>
          </a:xfrm>
          <a:prstGeom prst="roundRect">
            <a:avLst>
              <a:gd name="adj" fmla="val 4211"/>
            </a:avLst>
          </a:prstGeom>
          <a:solidFill>
            <a:srgbClr val="FBF9F4"/>
          </a:solidFill>
          <a:ln w="12700">
            <a:solidFill>
              <a:srgbClr val="E4DCC8"/>
            </a:solidFill>
            <a:prstDash val="solid"/>
          </a:ln>
        </p:spPr>
      </p:sp>
      <p:sp>
        <p:nvSpPr>
          <p:cNvPr id="8" name="Text 6"/>
          <p:cNvSpPr/>
          <p:nvPr/>
        </p:nvSpPr>
        <p:spPr>
          <a:xfrm>
            <a:off x="914400" y="2103120"/>
            <a:ext cx="10332720" cy="1463040"/>
          </a:xfrm>
          <a:prstGeom prst="rect">
            <a:avLst/>
          </a:prstGeom>
          <a:noFill/>
          <a:ln/>
        </p:spPr>
        <p:txBody>
          <a:bodyPr wrap="square" rtlCol="0" anchor="ctr"/>
          <a:lstStyle/>
          <a:p>
            <a:pPr indent="0" marL="0">
              <a:lnSpc>
                <a:spcPts val="1900"/>
              </a:lnSpc>
              <a:buNone/>
            </a:pPr>
            <a:r>
              <a:rPr lang="en-US" sz="1450" dirty="0">
                <a:solidFill>
                  <a:srgbClr val="1E2B27"/>
                </a:solidFill>
                <a:latin typeface="Calibri" pitchFamily="34" charset="0"/>
                <a:ea typeface="Calibri" pitchFamily="34" charset="-122"/>
                <a:cs typeface="Calibri" pitchFamily="34" charset="-120"/>
              </a:rPr>
              <a:t>Transformasi pergerakan dari Sarekat Dagang Islam (SDI) menjadi Sarekat Islam (SI) pada tahun 1912 di bawah kepemimpinan H.O.S. Tjokroaminoto didasari oleh tujuan strategis, yaitu...</a:t>
            </a:r>
            <a:endParaRPr lang="en-US" sz="1450" dirty="0"/>
          </a:p>
        </p:txBody>
      </p:sp>
      <p:sp>
        <p:nvSpPr>
          <p:cNvPr id="9" name="Shape 7"/>
          <p:cNvSpPr/>
          <p:nvPr/>
        </p:nvSpPr>
        <p:spPr>
          <a:xfrm>
            <a:off x="640080" y="3886200"/>
            <a:ext cx="384048" cy="475488"/>
          </a:xfrm>
          <a:prstGeom prst="roundRect">
            <a:avLst>
              <a:gd name="adj" fmla="val 19048"/>
            </a:avLst>
          </a:prstGeom>
          <a:solidFill>
            <a:srgbClr val="0B5E4A"/>
          </a:solidFill>
          <a:ln/>
        </p:spPr>
      </p:sp>
      <p:sp>
        <p:nvSpPr>
          <p:cNvPr id="10" name="Text 8"/>
          <p:cNvSpPr/>
          <p:nvPr/>
        </p:nvSpPr>
        <p:spPr>
          <a:xfrm>
            <a:off x="640080" y="3886200"/>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A</a:t>
            </a:r>
            <a:endParaRPr lang="en-US" sz="1300" dirty="0"/>
          </a:p>
        </p:txBody>
      </p:sp>
      <p:sp>
        <p:nvSpPr>
          <p:cNvPr id="11" name="Text 9"/>
          <p:cNvSpPr/>
          <p:nvPr/>
        </p:nvSpPr>
        <p:spPr>
          <a:xfrm>
            <a:off x="1170432" y="3867912"/>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Membatasi ruang keanggotaan agar lebih eksklusif bagi pedagang batik.</a:t>
            </a:r>
            <a:endParaRPr lang="en-US" sz="1250" dirty="0"/>
          </a:p>
        </p:txBody>
      </p:sp>
      <p:sp>
        <p:nvSpPr>
          <p:cNvPr id="12" name="Shape 10"/>
          <p:cNvSpPr/>
          <p:nvPr/>
        </p:nvSpPr>
        <p:spPr>
          <a:xfrm>
            <a:off x="640080" y="4453128"/>
            <a:ext cx="384048" cy="475488"/>
          </a:xfrm>
          <a:prstGeom prst="roundRect">
            <a:avLst>
              <a:gd name="adj" fmla="val 19048"/>
            </a:avLst>
          </a:prstGeom>
          <a:solidFill>
            <a:srgbClr val="0B5E4A"/>
          </a:solidFill>
          <a:ln/>
        </p:spPr>
      </p:sp>
      <p:sp>
        <p:nvSpPr>
          <p:cNvPr id="13" name="Text 11"/>
          <p:cNvSpPr/>
          <p:nvPr/>
        </p:nvSpPr>
        <p:spPr>
          <a:xfrm>
            <a:off x="640080" y="4453128"/>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B</a:t>
            </a:r>
            <a:endParaRPr lang="en-US" sz="1300" dirty="0"/>
          </a:p>
        </p:txBody>
      </p:sp>
      <p:sp>
        <p:nvSpPr>
          <p:cNvPr id="14" name="Text 12"/>
          <p:cNvSpPr/>
          <p:nvPr/>
        </p:nvSpPr>
        <p:spPr>
          <a:xfrm>
            <a:off x="1170432" y="4434840"/>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Menghindari tekanan dan pengawasan ketat pemerintah kolonial.</a:t>
            </a:r>
            <a:endParaRPr lang="en-US" sz="1250" dirty="0"/>
          </a:p>
        </p:txBody>
      </p:sp>
      <p:sp>
        <p:nvSpPr>
          <p:cNvPr id="15" name="Shape 13"/>
          <p:cNvSpPr/>
          <p:nvPr/>
        </p:nvSpPr>
        <p:spPr>
          <a:xfrm>
            <a:off x="640080" y="5020056"/>
            <a:ext cx="384048" cy="475488"/>
          </a:xfrm>
          <a:prstGeom prst="roundRect">
            <a:avLst>
              <a:gd name="adj" fmla="val 19048"/>
            </a:avLst>
          </a:prstGeom>
          <a:solidFill>
            <a:srgbClr val="0B5E4A"/>
          </a:solidFill>
          <a:ln/>
        </p:spPr>
      </p:sp>
      <p:sp>
        <p:nvSpPr>
          <p:cNvPr id="16" name="Text 14"/>
          <p:cNvSpPr/>
          <p:nvPr/>
        </p:nvSpPr>
        <p:spPr>
          <a:xfrm>
            <a:off x="640080" y="5020056"/>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a:t>
            </a:r>
            <a:endParaRPr lang="en-US" sz="1300" dirty="0"/>
          </a:p>
        </p:txBody>
      </p:sp>
      <p:sp>
        <p:nvSpPr>
          <p:cNvPr id="17" name="Text 15"/>
          <p:cNvSpPr/>
          <p:nvPr/>
        </p:nvSpPr>
        <p:spPr>
          <a:xfrm>
            <a:off x="1170432" y="5001768"/>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Memperluas orientasi pergerakan ke ranah politik, sosial, dan keagamaan secara nasional.</a:t>
            </a:r>
            <a:endParaRPr lang="en-US" sz="1250" dirty="0"/>
          </a:p>
        </p:txBody>
      </p:sp>
      <p:sp>
        <p:nvSpPr>
          <p:cNvPr id="18" name="Shape 16"/>
          <p:cNvSpPr/>
          <p:nvPr/>
        </p:nvSpPr>
        <p:spPr>
          <a:xfrm>
            <a:off x="640080" y="5586984"/>
            <a:ext cx="384048" cy="475488"/>
          </a:xfrm>
          <a:prstGeom prst="roundRect">
            <a:avLst>
              <a:gd name="adj" fmla="val 19048"/>
            </a:avLst>
          </a:prstGeom>
          <a:solidFill>
            <a:srgbClr val="0B5E4A"/>
          </a:solidFill>
          <a:ln/>
        </p:spPr>
      </p:sp>
      <p:sp>
        <p:nvSpPr>
          <p:cNvPr id="19" name="Text 17"/>
          <p:cNvSpPr/>
          <p:nvPr/>
        </p:nvSpPr>
        <p:spPr>
          <a:xfrm>
            <a:off x="640080" y="5586984"/>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D</a:t>
            </a:r>
            <a:endParaRPr lang="en-US" sz="1300" dirty="0"/>
          </a:p>
        </p:txBody>
      </p:sp>
      <p:sp>
        <p:nvSpPr>
          <p:cNvPr id="20" name="Text 18"/>
          <p:cNvSpPr/>
          <p:nvPr/>
        </p:nvSpPr>
        <p:spPr>
          <a:xfrm>
            <a:off x="1170432" y="5568696"/>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Menggabungkan visi organisasi dengan partai sosialis-komunis.</a:t>
            </a:r>
            <a:endParaRPr lang="en-US" sz="1250" dirty="0"/>
          </a:p>
        </p:txBody>
      </p:sp>
      <p:sp>
        <p:nvSpPr>
          <p:cNvPr id="21" name="Shape 19"/>
          <p:cNvSpPr/>
          <p:nvPr/>
        </p:nvSpPr>
        <p:spPr>
          <a:xfrm>
            <a:off x="640080" y="6153912"/>
            <a:ext cx="384048" cy="475488"/>
          </a:xfrm>
          <a:prstGeom prst="roundRect">
            <a:avLst>
              <a:gd name="adj" fmla="val 19048"/>
            </a:avLst>
          </a:prstGeom>
          <a:solidFill>
            <a:srgbClr val="0B5E4A"/>
          </a:solidFill>
          <a:ln/>
        </p:spPr>
      </p:sp>
      <p:sp>
        <p:nvSpPr>
          <p:cNvPr id="22" name="Text 20"/>
          <p:cNvSpPr/>
          <p:nvPr/>
        </p:nvSpPr>
        <p:spPr>
          <a:xfrm>
            <a:off x="640080" y="6153912"/>
            <a:ext cx="384048" cy="475488"/>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E</a:t>
            </a:r>
            <a:endParaRPr lang="en-US" sz="1300" dirty="0"/>
          </a:p>
        </p:txBody>
      </p:sp>
      <p:sp>
        <p:nvSpPr>
          <p:cNvPr id="23" name="Text 21"/>
          <p:cNvSpPr/>
          <p:nvPr/>
        </p:nvSpPr>
        <p:spPr>
          <a:xfrm>
            <a:off x="1170432" y="6135624"/>
            <a:ext cx="10332720" cy="512064"/>
          </a:xfrm>
          <a:prstGeom prst="rect">
            <a:avLst/>
          </a:prstGeom>
          <a:noFill/>
          <a:ln/>
        </p:spPr>
        <p:txBody>
          <a:bodyPr wrap="square" rtlCol="0" anchor="ctr"/>
          <a:lstStyle/>
          <a:p>
            <a:pPr indent="0" marL="0">
              <a:buNone/>
            </a:pPr>
            <a:r>
              <a:rPr lang="en-US" sz="1250" dirty="0">
                <a:solidFill>
                  <a:srgbClr val="1E2B27"/>
                </a:solidFill>
                <a:latin typeface="Calibri" pitchFamily="34" charset="0"/>
                <a:ea typeface="Calibri" pitchFamily="34" charset="-122"/>
                <a:cs typeface="Calibri" pitchFamily="34" charset="-120"/>
              </a:rPr>
              <a:t>Menjadikan organisasi semata-mata sebagai institusi pendidikan.</a:t>
            </a:r>
            <a:endParaRPr lang="en-US" sz="1250" dirty="0"/>
          </a:p>
        </p:txBody>
      </p:sp>
      <p:sp>
        <p:nvSpPr>
          <p:cNvPr id="24" name="Text 22"/>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Soal 6</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A3F33"/>
        </a:solidFill>
      </p:bgPr>
    </p:bg>
    <p:spTree>
      <p:nvGrpSpPr>
        <p:cNvPr id="1" name=""/>
        <p:cNvGrpSpPr/>
        <p:nvPr/>
      </p:nvGrpSpPr>
      <p:grpSpPr>
        <a:xfrm>
          <a:off x="0" y="0"/>
          <a:ext cx="0" cy="0"/>
          <a:chOff x="0" y="0"/>
          <a:chExt cx="0" cy="0"/>
        </a:xfrm>
      </p:grpSpPr>
      <p:sp>
        <p:nvSpPr>
          <p:cNvPr id="2" name="Shape 0"/>
          <p:cNvSpPr/>
          <p:nvPr/>
        </p:nvSpPr>
        <p:spPr>
          <a:xfrm>
            <a:off x="9262872" y="-1280160"/>
            <a:ext cx="4206240" cy="4206240"/>
          </a:xfrm>
          <a:prstGeom prst="ellipse">
            <a:avLst/>
          </a:prstGeom>
          <a:ln w="15240">
            <a:solidFill>
              <a:srgbClr val="C9A227">
                <a:alpha val="65000"/>
              </a:srgbClr>
            </a:solidFill>
            <a:prstDash val="solid"/>
          </a:ln>
        </p:spPr>
      </p:sp>
      <p:sp>
        <p:nvSpPr>
          <p:cNvPr id="3" name="Shape 1"/>
          <p:cNvSpPr/>
          <p:nvPr/>
        </p:nvSpPr>
        <p:spPr>
          <a:xfrm>
            <a:off x="640080" y="502920"/>
            <a:ext cx="4206240" cy="384048"/>
          </a:xfrm>
          <a:prstGeom prst="roundRect">
            <a:avLst>
              <a:gd name="adj" fmla="val 50000"/>
            </a:avLst>
          </a:prstGeom>
          <a:solidFill>
            <a:srgbClr val="F4E7BE"/>
          </a:solidFill>
          <a:ln/>
        </p:spPr>
      </p:sp>
      <p:sp>
        <p:nvSpPr>
          <p:cNvPr id="4" name="Text 2"/>
          <p:cNvSpPr/>
          <p:nvPr/>
        </p:nvSpPr>
        <p:spPr>
          <a:xfrm>
            <a:off x="777240" y="502920"/>
            <a:ext cx="3931920" cy="384048"/>
          </a:xfrm>
          <a:prstGeom prst="rect">
            <a:avLst/>
          </a:prstGeom>
          <a:noFill/>
          <a:ln/>
        </p:spPr>
        <p:txBody>
          <a:bodyPr wrap="square" rtlCol="0" anchor="ctr"/>
          <a:lstStyle/>
          <a:p>
            <a:pPr algn="l" indent="0" marL="0">
              <a:buNone/>
            </a:pPr>
            <a:r>
              <a:rPr lang="en-US" sz="1150" b="1" dirty="0">
                <a:solidFill>
                  <a:srgbClr val="0A3F33"/>
                </a:solidFill>
                <a:latin typeface="Calibri" pitchFamily="34" charset="0"/>
                <a:ea typeface="Calibri" pitchFamily="34" charset="-122"/>
                <a:cs typeface="Calibri" pitchFamily="34" charset="-120"/>
              </a:rPr>
              <a:t>PEMBAHASAN — SOAL 6</a:t>
            </a:r>
            <a:endParaRPr lang="en-US" sz="1150" dirty="0"/>
          </a:p>
        </p:txBody>
      </p:sp>
      <p:sp>
        <p:nvSpPr>
          <p:cNvPr id="5" name="Text 3"/>
          <p:cNvSpPr/>
          <p:nvPr/>
        </p:nvSpPr>
        <p:spPr>
          <a:xfrm>
            <a:off x="640080" y="1051560"/>
            <a:ext cx="10881360" cy="502920"/>
          </a:xfrm>
          <a:prstGeom prst="rect">
            <a:avLst/>
          </a:prstGeom>
          <a:noFill/>
          <a:ln/>
        </p:spPr>
        <p:txBody>
          <a:bodyPr wrap="square" rtlCol="0" anchor="ctr"/>
          <a:lstStyle/>
          <a:p>
            <a:pPr indent="0" marL="0">
              <a:buNone/>
            </a:pPr>
            <a:r>
              <a:rPr lang="en-US" sz="1700" b="1" dirty="0">
                <a:solidFill>
                  <a:srgbClr val="F4E7BE"/>
                </a:solidFill>
                <a:latin typeface="Cambria" pitchFamily="34" charset="0"/>
                <a:ea typeface="Cambria" pitchFamily="34" charset="-122"/>
                <a:cs typeface="Cambria" pitchFamily="34" charset="-120"/>
              </a:rPr>
              <a:t>Menganalisis latar belakang transformasi organisasi Islam</a:t>
            </a:r>
            <a:endParaRPr lang="en-US" sz="1700" dirty="0"/>
          </a:p>
        </p:txBody>
      </p:sp>
      <p:sp>
        <p:nvSpPr>
          <p:cNvPr id="6" name="Shape 4"/>
          <p:cNvSpPr/>
          <p:nvPr/>
        </p:nvSpPr>
        <p:spPr>
          <a:xfrm>
            <a:off x="640080" y="1783080"/>
            <a:ext cx="1371600" cy="1371600"/>
          </a:xfrm>
          <a:prstGeom prst="ellipse">
            <a:avLst/>
          </a:prstGeom>
          <a:solidFill>
            <a:srgbClr val="C9A227"/>
          </a:solidFill>
          <a:ln w="25400">
            <a:solidFill>
              <a:srgbClr val="FFFFFF"/>
            </a:solidFill>
            <a:prstDash val="solid"/>
          </a:ln>
        </p:spPr>
      </p:sp>
      <p:sp>
        <p:nvSpPr>
          <p:cNvPr id="7" name="Text 5"/>
          <p:cNvSpPr/>
          <p:nvPr/>
        </p:nvSpPr>
        <p:spPr>
          <a:xfrm>
            <a:off x="640080" y="1783080"/>
            <a:ext cx="1371600" cy="1371600"/>
          </a:xfrm>
          <a:prstGeom prst="rect">
            <a:avLst/>
          </a:prstGeom>
          <a:noFill/>
          <a:ln/>
        </p:spPr>
        <p:txBody>
          <a:bodyPr wrap="square" rtlCol="0" anchor="ctr"/>
          <a:lstStyle/>
          <a:p>
            <a:pPr algn="ctr" indent="0" marL="0">
              <a:buNone/>
            </a:pPr>
            <a:r>
              <a:rPr lang="en-US" sz="4400" b="1" dirty="0">
                <a:solidFill>
                  <a:srgbClr val="0A3F33"/>
                </a:solidFill>
                <a:latin typeface="Cambria" pitchFamily="34" charset="0"/>
                <a:ea typeface="Cambria" pitchFamily="34" charset="-122"/>
                <a:cs typeface="Cambria" pitchFamily="34" charset="-120"/>
              </a:rPr>
              <a:t>C</a:t>
            </a:r>
            <a:endParaRPr lang="en-US" sz="4400" dirty="0"/>
          </a:p>
        </p:txBody>
      </p:sp>
      <p:sp>
        <p:nvSpPr>
          <p:cNvPr id="8" name="Text 6"/>
          <p:cNvSpPr/>
          <p:nvPr/>
        </p:nvSpPr>
        <p:spPr>
          <a:xfrm>
            <a:off x="365760" y="3246120"/>
            <a:ext cx="1920240" cy="320040"/>
          </a:xfrm>
          <a:prstGeom prst="rect">
            <a:avLst/>
          </a:prstGeom>
          <a:noFill/>
          <a:ln/>
        </p:spPr>
        <p:txBody>
          <a:bodyPr wrap="square" rtlCol="0" anchor="ctr"/>
          <a:lstStyle/>
          <a:p>
            <a:pPr algn="ctr" indent="0" marL="0">
              <a:buNone/>
            </a:pPr>
            <a:r>
              <a:rPr lang="en-US" sz="1050" b="1" spc="100" kern="0" dirty="0">
                <a:solidFill>
                  <a:srgbClr val="F4E7BE"/>
                </a:solidFill>
                <a:latin typeface="Calibri" pitchFamily="34" charset="0"/>
                <a:ea typeface="Calibri" pitchFamily="34" charset="-122"/>
                <a:cs typeface="Calibri" pitchFamily="34" charset="-120"/>
              </a:rPr>
              <a:t>KUNCI JAWABAN</a:t>
            </a:r>
            <a:endParaRPr lang="en-US" sz="1050" dirty="0"/>
          </a:p>
        </p:txBody>
      </p:sp>
      <p:sp>
        <p:nvSpPr>
          <p:cNvPr id="9" name="Shape 7"/>
          <p:cNvSpPr/>
          <p:nvPr/>
        </p:nvSpPr>
        <p:spPr>
          <a:xfrm>
            <a:off x="2514600" y="1783080"/>
            <a:ext cx="9006840" cy="4160520"/>
          </a:xfrm>
          <a:prstGeom prst="roundRect">
            <a:avLst>
              <a:gd name="adj" fmla="val 2198"/>
            </a:avLst>
          </a:prstGeom>
          <a:solidFill>
            <a:srgbClr val="FFFFFF"/>
          </a:solidFill>
          <a:ln/>
          <a:effectLst>
            <a:outerShdw sx="100000" sy="100000" kx="0" ky="0" algn="bl" rotWithShape="0" blurRad="101600" dist="38100" dir="5400000">
              <a:srgbClr val="000000">
                <a:alpha val="25000"/>
              </a:srgbClr>
            </a:outerShdw>
          </a:effectLst>
        </p:spPr>
      </p:sp>
      <p:sp>
        <p:nvSpPr>
          <p:cNvPr id="10" name="Text 8"/>
          <p:cNvSpPr/>
          <p:nvPr/>
        </p:nvSpPr>
        <p:spPr>
          <a:xfrm>
            <a:off x="2788920" y="1965960"/>
            <a:ext cx="8412480" cy="320040"/>
          </a:xfrm>
          <a:prstGeom prst="rect">
            <a:avLst/>
          </a:prstGeom>
          <a:noFill/>
          <a:ln/>
        </p:spPr>
        <p:txBody>
          <a:bodyPr wrap="square" rtlCol="0" anchor="ctr"/>
          <a:lstStyle/>
          <a:p>
            <a:pPr indent="0" marL="0">
              <a:buNone/>
            </a:pPr>
            <a:r>
              <a:rPr lang="en-US" sz="1200" b="1" dirty="0">
                <a:solidFill>
                  <a:srgbClr val="0B5E4A"/>
                </a:solidFill>
                <a:latin typeface="Calibri" pitchFamily="34" charset="0"/>
                <a:ea typeface="Calibri" pitchFamily="34" charset="-122"/>
                <a:cs typeface="Calibri" pitchFamily="34" charset="-120"/>
              </a:rPr>
              <a:t>Analisis:</a:t>
            </a:r>
            <a:endParaRPr lang="en-US" sz="1200" dirty="0"/>
          </a:p>
        </p:txBody>
      </p:sp>
      <p:sp>
        <p:nvSpPr>
          <p:cNvPr id="11" name="Text 9"/>
          <p:cNvSpPr/>
          <p:nvPr/>
        </p:nvSpPr>
        <p:spPr>
          <a:xfrm>
            <a:off x="2788920" y="2331720"/>
            <a:ext cx="8458200" cy="3429000"/>
          </a:xfrm>
          <a:prstGeom prst="rect">
            <a:avLst/>
          </a:prstGeom>
          <a:noFill/>
          <a:ln/>
        </p:spPr>
        <p:txBody>
          <a:bodyPr wrap="square" rtlCol="0" anchor="t"/>
          <a:lstStyle/>
          <a:p>
            <a:pPr indent="0" marL="0">
              <a:lnSpc>
                <a:spcPts val="2100"/>
              </a:lnSpc>
              <a:buNone/>
            </a:pPr>
            <a:r>
              <a:rPr lang="en-US" sz="1450" dirty="0">
                <a:solidFill>
                  <a:srgbClr val="1E2B27"/>
                </a:solidFill>
                <a:latin typeface="Calibri" pitchFamily="34" charset="0"/>
                <a:ea typeface="Calibri" pitchFamily="34" charset="-122"/>
                <a:cs typeface="Calibri" pitchFamily="34" charset="-120"/>
              </a:rPr>
              <a:t>Perubahan nama menjadi Sarekat Islam bertujuan agar keanggotaannya tidak terbatas pada pedagang saja (inklusif), serta memperluas fokus perjuangan organisasi menjadi gerakan nasional yang membela hak politik dan sosial bumiputera.</a:t>
            </a:r>
            <a:endParaRPr lang="en-US" sz="1450" dirty="0"/>
          </a:p>
        </p:txBody>
      </p:sp>
      <p:sp>
        <p:nvSpPr>
          <p:cNvPr id="12" name="Text 10"/>
          <p:cNvSpPr/>
          <p:nvPr/>
        </p:nvSpPr>
        <p:spPr>
          <a:xfrm>
            <a:off x="11000232" y="6400800"/>
            <a:ext cx="914400" cy="320040"/>
          </a:xfrm>
          <a:prstGeom prst="rect">
            <a:avLst/>
          </a:prstGeom>
          <a:noFill/>
          <a:ln/>
        </p:spPr>
        <p:txBody>
          <a:bodyPr wrap="square" rtlCol="0" anchor="ctr"/>
          <a:lstStyle/>
          <a:p>
            <a:pPr algn="r" indent="0" marL="0">
              <a:buNone/>
            </a:pPr>
            <a:r>
              <a:rPr lang="en-US" sz="1000" dirty="0">
                <a:solidFill>
                  <a:srgbClr val="5B6B66"/>
                </a:solidFill>
                <a:latin typeface="Calibri" pitchFamily="34" charset="0"/>
                <a:ea typeface="Calibri" pitchFamily="34" charset="-122"/>
                <a:cs typeface="Calibri" pitchFamily="34" charset="-120"/>
              </a:rPr>
              <a:t>Soal 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A3F33"/>
        </a:solidFill>
      </p:bgPr>
    </p:bg>
    <p:spTree>
      <p:nvGrpSpPr>
        <p:cNvPr id="1" name=""/>
        <p:cNvGrpSpPr/>
        <p:nvPr/>
      </p:nvGrpSpPr>
      <p:grpSpPr>
        <a:xfrm>
          <a:off x="0" y="0"/>
          <a:ext cx="0" cy="0"/>
          <a:chOff x="0" y="0"/>
          <a:chExt cx="0" cy="0"/>
        </a:xfrm>
      </p:grpSpPr>
      <p:sp>
        <p:nvSpPr>
          <p:cNvPr id="2" name="Shape 0"/>
          <p:cNvSpPr/>
          <p:nvPr/>
        </p:nvSpPr>
        <p:spPr>
          <a:xfrm>
            <a:off x="-1645920" y="-1645920"/>
            <a:ext cx="5029200" cy="5029200"/>
          </a:xfrm>
          <a:prstGeom prst="ellipse">
            <a:avLst/>
          </a:prstGeom>
          <a:ln w="16510">
            <a:solidFill>
              <a:srgbClr val="C9A227">
                <a:alpha val="70000"/>
              </a:srgbClr>
            </a:solidFill>
            <a:prstDash val="solid"/>
          </a:ln>
        </p:spPr>
      </p:sp>
      <p:sp>
        <p:nvSpPr>
          <p:cNvPr id="3" name="Shape 1"/>
          <p:cNvSpPr/>
          <p:nvPr/>
        </p:nvSpPr>
        <p:spPr>
          <a:xfrm>
            <a:off x="9262872" y="3931920"/>
            <a:ext cx="4389120" cy="4389120"/>
          </a:xfrm>
          <a:prstGeom prst="ellipse">
            <a:avLst/>
          </a:prstGeom>
          <a:ln w="16510">
            <a:solidFill>
              <a:srgbClr val="C9A227">
                <a:alpha val="70000"/>
              </a:srgbClr>
            </a:solidFill>
            <a:prstDash val="solid"/>
          </a:ln>
        </p:spPr>
      </p:sp>
      <p:sp>
        <p:nvSpPr>
          <p:cNvPr id="4" name="Text 2"/>
          <p:cNvSpPr/>
          <p:nvPr/>
        </p:nvSpPr>
        <p:spPr>
          <a:xfrm>
            <a:off x="0" y="2651760"/>
            <a:ext cx="12188952" cy="914400"/>
          </a:xfrm>
          <a:prstGeom prst="rect">
            <a:avLst/>
          </a:prstGeom>
          <a:noFill/>
          <a:ln/>
        </p:spPr>
        <p:txBody>
          <a:bodyPr wrap="square" rtlCol="0" anchor="ctr"/>
          <a:lstStyle/>
          <a:p>
            <a:pPr algn="ctr" indent="0" marL="0">
              <a:buNone/>
            </a:pPr>
            <a:r>
              <a:rPr lang="en-US" sz="4400" b="1" dirty="0">
                <a:solidFill>
                  <a:srgbClr val="FFFFFF"/>
                </a:solidFill>
                <a:latin typeface="Cambria" pitchFamily="34" charset="0"/>
                <a:ea typeface="Cambria" pitchFamily="34" charset="-122"/>
                <a:cs typeface="Cambria" pitchFamily="34" charset="-120"/>
              </a:rPr>
              <a:t>Selesai</a:t>
            </a:r>
            <a:endParaRPr lang="en-US" sz="4400" dirty="0"/>
          </a:p>
        </p:txBody>
      </p:sp>
      <p:sp>
        <p:nvSpPr>
          <p:cNvPr id="5" name="Text 3"/>
          <p:cNvSpPr/>
          <p:nvPr/>
        </p:nvSpPr>
        <p:spPr>
          <a:xfrm>
            <a:off x="0" y="3429000"/>
            <a:ext cx="12188952" cy="457200"/>
          </a:xfrm>
          <a:prstGeom prst="rect">
            <a:avLst/>
          </a:prstGeom>
          <a:noFill/>
          <a:ln/>
        </p:spPr>
        <p:txBody>
          <a:bodyPr wrap="square" rtlCol="0" anchor="ctr"/>
          <a:lstStyle/>
          <a:p>
            <a:pPr algn="ctr" indent="0" marL="0">
              <a:buNone/>
            </a:pPr>
            <a:r>
              <a:rPr lang="en-US" sz="1500" i="1" dirty="0">
                <a:solidFill>
                  <a:srgbClr val="F4E7BE"/>
                </a:solidFill>
                <a:latin typeface="Calibri" pitchFamily="34" charset="0"/>
                <a:ea typeface="Calibri" pitchFamily="34" charset="-122"/>
                <a:cs typeface="Calibri" pitchFamily="34" charset="-120"/>
              </a:rPr>
              <a:t>Terima kasih — Selamat belajar Sejarah Kebudayaan Islam</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2026-08-25T23:57:51Z</dcterms:created>
  <dcterms:modified xsi:type="dcterms:W3CDTF">2026-08-25T23:57:51Z</dcterms:modified>
</cp:coreProperties>
</file>