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KoniBlack" panose="020B0604020202020204" charset="0"/>
      <p:regular r:id="rId22"/>
    </p:embeddedFont>
    <p:embeddedFont>
      <p:font typeface="Roca One Heavy" panose="020B0604020202020204" charset="0"/>
      <p:regular r:id="rId23"/>
    </p:embeddedFont>
    <p:embeddedFont>
      <p:font typeface="Sansita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6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hyperlink" Target="https://www.youtube.com/shorts/_rxA1c3Ne7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www.youtube.com/watch?v=59ITgQwWZEs" TargetMode="External"/><Relationship Id="rId2" Type="http://schemas.openxmlformats.org/officeDocument/2006/relationships/hyperlink" Target="https://www.youtube.com/watch?v=y__aMB0YUK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rVLYZuL1P44" TargetMode="External"/><Relationship Id="rId5" Type="http://schemas.openxmlformats.org/officeDocument/2006/relationships/hyperlink" Target="https://www.youtube.com/watch?v=UJx9D67FIt8" TargetMode="External"/><Relationship Id="rId4" Type="http://schemas.openxmlformats.org/officeDocument/2006/relationships/hyperlink" Target="https://www.youtube.com/watch?v=27Hz5DaLaK8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03207" y="917095"/>
            <a:ext cx="12738788" cy="5796148"/>
          </a:xfrm>
          <a:custGeom>
            <a:avLst/>
            <a:gdLst/>
            <a:ahLst/>
            <a:cxnLst/>
            <a:rect l="l" t="t" r="r" b="b"/>
            <a:pathLst>
              <a:path w="12738788" h="5796148">
                <a:moveTo>
                  <a:pt x="0" y="0"/>
                </a:moveTo>
                <a:lnTo>
                  <a:pt x="12738787" y="0"/>
                </a:lnTo>
                <a:lnTo>
                  <a:pt x="12738787" y="5796148"/>
                </a:lnTo>
                <a:lnTo>
                  <a:pt x="0" y="57961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80555" y="-299631"/>
            <a:ext cx="3604852" cy="5664767"/>
          </a:xfrm>
          <a:custGeom>
            <a:avLst/>
            <a:gdLst/>
            <a:ahLst/>
            <a:cxnLst/>
            <a:rect l="l" t="t" r="r" b="b"/>
            <a:pathLst>
              <a:path w="3604852" h="5664767">
                <a:moveTo>
                  <a:pt x="0" y="0"/>
                </a:moveTo>
                <a:lnTo>
                  <a:pt x="3604852" y="0"/>
                </a:lnTo>
                <a:lnTo>
                  <a:pt x="3604852" y="5664767"/>
                </a:lnTo>
                <a:lnTo>
                  <a:pt x="0" y="56647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224" y="1602206"/>
            <a:ext cx="7612760" cy="7631840"/>
          </a:xfrm>
          <a:custGeom>
            <a:avLst/>
            <a:gdLst/>
            <a:ahLst/>
            <a:cxnLst/>
            <a:rect l="l" t="t" r="r" b="b"/>
            <a:pathLst>
              <a:path w="7612760" h="7631840">
                <a:moveTo>
                  <a:pt x="0" y="0"/>
                </a:moveTo>
                <a:lnTo>
                  <a:pt x="7612760" y="0"/>
                </a:lnTo>
                <a:lnTo>
                  <a:pt x="7612760" y="7631840"/>
                </a:lnTo>
                <a:lnTo>
                  <a:pt x="0" y="76318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630515">
            <a:off x="15130132" y="6418905"/>
            <a:ext cx="5492503" cy="4114800"/>
          </a:xfrm>
          <a:custGeom>
            <a:avLst/>
            <a:gdLst/>
            <a:ahLst/>
            <a:cxnLst/>
            <a:rect l="l" t="t" r="r" b="b"/>
            <a:pathLst>
              <a:path w="5492503" h="4114800">
                <a:moveTo>
                  <a:pt x="0" y="0"/>
                </a:moveTo>
                <a:lnTo>
                  <a:pt x="5492502" y="0"/>
                </a:lnTo>
                <a:lnTo>
                  <a:pt x="54925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955520" y="2559239"/>
            <a:ext cx="8834161" cy="2532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21"/>
              </a:lnSpc>
            </a:pPr>
            <a:r>
              <a:rPr lang="en-US" sz="5757">
                <a:solidFill>
                  <a:srgbClr val="FFFFFF"/>
                </a:solidFill>
                <a:latin typeface="KoniBlack"/>
                <a:ea typeface="KoniBlack"/>
                <a:cs typeface="KoniBlack"/>
                <a:sym typeface="KoniBlack"/>
              </a:rPr>
              <a:t>Pemanfaatan Papan Interaktif Digital (PID)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10D20-5322-4B84-9B15-25C702697C33}"/>
              </a:ext>
            </a:extLst>
          </p:cNvPr>
          <p:cNvSpPr txBox="1"/>
          <p:nvPr/>
        </p:nvSpPr>
        <p:spPr>
          <a:xfrm>
            <a:off x="8458200" y="7108690"/>
            <a:ext cx="4800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SITI HAJAR,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S.Pd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Gr</a:t>
            </a:r>
          </a:p>
          <a:p>
            <a:pPr algn="ctr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SLB Negeri Pembina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Provinsi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Aceh</a:t>
            </a:r>
            <a:endParaRPr lang="en-ID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65243" y="183360"/>
            <a:ext cx="8092525" cy="5719019"/>
          </a:xfrm>
          <a:custGeom>
            <a:avLst/>
            <a:gdLst/>
            <a:ahLst/>
            <a:cxnLst/>
            <a:rect l="l" t="t" r="r" b="b"/>
            <a:pathLst>
              <a:path w="8092525" h="5719019">
                <a:moveTo>
                  <a:pt x="0" y="0"/>
                </a:moveTo>
                <a:lnTo>
                  <a:pt x="8092525" y="0"/>
                </a:lnTo>
                <a:lnTo>
                  <a:pt x="8092525" y="5719019"/>
                </a:lnTo>
                <a:lnTo>
                  <a:pt x="0" y="57190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8464" y="2404307"/>
            <a:ext cx="8705536" cy="63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28"/>
              </a:lnSpc>
            </a:pPr>
            <a:r>
              <a:rPr lang="en-US" sz="3734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Kebijakan Digitalisasi Pendidikan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8464" y="3968240"/>
            <a:ext cx="7900500" cy="284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6"/>
              </a:lnSpc>
              <a:spcBef>
                <a:spcPct val="0"/>
              </a:spcBef>
            </a:pP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📋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Permendikbudristek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No. 22/2020: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percepatan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transformasi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digital untuk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mutu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dan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akses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pembelajaran</a:t>
            </a:r>
            <a:endParaRPr lang="en-US" sz="2683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l">
              <a:lnSpc>
                <a:spcPts val="3756"/>
              </a:lnSpc>
              <a:spcBef>
                <a:spcPct val="0"/>
              </a:spcBef>
            </a:pP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👤 Pendidikan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Berpusat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pada Murid: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penyesuaian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pembelajaran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sesuai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karakteristik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dan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ragam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disabilitas</a:t>
            </a:r>
            <a:endParaRPr lang="en-US" sz="2683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l">
              <a:lnSpc>
                <a:spcPts val="3756"/>
              </a:lnSpc>
              <a:spcBef>
                <a:spcPct val="0"/>
              </a:spcBef>
            </a:pP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🏫 Program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Sarpras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Kemendikdasmen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: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distribusi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PID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ke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SLB dan sekolah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inklusif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secara</a:t>
            </a:r>
            <a:r>
              <a:rPr lang="en-US" sz="2683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83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berkelanjutan</a:t>
            </a:r>
            <a:endParaRPr lang="en-US" sz="2683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Freeform 5"/>
          <p:cNvSpPr/>
          <p:nvPr/>
        </p:nvSpPr>
        <p:spPr>
          <a:xfrm rot="-2630515">
            <a:off x="13719145" y="6390885"/>
            <a:ext cx="5513051" cy="4642569"/>
          </a:xfrm>
          <a:custGeom>
            <a:avLst/>
            <a:gdLst/>
            <a:ahLst/>
            <a:cxnLst/>
            <a:rect l="l" t="t" r="r" b="b"/>
            <a:pathLst>
              <a:path w="5513051" h="4642569">
                <a:moveTo>
                  <a:pt x="0" y="0"/>
                </a:moveTo>
                <a:lnTo>
                  <a:pt x="5513051" y="0"/>
                </a:lnTo>
                <a:lnTo>
                  <a:pt x="5513051" y="4642569"/>
                </a:lnTo>
                <a:lnTo>
                  <a:pt x="0" y="4642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01089" y="1613252"/>
            <a:ext cx="8211895" cy="8806321"/>
          </a:xfrm>
          <a:custGeom>
            <a:avLst/>
            <a:gdLst/>
            <a:ahLst/>
            <a:cxnLst/>
            <a:rect l="l" t="t" r="r" b="b"/>
            <a:pathLst>
              <a:path w="8211895" h="8806321">
                <a:moveTo>
                  <a:pt x="0" y="0"/>
                </a:moveTo>
                <a:lnTo>
                  <a:pt x="8211895" y="0"/>
                </a:lnTo>
                <a:lnTo>
                  <a:pt x="8211895" y="8806321"/>
                </a:lnTo>
                <a:lnTo>
                  <a:pt x="0" y="8806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3224" y="7776130"/>
            <a:ext cx="3086100" cy="882831"/>
            <a:chOff x="0" y="0"/>
            <a:chExt cx="812800" cy="2325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308508" y="4976251"/>
            <a:ext cx="3086100" cy="882831"/>
            <a:chOff x="0" y="0"/>
            <a:chExt cx="812800" cy="2325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83297" y="5041495"/>
            <a:ext cx="4336523" cy="34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Papan Tulis Digital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725981" y="5904689"/>
            <a:ext cx="3086100" cy="882831"/>
            <a:chOff x="0" y="0"/>
            <a:chExt cx="812800" cy="2325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100770" y="5969933"/>
            <a:ext cx="4336523" cy="34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Interaksi Multisensori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937846" y="2743680"/>
            <a:ext cx="3086100" cy="882831"/>
            <a:chOff x="0" y="0"/>
            <a:chExt cx="812800" cy="2325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312634" y="2808924"/>
            <a:ext cx="4336523" cy="34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Integrasi Multi-Media</a:t>
            </a:r>
          </a:p>
        </p:txBody>
      </p:sp>
      <p:sp>
        <p:nvSpPr>
          <p:cNvPr id="17" name="Freeform 17"/>
          <p:cNvSpPr/>
          <p:nvPr/>
        </p:nvSpPr>
        <p:spPr>
          <a:xfrm>
            <a:off x="5307271" y="1045331"/>
            <a:ext cx="7366575" cy="8070733"/>
          </a:xfrm>
          <a:custGeom>
            <a:avLst/>
            <a:gdLst/>
            <a:ahLst/>
            <a:cxnLst/>
            <a:rect l="l" t="t" r="r" b="b"/>
            <a:pathLst>
              <a:path w="7366575" h="8070733">
                <a:moveTo>
                  <a:pt x="0" y="0"/>
                </a:moveTo>
                <a:lnTo>
                  <a:pt x="7366575" y="0"/>
                </a:lnTo>
                <a:lnTo>
                  <a:pt x="7366575" y="8070733"/>
                </a:lnTo>
                <a:lnTo>
                  <a:pt x="0" y="80707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2516193" y="2454664"/>
            <a:ext cx="3086100" cy="882831"/>
            <a:chOff x="0" y="0"/>
            <a:chExt cx="812800" cy="23251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6894899">
            <a:off x="11432382" y="3459100"/>
            <a:ext cx="880981" cy="2669638"/>
          </a:xfrm>
          <a:custGeom>
            <a:avLst/>
            <a:gdLst/>
            <a:ahLst/>
            <a:cxnLst/>
            <a:rect l="l" t="t" r="r" b="b"/>
            <a:pathLst>
              <a:path w="880981" h="2669638">
                <a:moveTo>
                  <a:pt x="0" y="0"/>
                </a:moveTo>
                <a:lnTo>
                  <a:pt x="880980" y="0"/>
                </a:lnTo>
                <a:lnTo>
                  <a:pt x="880980" y="2669639"/>
                </a:lnTo>
                <a:lnTo>
                  <a:pt x="0" y="26696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5400000" flipV="1">
            <a:off x="6943548" y="5679022"/>
            <a:ext cx="1091953" cy="3308950"/>
          </a:xfrm>
          <a:custGeom>
            <a:avLst/>
            <a:gdLst/>
            <a:ahLst/>
            <a:cxnLst/>
            <a:rect l="l" t="t" r="r" b="b"/>
            <a:pathLst>
              <a:path w="1091953" h="3308950">
                <a:moveTo>
                  <a:pt x="0" y="3308950"/>
                </a:moveTo>
                <a:lnTo>
                  <a:pt x="1091954" y="3308950"/>
                </a:lnTo>
                <a:lnTo>
                  <a:pt x="1091954" y="0"/>
                </a:lnTo>
                <a:lnTo>
                  <a:pt x="0" y="0"/>
                </a:lnTo>
                <a:lnTo>
                  <a:pt x="0" y="330895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5151543" flipH="1">
            <a:off x="10490330" y="1340553"/>
            <a:ext cx="1220880" cy="2228223"/>
          </a:xfrm>
          <a:custGeom>
            <a:avLst/>
            <a:gdLst/>
            <a:ahLst/>
            <a:cxnLst/>
            <a:rect l="l" t="t" r="r" b="b"/>
            <a:pathLst>
              <a:path w="1220880" h="2228223">
                <a:moveTo>
                  <a:pt x="1220880" y="0"/>
                </a:moveTo>
                <a:lnTo>
                  <a:pt x="0" y="0"/>
                </a:lnTo>
                <a:lnTo>
                  <a:pt x="0" y="2228223"/>
                </a:lnTo>
                <a:lnTo>
                  <a:pt x="1220880" y="2228223"/>
                </a:lnTo>
                <a:lnTo>
                  <a:pt x="122088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7619505">
            <a:off x="6888420" y="4518940"/>
            <a:ext cx="1890151" cy="1890151"/>
          </a:xfrm>
          <a:custGeom>
            <a:avLst/>
            <a:gdLst/>
            <a:ahLst/>
            <a:cxnLst/>
            <a:rect l="l" t="t" r="r" b="b"/>
            <a:pathLst>
              <a:path w="1890151" h="1890151">
                <a:moveTo>
                  <a:pt x="0" y="0"/>
                </a:moveTo>
                <a:lnTo>
                  <a:pt x="1890151" y="0"/>
                </a:lnTo>
                <a:lnTo>
                  <a:pt x="1890151" y="1890151"/>
                </a:lnTo>
                <a:lnTo>
                  <a:pt x="0" y="18901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691325">
            <a:off x="6247952" y="2111001"/>
            <a:ext cx="2090308" cy="2065921"/>
          </a:xfrm>
          <a:custGeom>
            <a:avLst/>
            <a:gdLst/>
            <a:ahLst/>
            <a:cxnLst/>
            <a:rect l="l" t="t" r="r" b="b"/>
            <a:pathLst>
              <a:path w="2090308" h="2065921">
                <a:moveTo>
                  <a:pt x="0" y="0"/>
                </a:moveTo>
                <a:lnTo>
                  <a:pt x="2090308" y="0"/>
                </a:lnTo>
                <a:lnTo>
                  <a:pt x="2090308" y="2065921"/>
                </a:lnTo>
                <a:lnTo>
                  <a:pt x="0" y="20659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2348012" y="7841374"/>
            <a:ext cx="4336523" cy="70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PID = Papan Tulis + Media Digital + Interaksi Langsung Siswa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90982" y="2519908"/>
            <a:ext cx="4336523" cy="34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Apa Itu PID?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2998" y="-765134"/>
            <a:ext cx="3604852" cy="5664767"/>
          </a:xfrm>
          <a:custGeom>
            <a:avLst/>
            <a:gdLst/>
            <a:ahLst/>
            <a:cxnLst/>
            <a:rect l="l" t="t" r="r" b="b"/>
            <a:pathLst>
              <a:path w="3604852" h="5664767">
                <a:moveTo>
                  <a:pt x="0" y="0"/>
                </a:moveTo>
                <a:lnTo>
                  <a:pt x="3604852" y="0"/>
                </a:lnTo>
                <a:lnTo>
                  <a:pt x="3604852" y="5664767"/>
                </a:lnTo>
                <a:lnTo>
                  <a:pt x="0" y="5664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333916">
            <a:off x="620399" y="2988203"/>
            <a:ext cx="7359855" cy="5179498"/>
          </a:xfrm>
          <a:custGeom>
            <a:avLst/>
            <a:gdLst/>
            <a:ahLst/>
            <a:cxnLst/>
            <a:rect l="l" t="t" r="r" b="b"/>
            <a:pathLst>
              <a:path w="7359855" h="5179498">
                <a:moveTo>
                  <a:pt x="0" y="0"/>
                </a:moveTo>
                <a:lnTo>
                  <a:pt x="7359855" y="0"/>
                </a:lnTo>
                <a:lnTo>
                  <a:pt x="7359855" y="5179498"/>
                </a:lnTo>
                <a:lnTo>
                  <a:pt x="0" y="51794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241145" y="3282591"/>
            <a:ext cx="8776062" cy="431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41"/>
              </a:lnSpc>
            </a:pPr>
            <a:r>
              <a:rPr lang="en-US" sz="3529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🎨 Lebih Visual: gambar tajam dan berwarna</a:t>
            </a:r>
          </a:p>
          <a:p>
            <a:pPr marL="0" lvl="0" indent="0" algn="ctr">
              <a:lnSpc>
                <a:spcPts val="4941"/>
              </a:lnSpc>
            </a:pPr>
            <a:r>
              <a:rPr lang="en-US" sz="3529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✋ Lebih Interaktif: stimulasi motorik &amp; keterlibatan fisik</a:t>
            </a:r>
          </a:p>
          <a:p>
            <a:pPr marL="0" lvl="0" indent="0" algn="ctr">
              <a:lnSpc>
                <a:spcPts val="4941"/>
              </a:lnSpc>
            </a:pPr>
            <a:r>
              <a:rPr lang="en-US" sz="3529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🔁 Mudah Diulang: catatan &amp; animasi disimpan</a:t>
            </a:r>
          </a:p>
          <a:p>
            <a:pPr marL="0" lvl="0" indent="0" algn="ctr">
              <a:lnSpc>
                <a:spcPts val="4941"/>
              </a:lnSpc>
            </a:pPr>
            <a:r>
              <a:rPr lang="en-US" sz="3529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⚙️ Dapat Disesuaikan: ukuran teks, kontras, audio</a:t>
            </a:r>
          </a:p>
          <a:p>
            <a:pPr marL="0" lvl="0" indent="0" algn="ctr">
              <a:lnSpc>
                <a:spcPts val="4941"/>
              </a:lnSpc>
            </a:pPr>
            <a:r>
              <a:rPr lang="en-US" sz="3529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💡 Lebih Konkret: konsep abstrak jadi nyata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03088" y="1432265"/>
            <a:ext cx="10652175" cy="87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75"/>
              </a:lnSpc>
            </a:pPr>
            <a:r>
              <a:rPr lang="en-US" sz="5054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Mengapa PID untuk Anak ABK?</a:t>
            </a:r>
          </a:p>
        </p:txBody>
      </p:sp>
      <p:sp>
        <p:nvSpPr>
          <p:cNvPr id="6" name="Freeform 6"/>
          <p:cNvSpPr/>
          <p:nvPr/>
        </p:nvSpPr>
        <p:spPr>
          <a:xfrm rot="-2630515">
            <a:off x="15130132" y="6418905"/>
            <a:ext cx="5492503" cy="4114800"/>
          </a:xfrm>
          <a:custGeom>
            <a:avLst/>
            <a:gdLst/>
            <a:ahLst/>
            <a:cxnLst/>
            <a:rect l="l" t="t" r="r" b="b"/>
            <a:pathLst>
              <a:path w="5492503" h="4114800">
                <a:moveTo>
                  <a:pt x="0" y="0"/>
                </a:moveTo>
                <a:lnTo>
                  <a:pt x="5492502" y="0"/>
                </a:lnTo>
                <a:lnTo>
                  <a:pt x="54925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0555" y="-299631"/>
            <a:ext cx="3604852" cy="5664767"/>
          </a:xfrm>
          <a:custGeom>
            <a:avLst/>
            <a:gdLst/>
            <a:ahLst/>
            <a:cxnLst/>
            <a:rect l="l" t="t" r="r" b="b"/>
            <a:pathLst>
              <a:path w="3604852" h="5664767">
                <a:moveTo>
                  <a:pt x="0" y="0"/>
                </a:moveTo>
                <a:lnTo>
                  <a:pt x="3604852" y="0"/>
                </a:lnTo>
                <a:lnTo>
                  <a:pt x="3604852" y="5664767"/>
                </a:lnTo>
                <a:lnTo>
                  <a:pt x="0" y="5664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08647" y="2347157"/>
            <a:ext cx="8705536" cy="1087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20"/>
              </a:lnSpc>
            </a:pPr>
            <a:r>
              <a:rPr lang="en-US" sz="63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PID untuk </a:t>
            </a:r>
            <a:r>
              <a:rPr lang="en-US" sz="63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Jenis</a:t>
            </a:r>
            <a:r>
              <a:rPr lang="en-US" sz="63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ABK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11165" y="4910990"/>
            <a:ext cx="7900500" cy="279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90"/>
              </a:lnSpc>
              <a:spcBef>
                <a:spcPct val="0"/>
              </a:spcBef>
            </a:pP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🤟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Tunarungu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: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gambar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teks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visual, video,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bahasa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isyarat</a:t>
            </a:r>
            <a:endParaRPr lang="en-US" sz="2636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3690"/>
              </a:lnSpc>
              <a:spcBef>
                <a:spcPct val="0"/>
              </a:spcBef>
            </a:pP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🧩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Tunagrahita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: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objek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konkret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mencocokkan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benda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simulasi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visual</a:t>
            </a:r>
          </a:p>
          <a:p>
            <a:pPr marL="0" lvl="0" indent="0" algn="ctr">
              <a:lnSpc>
                <a:spcPts val="3690"/>
              </a:lnSpc>
              <a:spcBef>
                <a:spcPct val="0"/>
              </a:spcBef>
            </a:pP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👁️ Low Vision: zoom,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kontras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tinggi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audio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penguat</a:t>
            </a:r>
            <a:endParaRPr lang="en-US" sz="2636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3690"/>
              </a:lnSpc>
              <a:spcBef>
                <a:spcPct val="0"/>
              </a:spcBef>
            </a:pP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🌟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Autisme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: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jadwal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visual,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kartu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gambar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terstruktur</a:t>
            </a:r>
            <a:endParaRPr lang="en-US" sz="2636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3690"/>
              </a:lnSpc>
              <a:spcBef>
                <a:spcPct val="0"/>
              </a:spcBef>
            </a:pP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✋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Hambatan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Motorik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: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sentuhan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interaktif</a:t>
            </a:r>
            <a:r>
              <a:rPr lang="en-US" sz="2636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area </a:t>
            </a:r>
            <a:r>
              <a:rPr lang="en-US" sz="2636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disesuaikan</a:t>
            </a:r>
            <a:endParaRPr lang="en-US" sz="2636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Freeform 5"/>
          <p:cNvSpPr/>
          <p:nvPr/>
        </p:nvSpPr>
        <p:spPr>
          <a:xfrm rot="-2630515">
            <a:off x="15130132" y="6418905"/>
            <a:ext cx="5492503" cy="4114800"/>
          </a:xfrm>
          <a:custGeom>
            <a:avLst/>
            <a:gdLst/>
            <a:ahLst/>
            <a:cxnLst/>
            <a:rect l="l" t="t" r="r" b="b"/>
            <a:pathLst>
              <a:path w="5492503" h="4114800">
                <a:moveTo>
                  <a:pt x="0" y="0"/>
                </a:moveTo>
                <a:lnTo>
                  <a:pt x="5492502" y="0"/>
                </a:lnTo>
                <a:lnTo>
                  <a:pt x="54925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930220" y="1978960"/>
            <a:ext cx="6329080" cy="6329080"/>
          </a:xfrm>
          <a:custGeom>
            <a:avLst/>
            <a:gdLst/>
            <a:ahLst/>
            <a:cxnLst/>
            <a:rect l="l" t="t" r="r" b="b"/>
            <a:pathLst>
              <a:path w="6329080" h="6329080">
                <a:moveTo>
                  <a:pt x="0" y="0"/>
                </a:moveTo>
                <a:lnTo>
                  <a:pt x="6329080" y="0"/>
                </a:lnTo>
                <a:lnTo>
                  <a:pt x="6329080" y="6329080"/>
                </a:lnTo>
                <a:lnTo>
                  <a:pt x="0" y="6329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08508" y="7649838"/>
            <a:ext cx="3086100" cy="882831"/>
            <a:chOff x="0" y="0"/>
            <a:chExt cx="812800" cy="2325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98435" y="4849959"/>
            <a:ext cx="3086100" cy="882831"/>
            <a:chOff x="0" y="0"/>
            <a:chExt cx="812800" cy="2325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83297" y="5022445"/>
            <a:ext cx="4336523" cy="48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797" lvl="1" indent="-304898" algn="ctr">
              <a:lnSpc>
                <a:spcPts val="3954"/>
              </a:lnSpc>
              <a:spcBef>
                <a:spcPct val="0"/>
              </a:spcBef>
              <a:buAutoNum type="arabicPeriod"/>
            </a:pPr>
            <a:r>
              <a:rPr lang="en-US" sz="2824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Tulis / Ketik Materi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987172" y="5755738"/>
            <a:ext cx="3086100" cy="882831"/>
            <a:chOff x="0" y="0"/>
            <a:chExt cx="812800" cy="2325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100770" y="5950883"/>
            <a:ext cx="4336523" cy="48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797" lvl="1" indent="-304898" algn="ctr">
              <a:lnSpc>
                <a:spcPts val="3954"/>
              </a:lnSpc>
              <a:spcBef>
                <a:spcPct val="0"/>
              </a:spcBef>
              <a:buAutoNum type="arabicPeriod"/>
            </a:pPr>
            <a:r>
              <a:rPr lang="en-US" sz="2824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Buat Sketsa Diagram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256053" y="2540152"/>
            <a:ext cx="3086100" cy="882831"/>
            <a:chOff x="0" y="0"/>
            <a:chExt cx="812800" cy="2325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232515"/>
            </a:xfrm>
            <a:custGeom>
              <a:avLst/>
              <a:gdLst/>
              <a:ahLst/>
              <a:cxnLst/>
              <a:rect l="l" t="t" r="r" b="b"/>
              <a:pathLst>
                <a:path w="812800" h="232515">
                  <a:moveTo>
                    <a:pt x="0" y="0"/>
                  </a:moveTo>
                  <a:lnTo>
                    <a:pt x="812800" y="0"/>
                  </a:lnTo>
                  <a:lnTo>
                    <a:pt x="812800" y="232515"/>
                  </a:lnTo>
                  <a:lnTo>
                    <a:pt x="0" y="232515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27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312634" y="2789874"/>
            <a:ext cx="4336523" cy="48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797" lvl="1" indent="-304898" algn="ctr">
              <a:lnSpc>
                <a:spcPts val="3954"/>
              </a:lnSpc>
              <a:spcBef>
                <a:spcPct val="0"/>
              </a:spcBef>
              <a:buAutoNum type="arabicPeriod"/>
            </a:pPr>
            <a:r>
              <a:rPr lang="en-US" sz="2824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Pilih Pena &amp; Warna</a:t>
            </a:r>
          </a:p>
        </p:txBody>
      </p:sp>
      <p:sp>
        <p:nvSpPr>
          <p:cNvPr id="17" name="Freeform 17"/>
          <p:cNvSpPr/>
          <p:nvPr/>
        </p:nvSpPr>
        <p:spPr>
          <a:xfrm>
            <a:off x="6684535" y="2647102"/>
            <a:ext cx="5188337" cy="5195889"/>
          </a:xfrm>
          <a:custGeom>
            <a:avLst/>
            <a:gdLst/>
            <a:ahLst/>
            <a:cxnLst/>
            <a:rect l="l" t="t" r="r" b="b"/>
            <a:pathLst>
              <a:path w="5188337" h="5195889">
                <a:moveTo>
                  <a:pt x="0" y="0"/>
                </a:moveTo>
                <a:lnTo>
                  <a:pt x="5188337" y="0"/>
                </a:lnTo>
                <a:lnTo>
                  <a:pt x="5188337" y="5195889"/>
                </a:lnTo>
                <a:lnTo>
                  <a:pt x="0" y="51958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2978958" y="2454664"/>
            <a:ext cx="3248547" cy="1377436"/>
            <a:chOff x="0" y="0"/>
            <a:chExt cx="855584" cy="3627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55584" cy="362781"/>
            </a:xfrm>
            <a:custGeom>
              <a:avLst/>
              <a:gdLst/>
              <a:ahLst/>
              <a:cxnLst/>
              <a:rect l="l" t="t" r="r" b="b"/>
              <a:pathLst>
                <a:path w="855584" h="362781">
                  <a:moveTo>
                    <a:pt x="0" y="0"/>
                  </a:moveTo>
                  <a:lnTo>
                    <a:pt x="855584" y="0"/>
                  </a:lnTo>
                  <a:lnTo>
                    <a:pt x="855584" y="362781"/>
                  </a:lnTo>
                  <a:lnTo>
                    <a:pt x="0" y="362781"/>
                  </a:lnTo>
                  <a:close/>
                </a:path>
              </a:pathLst>
            </a:custGeom>
            <a:solidFill>
              <a:srgbClr val="93ABA7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55584" cy="400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6894899">
            <a:off x="11432382" y="3459100"/>
            <a:ext cx="880981" cy="2669638"/>
          </a:xfrm>
          <a:custGeom>
            <a:avLst/>
            <a:gdLst/>
            <a:ahLst/>
            <a:cxnLst/>
            <a:rect l="l" t="t" r="r" b="b"/>
            <a:pathLst>
              <a:path w="880981" h="2669638">
                <a:moveTo>
                  <a:pt x="0" y="0"/>
                </a:moveTo>
                <a:lnTo>
                  <a:pt x="880980" y="0"/>
                </a:lnTo>
                <a:lnTo>
                  <a:pt x="880980" y="2669639"/>
                </a:lnTo>
                <a:lnTo>
                  <a:pt x="0" y="26696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5400000" flipV="1">
            <a:off x="6943548" y="5679022"/>
            <a:ext cx="1091953" cy="3308950"/>
          </a:xfrm>
          <a:custGeom>
            <a:avLst/>
            <a:gdLst/>
            <a:ahLst/>
            <a:cxnLst/>
            <a:rect l="l" t="t" r="r" b="b"/>
            <a:pathLst>
              <a:path w="1091953" h="3308950">
                <a:moveTo>
                  <a:pt x="0" y="3308950"/>
                </a:moveTo>
                <a:lnTo>
                  <a:pt x="1091954" y="3308950"/>
                </a:lnTo>
                <a:lnTo>
                  <a:pt x="1091954" y="0"/>
                </a:lnTo>
                <a:lnTo>
                  <a:pt x="0" y="0"/>
                </a:lnTo>
                <a:lnTo>
                  <a:pt x="0" y="330895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5151543" flipH="1">
            <a:off x="10490330" y="1340553"/>
            <a:ext cx="1220880" cy="2228223"/>
          </a:xfrm>
          <a:custGeom>
            <a:avLst/>
            <a:gdLst/>
            <a:ahLst/>
            <a:cxnLst/>
            <a:rect l="l" t="t" r="r" b="b"/>
            <a:pathLst>
              <a:path w="1220880" h="2228223">
                <a:moveTo>
                  <a:pt x="1220880" y="0"/>
                </a:moveTo>
                <a:lnTo>
                  <a:pt x="0" y="0"/>
                </a:lnTo>
                <a:lnTo>
                  <a:pt x="0" y="2228223"/>
                </a:lnTo>
                <a:lnTo>
                  <a:pt x="1220880" y="2228223"/>
                </a:lnTo>
                <a:lnTo>
                  <a:pt x="122088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7619505">
            <a:off x="6888420" y="4518940"/>
            <a:ext cx="1890151" cy="1890151"/>
          </a:xfrm>
          <a:custGeom>
            <a:avLst/>
            <a:gdLst/>
            <a:ahLst/>
            <a:cxnLst/>
            <a:rect l="l" t="t" r="r" b="b"/>
            <a:pathLst>
              <a:path w="1890151" h="1890151">
                <a:moveTo>
                  <a:pt x="0" y="0"/>
                </a:moveTo>
                <a:lnTo>
                  <a:pt x="1890151" y="0"/>
                </a:lnTo>
                <a:lnTo>
                  <a:pt x="1890151" y="1890151"/>
                </a:lnTo>
                <a:lnTo>
                  <a:pt x="0" y="18901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691325">
            <a:off x="6247952" y="2111001"/>
            <a:ext cx="2090308" cy="2065921"/>
          </a:xfrm>
          <a:custGeom>
            <a:avLst/>
            <a:gdLst/>
            <a:ahLst/>
            <a:cxnLst/>
            <a:rect l="l" t="t" r="r" b="b"/>
            <a:pathLst>
              <a:path w="2090308" h="2065921">
                <a:moveTo>
                  <a:pt x="0" y="0"/>
                </a:moveTo>
                <a:lnTo>
                  <a:pt x="2090308" y="0"/>
                </a:lnTo>
                <a:lnTo>
                  <a:pt x="2090308" y="2065921"/>
                </a:lnTo>
                <a:lnTo>
                  <a:pt x="0" y="20659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2348012" y="7822324"/>
            <a:ext cx="4336523" cy="48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797" lvl="1" indent="-304898" algn="ctr">
              <a:lnSpc>
                <a:spcPts val="3954"/>
              </a:lnSpc>
              <a:spcBef>
                <a:spcPct val="0"/>
              </a:spcBef>
              <a:buAutoNum type="arabicPeriod"/>
            </a:pPr>
            <a:r>
              <a:rPr lang="en-US" sz="2824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Simpan Hasil Papan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00181" y="2580427"/>
            <a:ext cx="4609809" cy="1073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7643" lvl="1" indent="-333821" algn="ctr">
              <a:lnSpc>
                <a:spcPts val="4329"/>
              </a:lnSpc>
              <a:spcBef>
                <a:spcPct val="0"/>
              </a:spcBef>
              <a:buAutoNum type="arabicPeriod"/>
            </a:pPr>
            <a:r>
              <a:rPr lang="en-US" sz="3092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Buka Aplikasi Whiteboard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02916" y="-849679"/>
            <a:ext cx="3937064" cy="5854370"/>
          </a:xfrm>
          <a:custGeom>
            <a:avLst/>
            <a:gdLst/>
            <a:ahLst/>
            <a:cxnLst/>
            <a:rect l="l" t="t" r="r" b="b"/>
            <a:pathLst>
              <a:path w="3937064" h="5854370">
                <a:moveTo>
                  <a:pt x="0" y="0"/>
                </a:moveTo>
                <a:lnTo>
                  <a:pt x="3937064" y="0"/>
                </a:lnTo>
                <a:lnTo>
                  <a:pt x="3937064" y="5854370"/>
                </a:lnTo>
                <a:lnTo>
                  <a:pt x="0" y="5854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333916">
            <a:off x="792259" y="3340854"/>
            <a:ext cx="6961146" cy="4611759"/>
          </a:xfrm>
          <a:custGeom>
            <a:avLst/>
            <a:gdLst/>
            <a:ahLst/>
            <a:cxnLst/>
            <a:rect l="l" t="t" r="r" b="b"/>
            <a:pathLst>
              <a:path w="6961146" h="4611759">
                <a:moveTo>
                  <a:pt x="0" y="0"/>
                </a:moveTo>
                <a:lnTo>
                  <a:pt x="6961146" y="0"/>
                </a:lnTo>
                <a:lnTo>
                  <a:pt x="6961146" y="4611759"/>
                </a:lnTo>
                <a:lnTo>
                  <a:pt x="0" y="46117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241145" y="3282591"/>
            <a:ext cx="8776062" cy="5999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19"/>
              </a:lnSpc>
            </a:pP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🖥️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Papan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Tulis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Digital (Kiri):</a:t>
            </a:r>
          </a:p>
          <a:p>
            <a:pPr marL="0" lvl="0" indent="0" algn="ctr">
              <a:lnSpc>
                <a:spcPts val="4319"/>
              </a:lnSpc>
            </a:pP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Menulis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rangkuman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mencatat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pertanyaan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menggambar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ilustrasi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menulis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jawaban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siswa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.</a:t>
            </a:r>
          </a:p>
          <a:p>
            <a:pPr marL="0" lvl="0" indent="0" algn="ctr">
              <a:lnSpc>
                <a:spcPts val="4319"/>
              </a:lnSpc>
            </a:pP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🌐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Sumber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Materi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Web (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Kanan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):</a:t>
            </a:r>
          </a:p>
          <a:p>
            <a:pPr marL="0" lvl="0" indent="0" algn="ctr">
              <a:lnSpc>
                <a:spcPts val="4319"/>
              </a:lnSpc>
            </a:pP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Google Gambar, video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pembelajaran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objek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3D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interaktif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modul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online.</a:t>
            </a:r>
          </a:p>
          <a:p>
            <a:pPr marL="0" lvl="0" indent="0" algn="ctr">
              <a:lnSpc>
                <a:spcPts val="4319"/>
              </a:lnSpc>
            </a:pP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💡 "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Dua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Layar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dalam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Satu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Pembelajaran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yang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Utuh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dan </a:t>
            </a:r>
            <a:r>
              <a:rPr lang="en-US" sz="3085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Terintegrasi</a:t>
            </a: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“</a:t>
            </a:r>
          </a:p>
          <a:p>
            <a:pPr marL="0" lvl="0" indent="0" algn="ctr">
              <a:lnSpc>
                <a:spcPts val="4319"/>
              </a:lnSpc>
            </a:pPr>
            <a:endParaRPr lang="en-US" sz="3085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4319"/>
              </a:lnSpc>
            </a:pPr>
            <a:r>
              <a:rPr lang="en-US" sz="3085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  <a:hlinkClick r:id="rId4"/>
              </a:rPr>
              <a:t>https://www.youtube.com/shorts/_rxA1c3Ne78</a:t>
            </a:r>
            <a:endParaRPr lang="en-US" sz="3085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4319"/>
              </a:lnSpc>
            </a:pPr>
            <a:endParaRPr lang="en-US" sz="3085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303088" y="1403690"/>
            <a:ext cx="10652175" cy="107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68"/>
              </a:lnSpc>
            </a:pPr>
            <a:r>
              <a:rPr lang="en-US" sz="6263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Pembelajaran Dua Layar</a:t>
            </a:r>
          </a:p>
        </p:txBody>
      </p:sp>
      <p:sp>
        <p:nvSpPr>
          <p:cNvPr id="6" name="Freeform 6"/>
          <p:cNvSpPr/>
          <p:nvPr/>
        </p:nvSpPr>
        <p:spPr>
          <a:xfrm rot="-2630515">
            <a:off x="14898104" y="6198525"/>
            <a:ext cx="5860083" cy="4329136"/>
          </a:xfrm>
          <a:custGeom>
            <a:avLst/>
            <a:gdLst/>
            <a:ahLst/>
            <a:cxnLst/>
            <a:rect l="l" t="t" r="r" b="b"/>
            <a:pathLst>
              <a:path w="5860083" h="4329136">
                <a:moveTo>
                  <a:pt x="0" y="0"/>
                </a:moveTo>
                <a:lnTo>
                  <a:pt x="5860083" y="0"/>
                </a:lnTo>
                <a:lnTo>
                  <a:pt x="5860083" y="4329136"/>
                </a:lnTo>
                <a:lnTo>
                  <a:pt x="0" y="43291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0555" y="-299631"/>
            <a:ext cx="3604852" cy="5664767"/>
          </a:xfrm>
          <a:custGeom>
            <a:avLst/>
            <a:gdLst/>
            <a:ahLst/>
            <a:cxnLst/>
            <a:rect l="l" t="t" r="r" b="b"/>
            <a:pathLst>
              <a:path w="3604852" h="5664767">
                <a:moveTo>
                  <a:pt x="0" y="0"/>
                </a:moveTo>
                <a:lnTo>
                  <a:pt x="3604852" y="0"/>
                </a:lnTo>
                <a:lnTo>
                  <a:pt x="3604852" y="5664767"/>
                </a:lnTo>
                <a:lnTo>
                  <a:pt x="0" y="5664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TextBox 3"/>
          <p:cNvSpPr txBox="1"/>
          <p:nvPr/>
        </p:nvSpPr>
        <p:spPr>
          <a:xfrm>
            <a:off x="1808647" y="2413832"/>
            <a:ext cx="8705536" cy="112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10"/>
              </a:lnSpc>
            </a:pPr>
            <a:r>
              <a:rPr lang="en-US" sz="3221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Demonstrasi</a:t>
            </a:r>
            <a:r>
              <a:rPr lang="en-US" sz="3221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Dual Screen: </a:t>
            </a:r>
            <a:r>
              <a:rPr lang="en-US" sz="3221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Mengenal</a:t>
            </a:r>
            <a:r>
              <a:rPr lang="en-US" sz="3221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</a:t>
            </a:r>
            <a:r>
              <a:rPr lang="en-US" sz="3221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Kubus</a:t>
            </a:r>
            <a:endParaRPr lang="en-US" sz="3221" dirty="0">
              <a:solidFill>
                <a:srgbClr val="000000"/>
              </a:solidFill>
              <a:latin typeface="KoniBlack"/>
              <a:ea typeface="KoniBlack"/>
              <a:cs typeface="KoniBlack"/>
              <a:sym typeface="KoniBlack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27350" y="4251593"/>
            <a:ext cx="7900500" cy="3126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3687" lvl="1" indent="-271844" algn="ctr">
              <a:lnSpc>
                <a:spcPts val="3525"/>
              </a:lnSpc>
              <a:spcBef>
                <a:spcPct val="0"/>
              </a:spcBef>
              <a:buAutoNum type="arabicPeriod"/>
            </a:pP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Guru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menulis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"KUBUS" di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papan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tulis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digital (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kiri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)</a:t>
            </a:r>
          </a:p>
          <a:p>
            <a:pPr marL="543687" lvl="1" indent="-271844" algn="ctr">
              <a:lnSpc>
                <a:spcPts val="3525"/>
              </a:lnSpc>
              <a:spcBef>
                <a:spcPct val="0"/>
              </a:spcBef>
              <a:buAutoNum type="arabicPeriod"/>
            </a:pP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Mencari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gambar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kubus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nyata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di Google (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kanan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)</a:t>
            </a:r>
          </a:p>
          <a:p>
            <a:pPr marL="543687" lvl="1" indent="-271844" algn="ctr">
              <a:lnSpc>
                <a:spcPts val="3525"/>
              </a:lnSpc>
              <a:spcBef>
                <a:spcPct val="0"/>
              </a:spcBef>
              <a:buAutoNum type="arabicPeriod"/>
            </a:pP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Guru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bertanya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benda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berbentuk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kubus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di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sekitar</a:t>
            </a:r>
            <a:endParaRPr lang="en-US" sz="2518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543687" lvl="1" indent="-271844" algn="ctr">
              <a:lnSpc>
                <a:spcPts val="3525"/>
              </a:lnSpc>
              <a:spcBef>
                <a:spcPct val="0"/>
              </a:spcBef>
              <a:buAutoNum type="arabicPeriod"/>
            </a:pP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Menuliskan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jawaban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siswa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(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Dadu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, Rubik, Kotak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Kado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) di PID</a:t>
            </a:r>
          </a:p>
          <a:p>
            <a:pPr marL="0" lvl="0" indent="0" algn="ctr">
              <a:lnSpc>
                <a:spcPts val="3525"/>
              </a:lnSpc>
              <a:spcBef>
                <a:spcPct val="0"/>
              </a:spcBef>
            </a:pP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Alur: Cari →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Tampilkan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Tanya →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Siswa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Jawab →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Tulis</a:t>
            </a:r>
            <a:r>
              <a:rPr lang="en-US" sz="2518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</a:t>
            </a:r>
            <a:r>
              <a:rPr lang="en-US" sz="2518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Simpulkan</a:t>
            </a:r>
            <a:endParaRPr lang="en-US" sz="2518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Freeform 5"/>
          <p:cNvSpPr/>
          <p:nvPr/>
        </p:nvSpPr>
        <p:spPr>
          <a:xfrm rot="-2630515">
            <a:off x="15130132" y="6418905"/>
            <a:ext cx="5492503" cy="4114800"/>
          </a:xfrm>
          <a:custGeom>
            <a:avLst/>
            <a:gdLst/>
            <a:ahLst/>
            <a:cxnLst/>
            <a:rect l="l" t="t" r="r" b="b"/>
            <a:pathLst>
              <a:path w="5492503" h="4114800">
                <a:moveTo>
                  <a:pt x="0" y="0"/>
                </a:moveTo>
                <a:lnTo>
                  <a:pt x="5492502" y="0"/>
                </a:lnTo>
                <a:lnTo>
                  <a:pt x="54925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601200" y="2627675"/>
            <a:ext cx="8382180" cy="7323073"/>
          </a:xfrm>
          <a:custGeom>
            <a:avLst/>
            <a:gdLst/>
            <a:ahLst/>
            <a:cxnLst/>
            <a:rect l="l" t="t" r="r" b="b"/>
            <a:pathLst>
              <a:path w="10197548" h="8247267">
                <a:moveTo>
                  <a:pt x="0" y="0"/>
                </a:moveTo>
                <a:lnTo>
                  <a:pt x="10197548" y="0"/>
                </a:lnTo>
                <a:lnTo>
                  <a:pt x="10197548" y="8247267"/>
                </a:lnTo>
                <a:lnTo>
                  <a:pt x="0" y="8247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67373" y="2814368"/>
            <a:ext cx="7680330" cy="1956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Hambatan</a:t>
            </a: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Pendengaran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  <a:hlinkClick r:id="rId2"/>
              </a:rPr>
              <a:t>https://www.youtube.com/watch?v=y__aMB0YUKg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1467409" y="-306973"/>
            <a:ext cx="7030009" cy="6364873"/>
          </a:xfrm>
          <a:custGeom>
            <a:avLst/>
            <a:gdLst/>
            <a:ahLst/>
            <a:cxnLst/>
            <a:rect l="l" t="t" r="r" b="b"/>
            <a:pathLst>
              <a:path w="7422238" h="7381174">
                <a:moveTo>
                  <a:pt x="0" y="0"/>
                </a:moveTo>
                <a:lnTo>
                  <a:pt x="7422237" y="0"/>
                </a:lnTo>
                <a:lnTo>
                  <a:pt x="7422237" y="7381174"/>
                </a:lnTo>
                <a:lnTo>
                  <a:pt x="0" y="73811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5CE25A5-EFDF-498B-8A29-E55F7EFF346F}"/>
              </a:ext>
            </a:extLst>
          </p:cNvPr>
          <p:cNvSpPr txBox="1"/>
          <p:nvPr/>
        </p:nvSpPr>
        <p:spPr>
          <a:xfrm>
            <a:off x="9531828" y="2814368"/>
            <a:ext cx="7680330" cy="1956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Hambatan</a:t>
            </a: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Penglihatan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  <a:hlinkClick r:id="rId4"/>
              </a:rPr>
              <a:t>https://www.youtube.com/watch?v=27Hz5DaLaK8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D1107240-4C7A-423D-A9D5-1BC2F09D72FB}"/>
              </a:ext>
            </a:extLst>
          </p:cNvPr>
          <p:cNvSpPr txBox="1"/>
          <p:nvPr/>
        </p:nvSpPr>
        <p:spPr>
          <a:xfrm>
            <a:off x="667373" y="5572660"/>
            <a:ext cx="7680330" cy="1956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Hambatan</a:t>
            </a: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Intelektual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  <a:hlinkClick r:id="rId5"/>
              </a:rPr>
              <a:t>https://www.youtube.com/watch?v=UJx9D67FIt8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22DAC60-A18D-485F-80A5-9366EB6B49F8}"/>
              </a:ext>
            </a:extLst>
          </p:cNvPr>
          <p:cNvSpPr txBox="1"/>
          <p:nvPr/>
        </p:nvSpPr>
        <p:spPr>
          <a:xfrm>
            <a:off x="9531828" y="5516585"/>
            <a:ext cx="7680330" cy="196143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Autis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  <a:hlinkClick r:id="rId6"/>
              </a:rPr>
              <a:t>https://www.youtube.com/watch?v=rVLYZuL1P44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613500F-0ACD-45A7-B330-970F28770610}"/>
              </a:ext>
            </a:extLst>
          </p:cNvPr>
          <p:cNvSpPr txBox="1"/>
          <p:nvPr/>
        </p:nvSpPr>
        <p:spPr>
          <a:xfrm>
            <a:off x="5061982" y="7891757"/>
            <a:ext cx="7680330" cy="19522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MDVI</a:t>
            </a:r>
          </a:p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  <a:hlinkClick r:id="rId7"/>
              </a:rPr>
              <a:t>https://www.youtube.com/watch?v=59ITgQwWZEs</a:t>
            </a: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0C1960-69B5-4E4A-A394-711E9F5F7221}"/>
              </a:ext>
            </a:extLst>
          </p:cNvPr>
          <p:cNvSpPr txBox="1"/>
          <p:nvPr/>
        </p:nvSpPr>
        <p:spPr>
          <a:xfrm>
            <a:off x="3962400" y="564326"/>
            <a:ext cx="9879494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510"/>
              </a:lnSpc>
            </a:pPr>
            <a:r>
              <a:rPr lang="en-US" sz="32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Pembelajaran</a:t>
            </a:r>
            <a:r>
              <a:rPr lang="en-US" sz="32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Pemanfaatan</a:t>
            </a:r>
            <a:r>
              <a:rPr lang="en-US" sz="32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Papan</a:t>
            </a:r>
            <a:r>
              <a:rPr lang="en-US" sz="32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Interaktif</a:t>
            </a:r>
            <a:r>
              <a:rPr lang="en-US" sz="32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Untuk Anak </a:t>
            </a:r>
            <a:r>
              <a:rPr lang="en-US" sz="32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Berkebutuhan</a:t>
            </a:r>
            <a:r>
              <a:rPr lang="en-US" sz="32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Khusus</a:t>
            </a:r>
            <a:endParaRPr lang="en-US" sz="3200" dirty="0">
              <a:solidFill>
                <a:srgbClr val="000000"/>
              </a:solidFill>
              <a:latin typeface="KoniBlack"/>
              <a:ea typeface="KoniBlack"/>
              <a:cs typeface="KoniBlack"/>
              <a:sym typeface="Koni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082762" y="2875463"/>
            <a:ext cx="15106027" cy="44616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sz="3600" dirty="0"/>
              <a:t>Setelah </a:t>
            </a:r>
            <a:r>
              <a:rPr lang="en-ID" sz="3600" dirty="0" err="1"/>
              <a:t>melihat</a:t>
            </a:r>
            <a:r>
              <a:rPr lang="en-ID" sz="3600" dirty="0"/>
              <a:t> </a:t>
            </a:r>
            <a:r>
              <a:rPr lang="en-ID" sz="3600" dirty="0" err="1"/>
              <a:t>kelima</a:t>
            </a:r>
            <a:r>
              <a:rPr lang="en-ID" sz="3600" dirty="0"/>
              <a:t> video, </a:t>
            </a:r>
            <a:r>
              <a:rPr lang="en-ID" sz="3600" dirty="0" err="1"/>
              <a:t>apa</a:t>
            </a:r>
            <a:r>
              <a:rPr lang="en-ID" sz="3600" dirty="0"/>
              <a:t> </a:t>
            </a:r>
            <a:r>
              <a:rPr lang="en-ID" sz="3600" dirty="0" err="1"/>
              <a:t>perbedaan</a:t>
            </a:r>
            <a:r>
              <a:rPr lang="en-ID" sz="3600" dirty="0"/>
              <a:t> </a:t>
            </a:r>
            <a:r>
              <a:rPr lang="en-ID" sz="3600" dirty="0" err="1"/>
              <a:t>utama</a:t>
            </a:r>
            <a:r>
              <a:rPr lang="en-ID" sz="3600" dirty="0"/>
              <a:t> </a:t>
            </a:r>
            <a:r>
              <a:rPr lang="en-ID" sz="3600" dirty="0" err="1"/>
              <a:t>pemanfaatan</a:t>
            </a:r>
            <a:r>
              <a:rPr lang="en-ID" sz="3600" dirty="0"/>
              <a:t> PID pada </a:t>
            </a:r>
            <a:r>
              <a:rPr lang="en-ID" sz="3600" dirty="0" err="1"/>
              <a:t>siswa</a:t>
            </a:r>
            <a:r>
              <a:rPr lang="en-ID" sz="3600" dirty="0"/>
              <a:t> </a:t>
            </a:r>
            <a:r>
              <a:rPr lang="en-ID" sz="3600" dirty="0" err="1"/>
              <a:t>tunarungu</a:t>
            </a:r>
            <a:r>
              <a:rPr lang="en-ID" sz="3600" dirty="0"/>
              <a:t>, </a:t>
            </a:r>
            <a:r>
              <a:rPr lang="en-ID" sz="3600" dirty="0" err="1"/>
              <a:t>tunanetra</a:t>
            </a:r>
            <a:r>
              <a:rPr lang="en-ID" sz="3600" dirty="0"/>
              <a:t>, </a:t>
            </a:r>
            <a:r>
              <a:rPr lang="en-ID" sz="3600" dirty="0" err="1"/>
              <a:t>tunagrahita</a:t>
            </a:r>
            <a:r>
              <a:rPr lang="en-ID" sz="3600" dirty="0"/>
              <a:t>, </a:t>
            </a:r>
            <a:r>
              <a:rPr lang="en-ID" sz="3600" dirty="0" err="1"/>
              <a:t>autis</a:t>
            </a:r>
            <a:r>
              <a:rPr lang="en-ID" sz="3600" dirty="0"/>
              <a:t>, dan MDVI?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3600" dirty="0" err="1"/>
              <a:t>Menurut</a:t>
            </a:r>
            <a:r>
              <a:rPr lang="en-ID" sz="3600" dirty="0"/>
              <a:t> Bapak/Ibu, </a:t>
            </a:r>
            <a:r>
              <a:rPr lang="en-ID" sz="3600" dirty="0" err="1"/>
              <a:t>fitur</a:t>
            </a:r>
            <a:r>
              <a:rPr lang="en-ID" sz="3600" dirty="0"/>
              <a:t> </a:t>
            </a:r>
            <a:r>
              <a:rPr lang="en-ID" sz="3600" dirty="0" err="1"/>
              <a:t>atau</a:t>
            </a:r>
            <a:r>
              <a:rPr lang="en-ID" sz="3600" dirty="0"/>
              <a:t> strategi </a:t>
            </a:r>
            <a:r>
              <a:rPr lang="en-ID" sz="3600" dirty="0" err="1"/>
              <a:t>penggunaan</a:t>
            </a:r>
            <a:r>
              <a:rPr lang="en-ID" sz="3600" dirty="0"/>
              <a:t> PID </a:t>
            </a:r>
            <a:r>
              <a:rPr lang="en-ID" sz="3600" dirty="0" err="1"/>
              <a:t>apa</a:t>
            </a:r>
            <a:r>
              <a:rPr lang="en-ID" sz="3600" dirty="0"/>
              <a:t> yang paling </a:t>
            </a:r>
            <a:r>
              <a:rPr lang="en-ID" sz="3600" dirty="0" err="1"/>
              <a:t>efektif</a:t>
            </a:r>
            <a:r>
              <a:rPr lang="en-ID" sz="3600" dirty="0"/>
              <a:t> </a:t>
            </a:r>
            <a:r>
              <a:rPr lang="en-ID" sz="3600" dirty="0" err="1"/>
              <a:t>untuk</a:t>
            </a:r>
            <a:r>
              <a:rPr lang="en-ID" sz="3600" dirty="0"/>
              <a:t> </a:t>
            </a:r>
            <a:r>
              <a:rPr lang="en-ID" sz="3600" dirty="0" err="1"/>
              <a:t>membuat</a:t>
            </a:r>
            <a:r>
              <a:rPr lang="en-ID" sz="3600" dirty="0"/>
              <a:t> </a:t>
            </a:r>
            <a:r>
              <a:rPr lang="en-ID" sz="3600" dirty="0" err="1"/>
              <a:t>pembelajaran</a:t>
            </a:r>
            <a:r>
              <a:rPr lang="en-ID" sz="3600" dirty="0"/>
              <a:t> </a:t>
            </a:r>
            <a:r>
              <a:rPr lang="en-ID" sz="3600" dirty="0" err="1"/>
              <a:t>lebih</a:t>
            </a:r>
            <a:r>
              <a:rPr lang="en-ID" sz="3600" dirty="0"/>
              <a:t> </a:t>
            </a:r>
            <a:r>
              <a:rPr lang="en-ID" sz="3600" dirty="0" err="1"/>
              <a:t>aksesibel</a:t>
            </a:r>
            <a:r>
              <a:rPr lang="en-ID" sz="3600" dirty="0"/>
              <a:t> dan </a:t>
            </a:r>
            <a:r>
              <a:rPr lang="en-ID" sz="3600" dirty="0" err="1"/>
              <a:t>sesuai</a:t>
            </a:r>
            <a:r>
              <a:rPr lang="en-ID" sz="3600" dirty="0"/>
              <a:t> </a:t>
            </a:r>
            <a:r>
              <a:rPr lang="en-ID" sz="3600" dirty="0" err="1"/>
              <a:t>dengan</a:t>
            </a:r>
            <a:r>
              <a:rPr lang="en-ID" sz="3600" dirty="0"/>
              <a:t> </a:t>
            </a:r>
            <a:r>
              <a:rPr lang="en-ID" sz="3600" dirty="0" err="1"/>
              <a:t>kebutuhan</a:t>
            </a:r>
            <a:r>
              <a:rPr lang="en-ID" sz="3600" dirty="0"/>
              <a:t> masing-masing </a:t>
            </a:r>
            <a:r>
              <a:rPr lang="en-ID" sz="3600" dirty="0" err="1"/>
              <a:t>siswa</a:t>
            </a:r>
            <a:r>
              <a:rPr lang="en-ID" sz="3600" dirty="0"/>
              <a:t>? </a:t>
            </a:r>
            <a:r>
              <a:rPr lang="en-ID" sz="3600" dirty="0" err="1"/>
              <a:t>Jelaskan</a:t>
            </a:r>
            <a:r>
              <a:rPr lang="en-ID" sz="3600" dirty="0"/>
              <a:t> </a:t>
            </a:r>
            <a:r>
              <a:rPr lang="en-ID" sz="3600" dirty="0" err="1"/>
              <a:t>alasannya</a:t>
            </a:r>
            <a:r>
              <a:rPr lang="en-ID" sz="3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3600" dirty="0"/>
              <a:t>Setelah </a:t>
            </a:r>
            <a:r>
              <a:rPr lang="en-ID" sz="3600" dirty="0" err="1"/>
              <a:t>menyaksikan</a:t>
            </a:r>
            <a:r>
              <a:rPr lang="en-ID" sz="3600" dirty="0"/>
              <a:t> </a:t>
            </a:r>
            <a:r>
              <a:rPr lang="en-ID" sz="3600" dirty="0" err="1"/>
              <a:t>kelima</a:t>
            </a:r>
            <a:r>
              <a:rPr lang="en-ID" sz="3600" dirty="0"/>
              <a:t> video </a:t>
            </a:r>
            <a:r>
              <a:rPr lang="en-ID" sz="3600" dirty="0" err="1"/>
              <a:t>tersebut</a:t>
            </a:r>
            <a:r>
              <a:rPr lang="en-ID" sz="3600" dirty="0"/>
              <a:t>, </a:t>
            </a:r>
            <a:r>
              <a:rPr lang="en-ID" sz="3600" dirty="0" err="1"/>
              <a:t>apa</a:t>
            </a:r>
            <a:r>
              <a:rPr lang="en-ID" sz="3600" dirty="0"/>
              <a:t> </a:t>
            </a:r>
            <a:r>
              <a:rPr lang="en-ID" sz="3600" dirty="0" err="1"/>
              <a:t>satu</a:t>
            </a:r>
            <a:r>
              <a:rPr lang="en-ID" sz="3600" dirty="0"/>
              <a:t> ide </a:t>
            </a:r>
            <a:r>
              <a:rPr lang="en-ID" sz="3600" dirty="0" err="1"/>
              <a:t>atau</a:t>
            </a:r>
            <a:r>
              <a:rPr lang="en-ID" sz="3600" dirty="0"/>
              <a:t> </a:t>
            </a:r>
            <a:r>
              <a:rPr lang="en-ID" sz="3600" dirty="0" err="1"/>
              <a:t>praktik</a:t>
            </a:r>
            <a:r>
              <a:rPr lang="en-ID" sz="3600" dirty="0"/>
              <a:t> yang </a:t>
            </a:r>
            <a:r>
              <a:rPr lang="en-ID" sz="3600" dirty="0" err="1"/>
              <a:t>akan</a:t>
            </a:r>
            <a:r>
              <a:rPr lang="en-ID" sz="3600" dirty="0"/>
              <a:t> Bapak/Ibu </a:t>
            </a:r>
            <a:r>
              <a:rPr lang="en-ID" sz="3600" dirty="0" err="1"/>
              <a:t>terapkan</a:t>
            </a:r>
            <a:r>
              <a:rPr lang="en-ID" sz="3600" dirty="0"/>
              <a:t> di </a:t>
            </a:r>
            <a:r>
              <a:rPr lang="en-ID" sz="3600" dirty="0" err="1"/>
              <a:t>kelas</a:t>
            </a:r>
            <a:r>
              <a:rPr lang="en-ID" sz="3600" dirty="0"/>
              <a:t> </a:t>
            </a:r>
            <a:r>
              <a:rPr lang="en-ID" sz="3600" dirty="0" err="1"/>
              <a:t>dengan</a:t>
            </a:r>
            <a:r>
              <a:rPr lang="en-ID" sz="3600" dirty="0"/>
              <a:t> </a:t>
            </a:r>
            <a:r>
              <a:rPr lang="en-ID" sz="3600" dirty="0" err="1"/>
              <a:t>menggunakan</a:t>
            </a:r>
            <a:r>
              <a:rPr lang="en-ID" sz="3600" dirty="0"/>
              <a:t> PID?</a:t>
            </a:r>
          </a:p>
          <a:p>
            <a:pPr marL="0" lvl="0" indent="0" algn="ctr">
              <a:lnSpc>
                <a:spcPts val="5276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1467409" y="-306973"/>
            <a:ext cx="7030009" cy="6364873"/>
          </a:xfrm>
          <a:custGeom>
            <a:avLst/>
            <a:gdLst/>
            <a:ahLst/>
            <a:cxnLst/>
            <a:rect l="l" t="t" r="r" b="b"/>
            <a:pathLst>
              <a:path w="7422238" h="7381174">
                <a:moveTo>
                  <a:pt x="0" y="0"/>
                </a:moveTo>
                <a:lnTo>
                  <a:pt x="7422237" y="0"/>
                </a:lnTo>
                <a:lnTo>
                  <a:pt x="7422237" y="7381174"/>
                </a:lnTo>
                <a:lnTo>
                  <a:pt x="0" y="7381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0C1960-69B5-4E4A-A394-711E9F5F7221}"/>
              </a:ext>
            </a:extLst>
          </p:cNvPr>
          <p:cNvSpPr txBox="1"/>
          <p:nvPr/>
        </p:nvSpPr>
        <p:spPr>
          <a:xfrm>
            <a:off x="3810000" y="1333500"/>
            <a:ext cx="9879494" cy="732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510"/>
              </a:lnSpc>
            </a:pPr>
            <a:r>
              <a:rPr lang="en-US" sz="5400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REFLEKSI</a:t>
            </a:r>
          </a:p>
        </p:txBody>
      </p:sp>
    </p:spTree>
    <p:extLst>
      <p:ext uri="{BB962C8B-B14F-4D97-AF65-F5344CB8AC3E}">
        <p14:creationId xmlns:p14="http://schemas.microsoft.com/office/powerpoint/2010/main" val="2451130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1701" y="159889"/>
            <a:ext cx="8144640" cy="9302823"/>
          </a:xfrm>
          <a:custGeom>
            <a:avLst/>
            <a:gdLst/>
            <a:ahLst/>
            <a:cxnLst/>
            <a:rect l="l" t="t" r="r" b="b"/>
            <a:pathLst>
              <a:path w="8144640" h="9302823">
                <a:moveTo>
                  <a:pt x="0" y="0"/>
                </a:moveTo>
                <a:lnTo>
                  <a:pt x="8144640" y="0"/>
                </a:lnTo>
                <a:lnTo>
                  <a:pt x="8144640" y="9302823"/>
                </a:lnTo>
                <a:lnTo>
                  <a:pt x="0" y="9302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213698" y="1079653"/>
            <a:ext cx="7775239" cy="986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75"/>
              </a:lnSpc>
            </a:pPr>
            <a:r>
              <a:rPr lang="en-US" sz="5768" dirty="0" err="1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Tantangan</a:t>
            </a:r>
            <a:r>
              <a:rPr lang="en-US" sz="5768" dirty="0">
                <a:solidFill>
                  <a:srgbClr val="000000"/>
                </a:solidFill>
                <a:latin typeface="KoniBlack"/>
                <a:ea typeface="KoniBlack"/>
                <a:cs typeface="KoniBlack"/>
                <a:sym typeface="KoniBlack"/>
              </a:rPr>
              <a:t> &amp; Solusi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88437" y="3169595"/>
            <a:ext cx="7900500" cy="394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54"/>
              </a:lnSpc>
              <a:spcBef>
                <a:spcPct val="0"/>
              </a:spcBef>
            </a:pP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🔸 Guru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belum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terbiasa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mulai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dari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fungsi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sederhana</a:t>
            </a:r>
            <a:endParaRPr lang="en-US" sz="2824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3954"/>
              </a:lnSpc>
              <a:spcBef>
                <a:spcPct val="0"/>
              </a:spcBef>
            </a:pP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🔸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Takut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salah/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merusak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alat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pendampingan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&amp;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praktik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mandiri</a:t>
            </a:r>
            <a:endParaRPr lang="en-US" sz="2824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  <a:p>
            <a:pPr marL="0" lvl="0" indent="0" algn="ctr">
              <a:lnSpc>
                <a:spcPts val="3954"/>
              </a:lnSpc>
              <a:spcBef>
                <a:spcPct val="0"/>
              </a:spcBef>
            </a:pP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🔸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Materi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interaktif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terbatas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gunakan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sumber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gratis (Google, YouTube,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Rumah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Belajar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)</a:t>
            </a:r>
          </a:p>
          <a:p>
            <a:pPr marL="0" lvl="0" indent="0" algn="ctr">
              <a:lnSpc>
                <a:spcPts val="3954"/>
              </a:lnSpc>
              <a:spcBef>
                <a:spcPct val="0"/>
              </a:spcBef>
            </a:pP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🔸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Kendala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jaringan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siapkan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materi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offline</a:t>
            </a:r>
          </a:p>
          <a:p>
            <a:pPr marL="0" lvl="0" indent="0" algn="ctr">
              <a:lnSpc>
                <a:spcPts val="3954"/>
              </a:lnSpc>
              <a:spcBef>
                <a:spcPct val="0"/>
              </a:spcBef>
            </a:pP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🔸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Keragaman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kemampuan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siswa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→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sesuaikan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tingkat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kesulitan</a:t>
            </a:r>
            <a:r>
              <a:rPr lang="en-US" sz="2824" dirty="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en-US" sz="2824" dirty="0" err="1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aktivitas</a:t>
            </a:r>
            <a:endParaRPr lang="en-US" sz="2824" dirty="0">
              <a:solidFill>
                <a:srgbClr val="000000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16260" y="1854639"/>
            <a:ext cx="5678294" cy="5224030"/>
          </a:xfrm>
          <a:custGeom>
            <a:avLst/>
            <a:gdLst/>
            <a:ahLst/>
            <a:cxnLst/>
            <a:rect l="l" t="t" r="r" b="b"/>
            <a:pathLst>
              <a:path w="5678294" h="5224030">
                <a:moveTo>
                  <a:pt x="0" y="0"/>
                </a:moveTo>
                <a:lnTo>
                  <a:pt x="5678293" y="0"/>
                </a:lnTo>
                <a:lnTo>
                  <a:pt x="5678293" y="5224031"/>
                </a:lnTo>
                <a:lnTo>
                  <a:pt x="0" y="52240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534141" y="154192"/>
            <a:ext cx="6993540" cy="5695966"/>
          </a:xfrm>
          <a:custGeom>
            <a:avLst/>
            <a:gdLst/>
            <a:ahLst/>
            <a:cxnLst/>
            <a:rect l="l" t="t" r="r" b="b"/>
            <a:pathLst>
              <a:path w="6993540" h="5695966">
                <a:moveTo>
                  <a:pt x="0" y="0"/>
                </a:moveTo>
                <a:lnTo>
                  <a:pt x="6993540" y="0"/>
                </a:lnTo>
                <a:lnTo>
                  <a:pt x="6993540" y="5695966"/>
                </a:lnTo>
                <a:lnTo>
                  <a:pt x="0" y="5695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007868"/>
            <a:ext cx="10273232" cy="4266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75"/>
              </a:lnSpc>
            </a:pPr>
            <a:r>
              <a:rPr lang="en-US" sz="5125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Refleksi &amp; Penutup</a:t>
            </a:r>
          </a:p>
          <a:p>
            <a:pPr marL="0" lvl="0" indent="0"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"Teknologi yang baik bukan yang paling canggih, melainkan yang paling membantu setiap anak untuk belajar sesuai kemampuan dan kebutuhannya."</a:t>
            </a:r>
          </a:p>
          <a:p>
            <a:pPr marL="0" lvl="0" indent="0"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Terima kasih kepada seluruh Bapak/Ibu Guru yang telah berpartisipasi! 🌟</a:t>
            </a:r>
          </a:p>
        </p:txBody>
      </p:sp>
      <p:sp>
        <p:nvSpPr>
          <p:cNvPr id="5" name="Freeform 5"/>
          <p:cNvSpPr/>
          <p:nvPr/>
        </p:nvSpPr>
        <p:spPr>
          <a:xfrm rot="-2630515">
            <a:off x="15065455" y="7043530"/>
            <a:ext cx="5020471" cy="2723605"/>
          </a:xfrm>
          <a:custGeom>
            <a:avLst/>
            <a:gdLst/>
            <a:ahLst/>
            <a:cxnLst/>
            <a:rect l="l" t="t" r="r" b="b"/>
            <a:pathLst>
              <a:path w="5020471" h="2723605">
                <a:moveTo>
                  <a:pt x="0" y="0"/>
                </a:moveTo>
                <a:lnTo>
                  <a:pt x="5020471" y="0"/>
                </a:lnTo>
                <a:lnTo>
                  <a:pt x="5020471" y="2723605"/>
                </a:lnTo>
                <a:lnTo>
                  <a:pt x="0" y="2723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585</Words>
  <Application>Microsoft Office PowerPoint</Application>
  <PresentationFormat>Custom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Cambria</vt:lpstr>
      <vt:lpstr>Arial</vt:lpstr>
      <vt:lpstr>Sansita</vt:lpstr>
      <vt:lpstr>Roca One Heavy</vt:lpstr>
      <vt:lpstr>KoniBlack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Pemanfaatan PID untuk ABK (Pendidikan Inklusif)</dc:title>
  <cp:lastModifiedBy>Siti Hajar</cp:lastModifiedBy>
  <cp:revision>4</cp:revision>
  <dcterms:created xsi:type="dcterms:W3CDTF">2006-08-16T00:00:00Z</dcterms:created>
  <dcterms:modified xsi:type="dcterms:W3CDTF">2026-09-08T16:02:20Z</dcterms:modified>
  <dc:identifier>DAHUlh9cXGY</dc:identifier>
</cp:coreProperties>
</file>