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9" r:id="rId3"/>
    <p:sldId id="261" r:id="rId4"/>
    <p:sldId id="262" r:id="rId5"/>
    <p:sldId id="264" r:id="rId6"/>
    <p:sldId id="265" r:id="rId7"/>
    <p:sldId id="274" r:id="rId8"/>
    <p:sldId id="278" r:id="rId9"/>
    <p:sldId id="280" r:id="rId10"/>
    <p:sldId id="285" r:id="rId11"/>
    <p:sldId id="286" r:id="rId12"/>
  </p:sldIdLst>
  <p:sldSz cx="12192000" cy="6858000"/>
  <p:notesSz cx="6858000" cy="9144000"/>
  <p:embeddedFontLst>
    <p:embeddedFont>
      <p:font typeface="Nunito" pitchFamily="2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1" roundtripDataSignature="AMtx7miIJttiFgO7NMMJTMqRwI7eF9Mf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A0367F5-140F-41FD-8FBB-CD5736745E36}">
  <a:tblStyle styleId="{5A0367F5-140F-41FD-8FBB-CD5736745E36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4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2" name="Google Shape;14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0" name="Google Shape;16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7" name="Google Shape;16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9" name="Google Shape;17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Tuliskan di sticky note, berbasis pengalaman nyata, bukan jawaban umum, akan lebih baik jika ada data sederhana</a:t>
            </a:r>
            <a:endParaRPr/>
          </a:p>
        </p:txBody>
      </p:sp>
      <p:sp>
        <p:nvSpPr>
          <p:cNvPr id="180" name="Google Shape;18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7" name="Google Shape;18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Saat peserta berdiskusi, fasilitator dapat melakukan intervensi: 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“Data mana yang menunjukan masalah?”</a:t>
            </a:r>
            <a:r>
              <a:rPr lang="en-US"/>
              <a:t>; 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“Mengapa itu menjadi penyebab?”; “Apakah solusi sudah sesuai dengan penyebab?”</a:t>
            </a:r>
            <a:endParaRPr/>
          </a:p>
        </p:txBody>
      </p:sp>
      <p:sp>
        <p:nvSpPr>
          <p:cNvPr id="188" name="Google Shape;188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d593fd6501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5" name="Google Shape;245;g3d593fd6501_0_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6" name="Google Shape;246;g3d593fd6501_0_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Pembelajaran yang dirancang harus dapat dicoba di kelas (saat implementasi di Kelompok Kerja Satuan Pendidikan)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Hasil diskusi adalah rencana awal yang dapat langsung diimplementasikan pada tahap berikutnya di kelas masing-masing.</a:t>
            </a:r>
            <a:endParaRPr/>
          </a:p>
        </p:txBody>
      </p:sp>
      <p:sp>
        <p:nvSpPr>
          <p:cNvPr id="273" name="Google Shape;273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Fasil mengaitkan bahwa: KK bukan hanya tempat diskusi, tetapi tempat memperbaiki praktik pembelajaran secara bersama</a:t>
            </a:r>
            <a:endParaRPr/>
          </a:p>
        </p:txBody>
      </p:sp>
      <p:sp>
        <p:nvSpPr>
          <p:cNvPr id="286" name="Google Shape;286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3" name="Google Shape;32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d593fd6501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0" name="Google Shape;330;g3d593fd6501_0_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1" name="Google Shape;331;g3d593fd6501_0_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 Saja" type="titleOnly">
  <p:cSld name="TITLE_ONL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3dff72da439_0_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g3dff72da439_0_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g3dff72da439_0_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g3dff72da439_0_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20" name="Google Shape;20;g3dff72da439_0_6"/>
          <p:cNvGrpSpPr/>
          <p:nvPr/>
        </p:nvGrpSpPr>
        <p:grpSpPr>
          <a:xfrm>
            <a:off x="0" y="0"/>
            <a:ext cx="12230298" cy="174300"/>
            <a:chOff x="-19216" y="6683829"/>
            <a:chExt cx="12230298" cy="174300"/>
          </a:xfrm>
        </p:grpSpPr>
        <p:grpSp>
          <p:nvGrpSpPr>
            <p:cNvPr id="21" name="Google Shape;21;g3dff72da439_0_6"/>
            <p:cNvGrpSpPr/>
            <p:nvPr/>
          </p:nvGrpSpPr>
          <p:grpSpPr>
            <a:xfrm>
              <a:off x="-19216" y="6683829"/>
              <a:ext cx="12230298" cy="174300"/>
              <a:chOff x="-38432" y="-24848"/>
              <a:chExt cx="12230298" cy="174300"/>
            </a:xfrm>
          </p:grpSpPr>
          <p:sp>
            <p:nvSpPr>
              <p:cNvPr id="22" name="Google Shape;22;g3dff72da439_0_6"/>
              <p:cNvSpPr/>
              <p:nvPr/>
            </p:nvSpPr>
            <p:spPr>
              <a:xfrm>
                <a:off x="8135266" y="-24848"/>
                <a:ext cx="4056600" cy="174300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23;g3dff72da439_0_6"/>
              <p:cNvSpPr/>
              <p:nvPr/>
            </p:nvSpPr>
            <p:spPr>
              <a:xfrm>
                <a:off x="4018302" y="-24848"/>
                <a:ext cx="4056600" cy="174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24;g3dff72da439_0_6"/>
              <p:cNvSpPr/>
              <p:nvPr/>
            </p:nvSpPr>
            <p:spPr>
              <a:xfrm>
                <a:off x="-38432" y="-24848"/>
                <a:ext cx="4056600" cy="174300"/>
              </a:xfrm>
              <a:prstGeom prst="rect">
                <a:avLst/>
              </a:prstGeom>
              <a:solidFill>
                <a:srgbClr val="ED7E2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5" name="Google Shape;25;g3dff72da439_0_6"/>
            <p:cNvSpPr/>
            <p:nvPr/>
          </p:nvSpPr>
          <p:spPr>
            <a:xfrm>
              <a:off x="8154482" y="6683829"/>
              <a:ext cx="4056600" cy="174300"/>
            </a:xfrm>
            <a:prstGeom prst="rect">
              <a:avLst/>
            </a:prstGeom>
            <a:solidFill>
              <a:srgbClr val="0097B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6" name="Google Shape;26;g3dff72da439_0_6" title="logo Kemendikdasmen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8519" y="191855"/>
            <a:ext cx="1529025" cy="36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g3dff72da439_0_6" title="Rabu Dikdas (5)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49394" y="238493"/>
            <a:ext cx="1225425" cy="33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osong" type="blank">
  <p:cSld name="BLANK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3dff72da439_0_19"/>
          <p:cNvSpPr txBox="1"/>
          <p:nvPr/>
        </p:nvSpPr>
        <p:spPr>
          <a:xfrm>
            <a:off x="337930" y="6358973"/>
            <a:ext cx="11678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Pelatihan Pembelajaran Mendalam bagi Guru</a:t>
            </a:r>
            <a:endParaRPr sz="1200" b="1" i="0" u="none" strike="noStrike" cap="none">
              <a:solidFill>
                <a:srgbClr val="0097B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30" name="Google Shape;30;g3dff72da439_0_19"/>
          <p:cNvGrpSpPr/>
          <p:nvPr/>
        </p:nvGrpSpPr>
        <p:grpSpPr>
          <a:xfrm>
            <a:off x="-19216" y="6683829"/>
            <a:ext cx="12230298" cy="174300"/>
            <a:chOff x="-19216" y="6683829"/>
            <a:chExt cx="12230298" cy="174300"/>
          </a:xfrm>
        </p:grpSpPr>
        <p:grpSp>
          <p:nvGrpSpPr>
            <p:cNvPr id="31" name="Google Shape;31;g3dff72da439_0_19"/>
            <p:cNvGrpSpPr/>
            <p:nvPr/>
          </p:nvGrpSpPr>
          <p:grpSpPr>
            <a:xfrm>
              <a:off x="-19216" y="6683829"/>
              <a:ext cx="12230298" cy="174300"/>
              <a:chOff x="-38432" y="-24848"/>
              <a:chExt cx="12230298" cy="174300"/>
            </a:xfrm>
          </p:grpSpPr>
          <p:sp>
            <p:nvSpPr>
              <p:cNvPr id="32" name="Google Shape;32;g3dff72da439_0_19"/>
              <p:cNvSpPr/>
              <p:nvPr/>
            </p:nvSpPr>
            <p:spPr>
              <a:xfrm>
                <a:off x="8135266" y="-24848"/>
                <a:ext cx="4056600" cy="174300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" name="Google Shape;33;g3dff72da439_0_19"/>
              <p:cNvSpPr/>
              <p:nvPr/>
            </p:nvSpPr>
            <p:spPr>
              <a:xfrm>
                <a:off x="4018302" y="-24848"/>
                <a:ext cx="4056600" cy="174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" name="Google Shape;34;g3dff72da439_0_19"/>
              <p:cNvSpPr/>
              <p:nvPr/>
            </p:nvSpPr>
            <p:spPr>
              <a:xfrm>
                <a:off x="-38432" y="-24848"/>
                <a:ext cx="4056600" cy="174300"/>
              </a:xfrm>
              <a:prstGeom prst="rect">
                <a:avLst/>
              </a:prstGeom>
              <a:solidFill>
                <a:srgbClr val="ED7E2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5" name="Google Shape;35;g3dff72da439_0_19"/>
            <p:cNvSpPr/>
            <p:nvPr/>
          </p:nvSpPr>
          <p:spPr>
            <a:xfrm>
              <a:off x="8154482" y="6683829"/>
              <a:ext cx="4056600" cy="174300"/>
            </a:xfrm>
            <a:prstGeom prst="rect">
              <a:avLst/>
            </a:prstGeom>
            <a:solidFill>
              <a:srgbClr val="0097B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6" name="Google Shape;36;g3dff72da439_0_19" title="logo Kemendikdasmen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753600" y="210368"/>
            <a:ext cx="1187894" cy="303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g3dff72da439_0_19" title="Rabu Dikdas (5)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58415" y="238493"/>
            <a:ext cx="916404" cy="275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Judul" type="title">
  <p:cSld name="TITLE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3dff72da439_0_2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g3dff72da439_0_2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1" name="Google Shape;41;g3dff72da439_0_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g3dff72da439_0_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g3dff72da439_0_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 dan Konten" type="obj">
  <p:cSld name="OBJEC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3dff72da439_0_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g3dff72da439_0_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g3dff72da439_0_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g3dff72da439_0_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g3dff72da439_0_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 Bagian" type="secHead">
  <p:cSld name="SECTION_HEAD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dff72da439_0_4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g3dff72da439_0_4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g3dff72da439_0_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g3dff72da439_0_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g3dff72da439_0_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 Konten" type="twoObj">
  <p:cSld name="TWO_OBJECT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dff72da439_0_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g3dff72da439_0_4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g3dff72da439_0_4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g3dff72da439_0_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g3dff72da439_0_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g3dff72da439_0_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erbandingan" type="twoTxTwoObj">
  <p:cSld name="TWO_OBJECTS_WITH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dff72da439_0_5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g3dff72da439_0_5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6" name="Google Shape;66;g3dff72da439_0_5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g3dff72da439_0_5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8" name="Google Shape;68;g3dff72da439_0_5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g3dff72da439_0_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g3dff72da439_0_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g3dff72da439_0_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onten dengan Keterangan" type="objTx">
  <p:cSld name="OBJECT_WITH_CAPTIO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dff72da439_0_6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g3dff72da439_0_6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5" name="Google Shape;75;g3dff72da439_0_6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6" name="Google Shape;76;g3dff72da439_0_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g3dff72da439_0_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g3dff72da439_0_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ambar dengan Keterangan" type="picTx">
  <p:cSld name="PICTURE_WITH_CAPTION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dff72da439_0_7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g3dff72da439_0_7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g3dff72da439_0_7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3" name="Google Shape;83;g3dff72da439_0_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g3dff72da439_0_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g3dff72da439_0_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 dan Teks Vertikal" type="vertTx">
  <p:cSld name="VERTICAL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dff72da439_0_7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g3dff72da439_0_77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g3dff72da439_0_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g3dff72da439_0_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g3dff72da439_0_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 Vertikal dan Teks" type="vertTitleAndTx">
  <p:cSld name="VERTICAL_TITLE_AND_VERTICAL_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dff72da439_0_83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g3dff72da439_0_83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g3dff72da439_0_8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g3dff72da439_0_8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g3dff72da439_0_8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3dff72da439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g3dff72da439_0_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g3dff72da439_0_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g3dff72da439_0_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g3dff72da439_0_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"/>
          <p:cNvSpPr txBox="1"/>
          <p:nvPr/>
        </p:nvSpPr>
        <p:spPr>
          <a:xfrm>
            <a:off x="3877775" y="934350"/>
            <a:ext cx="8037300" cy="23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 dirty="0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INKUIRI KOLABORATIF</a:t>
            </a:r>
            <a:endParaRPr sz="4000" b="1" i="0" u="none" strike="noStrike" cap="none" dirty="0">
              <a:solidFill>
                <a:srgbClr val="0097B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4000" b="1" i="0" u="none" strike="noStrike" cap="none" dirty="0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(</a:t>
            </a:r>
            <a:r>
              <a:rPr lang="en-US" sz="4000" b="1" i="0" u="none" strike="noStrike" cap="none" dirty="0" err="1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Pengelolaan</a:t>
            </a:r>
            <a:r>
              <a:rPr lang="en-US" sz="4000" b="1" i="0" u="none" strike="noStrike" cap="none" dirty="0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 dan </a:t>
            </a:r>
            <a:r>
              <a:rPr lang="en-US" sz="4000" b="1" i="0" u="none" strike="noStrike" cap="none" dirty="0" err="1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Pemberdayaan</a:t>
            </a:r>
            <a:r>
              <a:rPr lang="en-US" sz="4000" b="1" i="0" u="none" strike="noStrike" cap="none" dirty="0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000" b="1" i="0" u="none" strike="noStrike" cap="none" dirty="0" err="1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Kelompok</a:t>
            </a:r>
            <a:r>
              <a:rPr lang="en-US" sz="4000" b="1" i="0" u="none" strike="noStrike" cap="none" dirty="0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000" b="1" i="0" u="none" strike="noStrike" cap="none" dirty="0" err="1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Kerja</a:t>
            </a:r>
            <a:r>
              <a:rPr lang="en-US" sz="4000" b="1" i="0" u="none" strike="noStrike" cap="none" dirty="0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)</a:t>
            </a:r>
            <a:endParaRPr sz="4000" b="1" i="0" u="none" strike="noStrike" cap="none" dirty="0">
              <a:solidFill>
                <a:srgbClr val="0097B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6095999" y="3592466"/>
            <a:ext cx="5504121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 dirty="0">
                <a:solidFill>
                  <a:srgbClr val="ED7D31"/>
                </a:solidFill>
                <a:latin typeface="Nunito"/>
                <a:ea typeface="Nunito"/>
                <a:cs typeface="Nunito"/>
                <a:sym typeface="Nunito"/>
              </a:rPr>
              <a:t>Oleh: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 dirty="0">
                <a:solidFill>
                  <a:srgbClr val="ED7D31"/>
                </a:solidFill>
                <a:latin typeface="Nunito"/>
                <a:ea typeface="Nunito"/>
                <a:cs typeface="Nunito"/>
                <a:sym typeface="Nunito"/>
              </a:rPr>
              <a:t>Cahaya Purnama Sari</a:t>
            </a:r>
            <a:endParaRPr sz="3600" b="1" i="0" u="none" strike="noStrike" cap="none" dirty="0">
              <a:solidFill>
                <a:srgbClr val="ED7D3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04" name="Google Shape;10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882792" y="2365151"/>
            <a:ext cx="7226440" cy="4607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"/>
          <p:cNvSpPr/>
          <p:nvPr/>
        </p:nvSpPr>
        <p:spPr>
          <a:xfrm>
            <a:off x="-226650" y="301050"/>
            <a:ext cx="94308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4"/>
          <p:cNvSpPr txBox="1"/>
          <p:nvPr/>
        </p:nvSpPr>
        <p:spPr>
          <a:xfrm>
            <a:off x="494325" y="318200"/>
            <a:ext cx="8059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Komitmen Belajar</a:t>
            </a:r>
            <a:endParaRPr sz="4000" b="1" i="0" u="none" strike="noStrike" cap="non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46" name="Google Shape;146;p4" descr="Tepat Waktu Gambar PNG | File Vektor Dan PSD | Unduh Gratis .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1934" y="1245750"/>
            <a:ext cx="2524205" cy="237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06140" y="1641954"/>
            <a:ext cx="1915060" cy="1847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08956" y="4291860"/>
            <a:ext cx="3109419" cy="174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78150" y="3535651"/>
            <a:ext cx="2693868" cy="26938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"/>
          <p:cNvSpPr txBox="1">
            <a:spLocks noGrp="1"/>
          </p:cNvSpPr>
          <p:nvPr>
            <p:ph type="body" idx="4294967295"/>
          </p:nvPr>
        </p:nvSpPr>
        <p:spPr>
          <a:xfrm>
            <a:off x="659250" y="1595225"/>
            <a:ext cx="108735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191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Font typeface="Nunito"/>
              <a:buChar char="•"/>
            </a:pPr>
            <a:r>
              <a:rPr lang="en-US" sz="3000">
                <a:latin typeface="Nunito"/>
                <a:ea typeface="Nunito"/>
                <a:cs typeface="Nunito"/>
                <a:sym typeface="Nunito"/>
              </a:rPr>
              <a:t>Memahami konsep dan tahapan siklus inkuiri kolaboratif.</a:t>
            </a:r>
            <a:endParaRPr sz="3000">
              <a:latin typeface="Nunito"/>
              <a:ea typeface="Nunito"/>
              <a:cs typeface="Nunito"/>
              <a:sym typeface="Nunito"/>
            </a:endParaRPr>
          </a:p>
          <a:p>
            <a:pPr marL="457200" lvl="0" indent="-419100" algn="just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3000"/>
              <a:buFont typeface="Nunito"/>
              <a:buChar char="•"/>
            </a:pPr>
            <a:r>
              <a:rPr lang="en-US" sz="3000">
                <a:latin typeface="Nunito"/>
                <a:ea typeface="Nunito"/>
                <a:cs typeface="Nunito"/>
                <a:sym typeface="Nunito"/>
              </a:rPr>
              <a:t>Menerapkan siklus inkuiri kolaboratif (</a:t>
            </a:r>
            <a:r>
              <a:rPr lang="en-US" sz="3000" i="1">
                <a:latin typeface="Nunito"/>
                <a:ea typeface="Nunito"/>
                <a:cs typeface="Nunito"/>
                <a:sym typeface="Nunito"/>
              </a:rPr>
              <a:t>Assess, Design, Implement</a:t>
            </a:r>
            <a:r>
              <a:rPr lang="en-US" sz="3000">
                <a:latin typeface="Nunito"/>
                <a:ea typeface="Nunito"/>
                <a:cs typeface="Nunito"/>
                <a:sym typeface="Nunito"/>
              </a:rPr>
              <a:t> dan </a:t>
            </a:r>
            <a:r>
              <a:rPr lang="en-US" sz="3000" i="1">
                <a:latin typeface="Nunito"/>
                <a:ea typeface="Nunito"/>
                <a:cs typeface="Nunito"/>
                <a:sym typeface="Nunito"/>
              </a:rPr>
              <a:t>Measure – Reflect – Change</a:t>
            </a:r>
            <a:r>
              <a:rPr lang="en-US" sz="3000">
                <a:latin typeface="Nunito"/>
                <a:ea typeface="Nunito"/>
                <a:cs typeface="Nunito"/>
                <a:sym typeface="Nunito"/>
              </a:rPr>
              <a:t>).</a:t>
            </a:r>
            <a:endParaRPr sz="3000">
              <a:latin typeface="Nunito"/>
              <a:ea typeface="Nunito"/>
              <a:cs typeface="Nunito"/>
              <a:sym typeface="Nunito"/>
            </a:endParaRPr>
          </a:p>
          <a:p>
            <a:pPr marL="457200" lvl="0" indent="-419100" algn="just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3000"/>
              <a:buFont typeface="Nunito"/>
              <a:buChar char="•"/>
            </a:pPr>
            <a:r>
              <a:rPr lang="en-US" sz="3000">
                <a:latin typeface="Nunito"/>
                <a:ea typeface="Nunito"/>
                <a:cs typeface="Nunito"/>
                <a:sym typeface="Nunito"/>
              </a:rPr>
              <a:t>Merancang pelaksanaan inkuiri kolaboratif di kelompok kerja.</a:t>
            </a:r>
            <a:endParaRPr sz="3000">
              <a:latin typeface="Nunito"/>
              <a:ea typeface="Nunito"/>
              <a:cs typeface="Nunito"/>
              <a:sym typeface="Nunito"/>
            </a:endParaRPr>
          </a:p>
          <a:p>
            <a:pPr marL="457200" lvl="0" indent="-419100" algn="just" rtl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SzPts val="3000"/>
              <a:buFont typeface="Nunito"/>
              <a:buChar char="•"/>
            </a:pPr>
            <a:r>
              <a:rPr lang="en-US" sz="3000">
                <a:latin typeface="Nunito"/>
                <a:ea typeface="Nunito"/>
                <a:cs typeface="Nunito"/>
                <a:sym typeface="Nunito"/>
              </a:rPr>
              <a:t>Mengembangkan budaya reflektif dan kolaboratif dalam kelompok kerja</a:t>
            </a:r>
            <a:endParaRPr sz="3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3" name="Google Shape;163;p6"/>
          <p:cNvSpPr/>
          <p:nvPr/>
        </p:nvSpPr>
        <p:spPr>
          <a:xfrm>
            <a:off x="-226650" y="301050"/>
            <a:ext cx="94308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6"/>
          <p:cNvSpPr txBox="1"/>
          <p:nvPr/>
        </p:nvSpPr>
        <p:spPr>
          <a:xfrm>
            <a:off x="494325" y="318200"/>
            <a:ext cx="8059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Tujuan</a:t>
            </a:r>
            <a:endParaRPr sz="4000" b="1" i="0" u="none" strike="noStrike" cap="non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"/>
          <p:cNvSpPr txBox="1">
            <a:spLocks noGrp="1"/>
          </p:cNvSpPr>
          <p:nvPr>
            <p:ph type="body" idx="4294967295"/>
          </p:nvPr>
        </p:nvSpPr>
        <p:spPr>
          <a:xfrm>
            <a:off x="605100" y="1581650"/>
            <a:ext cx="109818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746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Font typeface="Nunito"/>
              <a:buChar char="•"/>
            </a:pPr>
            <a:r>
              <a:rPr lang="en-US" sz="2300">
                <a:latin typeface="Nunito"/>
                <a:ea typeface="Nunito"/>
                <a:cs typeface="Nunito"/>
                <a:sym typeface="Nunito"/>
              </a:rPr>
              <a:t>Menjelaskan konsep inkuiri kolaboratif.</a:t>
            </a:r>
            <a:endParaRPr sz="2300">
              <a:latin typeface="Nunito"/>
              <a:ea typeface="Nunito"/>
              <a:cs typeface="Nunito"/>
              <a:sym typeface="Nunito"/>
            </a:endParaRPr>
          </a:p>
          <a:p>
            <a:pPr marL="457200" lvl="0" indent="-3746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Font typeface="Nunito"/>
              <a:buChar char="•"/>
            </a:pPr>
            <a:r>
              <a:rPr lang="en-US" sz="2300">
                <a:latin typeface="Nunito"/>
                <a:ea typeface="Nunito"/>
                <a:cs typeface="Nunito"/>
                <a:sym typeface="Nunito"/>
              </a:rPr>
              <a:t>Mengidentifikasi tahapan siklus inkuiri kolaboratif (</a:t>
            </a:r>
            <a:r>
              <a:rPr lang="en-US" sz="2300" i="1">
                <a:latin typeface="Nunito"/>
                <a:ea typeface="Nunito"/>
                <a:cs typeface="Nunito"/>
                <a:sym typeface="Nunito"/>
              </a:rPr>
              <a:t>Assess, Design, Implement</a:t>
            </a:r>
            <a:r>
              <a:rPr lang="en-US" sz="2300">
                <a:latin typeface="Nunito"/>
                <a:ea typeface="Nunito"/>
                <a:cs typeface="Nunito"/>
                <a:sym typeface="Nunito"/>
              </a:rPr>
              <a:t> dan </a:t>
            </a:r>
            <a:r>
              <a:rPr lang="en-US" sz="2300" i="1">
                <a:latin typeface="Nunito"/>
                <a:ea typeface="Nunito"/>
                <a:cs typeface="Nunito"/>
                <a:sym typeface="Nunito"/>
              </a:rPr>
              <a:t>Measure – Reflect – Change</a:t>
            </a:r>
            <a:r>
              <a:rPr lang="en-US" sz="2300">
                <a:latin typeface="Nunito"/>
                <a:ea typeface="Nunito"/>
                <a:cs typeface="Nunito"/>
                <a:sym typeface="Nunito"/>
              </a:rPr>
              <a:t>).</a:t>
            </a:r>
            <a:endParaRPr sz="2300">
              <a:latin typeface="Nunito"/>
              <a:ea typeface="Nunito"/>
              <a:cs typeface="Nunito"/>
              <a:sym typeface="Nunito"/>
            </a:endParaRPr>
          </a:p>
          <a:p>
            <a:pPr marL="457200" lvl="0" indent="-3746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Font typeface="Nunito"/>
              <a:buChar char="•"/>
            </a:pPr>
            <a:r>
              <a:rPr lang="en-US" sz="2300">
                <a:latin typeface="Nunito"/>
                <a:ea typeface="Nunito"/>
                <a:cs typeface="Nunito"/>
                <a:sym typeface="Nunito"/>
              </a:rPr>
              <a:t>Menganalisis permasalahan pembelajaran berdasarkan data dan pengalaman nyata di kelas.</a:t>
            </a:r>
            <a:endParaRPr sz="2300">
              <a:latin typeface="Nunito"/>
              <a:ea typeface="Nunito"/>
              <a:cs typeface="Nunito"/>
              <a:sym typeface="Nunito"/>
            </a:endParaRPr>
          </a:p>
          <a:p>
            <a:pPr marL="457200" lvl="0" indent="-3746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Font typeface="Nunito"/>
              <a:buChar char="•"/>
            </a:pPr>
            <a:r>
              <a:rPr lang="en-US" sz="2300">
                <a:latin typeface="Nunito"/>
                <a:ea typeface="Nunito"/>
                <a:cs typeface="Nunito"/>
                <a:sym typeface="Nunito"/>
              </a:rPr>
              <a:t>Merumuskan strategi perbaikan pembelajaran secara kolaboratif berdasarkan hasil analisis dan refleksi.</a:t>
            </a:r>
            <a:endParaRPr sz="2300">
              <a:latin typeface="Nunito"/>
              <a:ea typeface="Nunito"/>
              <a:cs typeface="Nunito"/>
              <a:sym typeface="Nunito"/>
            </a:endParaRPr>
          </a:p>
          <a:p>
            <a:pPr marL="457200" lvl="0" indent="-3746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Font typeface="Nunito"/>
              <a:buChar char="•"/>
            </a:pPr>
            <a:r>
              <a:rPr lang="en-US" sz="2300">
                <a:latin typeface="Nunito"/>
                <a:ea typeface="Nunito"/>
                <a:cs typeface="Nunito"/>
                <a:sym typeface="Nunito"/>
              </a:rPr>
              <a:t>Merancang pelaksanaan inkuiri kolaboratif di kelompok kerja sebagai bagian dari pengelolaan dan pemberdayaan komunitas belajar profesional.</a:t>
            </a:r>
            <a:endParaRPr sz="2300">
              <a:latin typeface="Nunito"/>
              <a:ea typeface="Nunito"/>
              <a:cs typeface="Nunito"/>
              <a:sym typeface="Nunito"/>
            </a:endParaRPr>
          </a:p>
          <a:p>
            <a:pPr marL="457200" lvl="0" indent="-3746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Font typeface="Nunito"/>
              <a:buChar char="•"/>
            </a:pPr>
            <a:r>
              <a:rPr lang="en-US" sz="2300">
                <a:latin typeface="Nunito"/>
                <a:ea typeface="Nunito"/>
                <a:cs typeface="Nunito"/>
                <a:sym typeface="Nunito"/>
              </a:rPr>
              <a:t>Menunjukan komitmen terhadap perbaikan berkelanjutan melalui penerapan siklus inkuiri kolaboratif secara mandiri dan konsisten.</a:t>
            </a:r>
            <a:endParaRPr sz="23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0" name="Google Shape;170;p7"/>
          <p:cNvSpPr/>
          <p:nvPr/>
        </p:nvSpPr>
        <p:spPr>
          <a:xfrm>
            <a:off x="-226650" y="301050"/>
            <a:ext cx="94308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7"/>
          <p:cNvSpPr txBox="1"/>
          <p:nvPr/>
        </p:nvSpPr>
        <p:spPr>
          <a:xfrm>
            <a:off x="494325" y="318200"/>
            <a:ext cx="8059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Indikator</a:t>
            </a:r>
            <a:endParaRPr sz="4000" b="1" i="0" u="none" strike="noStrike" cap="non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9"/>
          <p:cNvSpPr txBox="1">
            <a:spLocks noGrp="1"/>
          </p:cNvSpPr>
          <p:nvPr>
            <p:ph type="body" idx="4294967295"/>
          </p:nvPr>
        </p:nvSpPr>
        <p:spPr>
          <a:xfrm>
            <a:off x="905975" y="14190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>
                <a:latin typeface="Nunito"/>
                <a:ea typeface="Nunito"/>
                <a:cs typeface="Nunito"/>
                <a:sym typeface="Nunito"/>
              </a:rPr>
              <a:t>Ceritakan pengalaman Bapak/Ibu menghadapi masalah pembelajaran di kelas:</a:t>
            </a:r>
            <a:endParaRPr sz="5400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r>
              <a:rPr lang="en-US" sz="5400" i="1">
                <a:latin typeface="Nunito"/>
                <a:ea typeface="Nunito"/>
                <a:cs typeface="Nunito"/>
                <a:sym typeface="Nunito"/>
              </a:rPr>
              <a:t>“</a:t>
            </a:r>
            <a:r>
              <a:rPr lang="en-US" sz="4400" i="1">
                <a:latin typeface="Nunito"/>
                <a:ea typeface="Nunito"/>
                <a:cs typeface="Nunito"/>
                <a:sym typeface="Nunito"/>
              </a:rPr>
              <a:t>Masalah pembelajaran apa yang paling sering terjadi di kelas Bapak/Ibu?”</a:t>
            </a:r>
            <a:endParaRPr i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3" name="Google Shape;183;p9"/>
          <p:cNvSpPr/>
          <p:nvPr/>
        </p:nvSpPr>
        <p:spPr>
          <a:xfrm>
            <a:off x="-226650" y="301050"/>
            <a:ext cx="94308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9"/>
          <p:cNvSpPr txBox="1"/>
          <p:nvPr/>
        </p:nvSpPr>
        <p:spPr>
          <a:xfrm>
            <a:off x="494325" y="318200"/>
            <a:ext cx="8059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Refleksi Awal (10’)</a:t>
            </a:r>
            <a:endParaRPr sz="4000" b="1" i="0" u="none" strike="noStrike" cap="non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0"/>
          <p:cNvSpPr txBox="1">
            <a:spLocks noGrp="1"/>
          </p:cNvSpPr>
          <p:nvPr>
            <p:ph type="body" idx="4294967295"/>
          </p:nvPr>
        </p:nvSpPr>
        <p:spPr>
          <a:xfrm>
            <a:off x="496650" y="1554550"/>
            <a:ext cx="11198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514350" lvl="0" indent="-47879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"/>
              <a:buAutoNum type="arabicPeriod"/>
            </a:pPr>
            <a:r>
              <a:rPr lang="en-US" sz="2400">
                <a:latin typeface="Nunito"/>
                <a:ea typeface="Nunito"/>
                <a:cs typeface="Nunito"/>
                <a:sym typeface="Nunito"/>
              </a:rPr>
              <a:t>Bentuk kelompk kecil (3 – 4 orang)</a:t>
            </a:r>
            <a:endParaRPr sz="2400">
              <a:latin typeface="Nunito"/>
              <a:ea typeface="Nunito"/>
              <a:cs typeface="Nunito"/>
              <a:sym typeface="Nunito"/>
            </a:endParaRPr>
          </a:p>
          <a:p>
            <a:pPr marL="514350" lvl="0" indent="-478790" algn="just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"/>
              <a:buAutoNum type="arabicPeriod"/>
            </a:pPr>
            <a:r>
              <a:rPr lang="en-US" sz="2400">
                <a:latin typeface="Nunito"/>
                <a:ea typeface="Nunito"/>
                <a:cs typeface="Nunito"/>
                <a:sym typeface="Nunito"/>
              </a:rPr>
              <a:t>Pilih dan baca kasus sesuai dengan jenjang Bapak/Ibu.</a:t>
            </a:r>
            <a:endParaRPr sz="2400">
              <a:latin typeface="Nunito"/>
              <a:ea typeface="Nunito"/>
              <a:cs typeface="Nunito"/>
              <a:sym typeface="Nunito"/>
            </a:endParaRPr>
          </a:p>
          <a:p>
            <a:pPr marL="514350" lvl="0" indent="-478790" algn="just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"/>
              <a:buAutoNum type="arabicPeriod"/>
            </a:pPr>
            <a:r>
              <a:rPr lang="en-US" sz="2400">
                <a:latin typeface="Nunito"/>
                <a:ea typeface="Nunito"/>
                <a:cs typeface="Nunito"/>
                <a:sym typeface="Nunito"/>
              </a:rPr>
              <a:t>Diskusikan dan tuliskan hasil diskusi identifikasi siklus inkuiri kolaboratif menggunakan Lembar Aktivitas Belajar 1.</a:t>
            </a:r>
            <a:endParaRPr sz="2400">
              <a:latin typeface="Nunito"/>
              <a:ea typeface="Nunito"/>
              <a:cs typeface="Nunito"/>
              <a:sym typeface="Nunito"/>
            </a:endParaRPr>
          </a:p>
          <a:p>
            <a:pPr marL="514350" lvl="0" indent="-478790" algn="just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"/>
              <a:buAutoNum type="arabicPeriod"/>
            </a:pPr>
            <a:r>
              <a:rPr lang="en-US" sz="2400">
                <a:latin typeface="Nunito"/>
                <a:ea typeface="Nunito"/>
                <a:cs typeface="Nunito"/>
                <a:sym typeface="Nunito"/>
              </a:rPr>
              <a:t>Pastikan diskusi:</a:t>
            </a:r>
            <a:endParaRPr sz="2400">
              <a:latin typeface="Nunito"/>
              <a:ea typeface="Nunito"/>
              <a:cs typeface="Nunito"/>
              <a:sym typeface="Nunito"/>
            </a:endParaRPr>
          </a:p>
          <a:p>
            <a:pPr marL="685800" lvl="1" indent="-228600" algn="just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Nunito"/>
              <a:buChar char="•"/>
            </a:pPr>
            <a:r>
              <a:rPr lang="en-US">
                <a:latin typeface="Nunito"/>
                <a:ea typeface="Nunito"/>
                <a:cs typeface="Nunito"/>
                <a:sym typeface="Nunito"/>
              </a:rPr>
              <a:t>Mengacu data pada kasus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685800" lvl="1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Nunito"/>
              <a:buChar char="•"/>
            </a:pPr>
            <a:r>
              <a:rPr lang="en-US">
                <a:latin typeface="Nunito"/>
                <a:ea typeface="Nunito"/>
                <a:cs typeface="Nunito"/>
                <a:sym typeface="Nunito"/>
              </a:rPr>
              <a:t>Menunjukan masalah 🡪 penyebab 🡪 solusi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685800" lvl="1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Nunito"/>
              <a:buChar char="•"/>
            </a:pPr>
            <a:r>
              <a:rPr lang="en-US">
                <a:latin typeface="Nunito"/>
                <a:ea typeface="Nunito"/>
                <a:cs typeface="Nunito"/>
                <a:sym typeface="Nunito"/>
              </a:rPr>
              <a:t>Bukan deskripsi tetapi analisis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514350" lvl="0" indent="-478790" algn="just" rtl="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Clr>
                <a:schemeClr val="dk1"/>
              </a:buClr>
              <a:buSzPts val="2400"/>
              <a:buFont typeface="Nunito"/>
              <a:buAutoNum type="arabicPeriod"/>
            </a:pPr>
            <a:r>
              <a:rPr lang="en-US" sz="2400">
                <a:latin typeface="Nunito"/>
                <a:ea typeface="Nunito"/>
                <a:cs typeface="Nunito"/>
                <a:sym typeface="Nunito"/>
              </a:rPr>
              <a:t>1 - 2 kelompok mempresentasikan hasil diskusi</a:t>
            </a:r>
            <a:endParaRPr sz="24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1" name="Google Shape;191;p10"/>
          <p:cNvSpPr/>
          <p:nvPr/>
        </p:nvSpPr>
        <p:spPr>
          <a:xfrm>
            <a:off x="-226650" y="301050"/>
            <a:ext cx="94308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0"/>
          <p:cNvSpPr txBox="1"/>
          <p:nvPr/>
        </p:nvSpPr>
        <p:spPr>
          <a:xfrm>
            <a:off x="494325" y="318200"/>
            <a:ext cx="8059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Diskusi dan Analisis (30’)</a:t>
            </a:r>
            <a:endParaRPr sz="4000" b="1" i="0" u="none" strike="noStrike" cap="non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g3d593fd6501_0_30" title="Siklus IK Pembelajaran Berkelanjuta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725" y="196025"/>
            <a:ext cx="9278223" cy="618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2"/>
          <p:cNvSpPr txBox="1">
            <a:spLocks noGrp="1"/>
          </p:cNvSpPr>
          <p:nvPr>
            <p:ph type="body" idx="4294967295"/>
          </p:nvPr>
        </p:nvSpPr>
        <p:spPr>
          <a:xfrm>
            <a:off x="500850" y="1432600"/>
            <a:ext cx="11190300" cy="44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75"/>
              <a:buNone/>
            </a:pPr>
            <a:r>
              <a:rPr lang="en-US" sz="3000" b="1">
                <a:solidFill>
                  <a:srgbClr val="0097B2"/>
                </a:solidFill>
                <a:highlight>
                  <a:schemeClr val="lt1"/>
                </a:highlight>
                <a:latin typeface="Nunito"/>
                <a:ea typeface="Nunito"/>
                <a:cs typeface="Nunito"/>
                <a:sym typeface="Nunito"/>
              </a:rPr>
              <a:t>Presentasi (7’)</a:t>
            </a:r>
            <a:endParaRPr sz="3000" b="1">
              <a:solidFill>
                <a:srgbClr val="0097B2"/>
              </a:solidFill>
              <a:highlight>
                <a:schemeClr val="lt1"/>
              </a:highlight>
              <a:latin typeface="Nunito"/>
              <a:ea typeface="Nunito"/>
              <a:cs typeface="Nunito"/>
              <a:sym typeface="Nunito"/>
            </a:endParaRPr>
          </a:p>
          <a:p>
            <a:pPr marL="457200" lvl="0" indent="-3873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Font typeface="Nunito"/>
              <a:buChar char="•"/>
            </a:pPr>
            <a:r>
              <a:rPr lang="en-US" sz="2500">
                <a:latin typeface="Nunito"/>
                <a:ea typeface="Nunito"/>
                <a:cs typeface="Nunito"/>
                <a:sym typeface="Nunito"/>
              </a:rPr>
              <a:t>Presentasi hasil diskusi (perwakilan kelompok)</a:t>
            </a:r>
            <a:endParaRPr sz="2500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75"/>
              <a:buNone/>
            </a:pPr>
            <a:endParaRPr sz="2500">
              <a:highlight>
                <a:srgbClr val="00FFFF"/>
              </a:highlight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75"/>
              <a:buNone/>
            </a:pPr>
            <a:r>
              <a:rPr lang="en-US" sz="3000" b="1">
                <a:solidFill>
                  <a:srgbClr val="0097B2"/>
                </a:solidFill>
                <a:highlight>
                  <a:schemeClr val="lt1"/>
                </a:highlight>
                <a:latin typeface="Nunito"/>
                <a:ea typeface="Nunito"/>
                <a:cs typeface="Nunito"/>
                <a:sym typeface="Nunito"/>
              </a:rPr>
              <a:t>Penguatan (3’):</a:t>
            </a:r>
            <a:endParaRPr sz="3000" b="1">
              <a:solidFill>
                <a:srgbClr val="0097B2"/>
              </a:solidFill>
              <a:highlight>
                <a:schemeClr val="lt1"/>
              </a:highlight>
              <a:latin typeface="Nunito"/>
              <a:ea typeface="Nunito"/>
              <a:cs typeface="Nunito"/>
              <a:sym typeface="Nunito"/>
            </a:endParaRPr>
          </a:p>
          <a:p>
            <a:pPr marL="457200" lvl="0" indent="-3873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Font typeface="Nunito"/>
              <a:buChar char="•"/>
            </a:pPr>
            <a:r>
              <a:rPr lang="en-US" sz="2500">
                <a:latin typeface="Nunito"/>
                <a:ea typeface="Nunito"/>
                <a:cs typeface="Nunito"/>
                <a:sym typeface="Nunito"/>
              </a:rPr>
              <a:t>Strategi yang baik selalu berangkat dari akar masalah.</a:t>
            </a:r>
            <a:endParaRPr sz="2500">
              <a:latin typeface="Nunito"/>
              <a:ea typeface="Nunito"/>
              <a:cs typeface="Nunito"/>
              <a:sym typeface="Nunito"/>
            </a:endParaRPr>
          </a:p>
          <a:p>
            <a:pPr marL="457200" lvl="0" indent="-3873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Font typeface="Nunito"/>
              <a:buChar char="•"/>
            </a:pPr>
            <a:r>
              <a:rPr lang="en-US" sz="2500">
                <a:latin typeface="Nunito"/>
                <a:ea typeface="Nunito"/>
                <a:cs typeface="Nunito"/>
                <a:sym typeface="Nunito"/>
              </a:rPr>
              <a:t>Simulasi inkuiri kolaboratif menegaskan bahwa perbaikan pembelajaran bukanlah kegiatan sekali selesai, melainkan proses berkelanjutan yang dilakukan melalui siklus yang terus diperbaiki berdasarkan hasil refleksi. </a:t>
            </a:r>
            <a:endParaRPr sz="25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6" name="Google Shape;276;p22"/>
          <p:cNvSpPr/>
          <p:nvPr/>
        </p:nvSpPr>
        <p:spPr>
          <a:xfrm>
            <a:off x="-226650" y="301050"/>
            <a:ext cx="94308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22"/>
          <p:cNvSpPr txBox="1"/>
          <p:nvPr/>
        </p:nvSpPr>
        <p:spPr>
          <a:xfrm>
            <a:off x="494325" y="318200"/>
            <a:ext cx="8059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Presentasi dan Penguatan (10’)</a:t>
            </a:r>
            <a:endParaRPr sz="4000" b="1" i="0" u="none" strike="noStrike" cap="non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4"/>
          <p:cNvSpPr txBox="1">
            <a:spLocks noGrp="1"/>
          </p:cNvSpPr>
          <p:nvPr>
            <p:ph type="body" idx="4294967295"/>
          </p:nvPr>
        </p:nvSpPr>
        <p:spPr>
          <a:xfrm>
            <a:off x="494100" y="1554550"/>
            <a:ext cx="112038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 sz="3500" b="1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Pertanyaan refleksi:</a:t>
            </a:r>
            <a:endParaRPr sz="3500" b="1">
              <a:solidFill>
                <a:srgbClr val="0097B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</a:pPr>
            <a:r>
              <a:rPr lang="en-US" sz="3500" i="1">
                <a:latin typeface="Nunito"/>
                <a:ea typeface="Nunito"/>
                <a:cs typeface="Nunito"/>
                <a:sym typeface="Nunito"/>
              </a:rPr>
              <a:t>“Apa manfaat diskusi bersama dalam menyelesaikan masalah pembelajaran?”</a:t>
            </a:r>
            <a:endParaRPr sz="3500" i="1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endParaRPr sz="3500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</a:pPr>
            <a:r>
              <a:rPr lang="en-US" sz="3500" i="1">
                <a:latin typeface="Nunito"/>
                <a:ea typeface="Nunito"/>
                <a:cs typeface="Nunito"/>
                <a:sym typeface="Nunito"/>
              </a:rPr>
              <a:t>“Bagaimana jika kegiatan seperti ini dilakukan secara rutin di kelompok kerja?”</a:t>
            </a:r>
            <a:endParaRPr sz="3500" i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89" name="Google Shape;289;p24"/>
          <p:cNvSpPr/>
          <p:nvPr/>
        </p:nvSpPr>
        <p:spPr>
          <a:xfrm>
            <a:off x="-226650" y="301050"/>
            <a:ext cx="94308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4"/>
          <p:cNvSpPr txBox="1"/>
          <p:nvPr/>
        </p:nvSpPr>
        <p:spPr>
          <a:xfrm>
            <a:off x="494325" y="318200"/>
            <a:ext cx="8059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Refleksi Awal (5’)</a:t>
            </a:r>
            <a:endParaRPr sz="4000" b="1" i="0" u="none" strike="noStrike" cap="non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9"/>
          <p:cNvSpPr txBox="1">
            <a:spLocks noGrp="1"/>
          </p:cNvSpPr>
          <p:nvPr>
            <p:ph type="body" idx="4294967295"/>
          </p:nvPr>
        </p:nvSpPr>
        <p:spPr>
          <a:xfrm>
            <a:off x="622500" y="1689550"/>
            <a:ext cx="10947000" cy="38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064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unito"/>
              <a:buChar char="•"/>
            </a:pPr>
            <a:r>
              <a:rPr lang="en-US">
                <a:latin typeface="Nunito"/>
                <a:ea typeface="Nunito"/>
                <a:cs typeface="Nunito"/>
                <a:sym typeface="Nunito"/>
              </a:rPr>
              <a:t>Inkuiri kolaboratif bukan tentang menyelesaikan modul, tetapi tentang membangun kebiasaan berpikir reflektif dan bekerja bersama untuk memperbaiki pembelajaran secara berkelanjutan.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457200" lvl="0" indent="-406400" algn="just" rtl="0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SzPts val="2800"/>
              <a:buFont typeface="Nunito"/>
              <a:buChar char="•"/>
            </a:pPr>
            <a:r>
              <a:rPr lang="en-US">
                <a:latin typeface="Nunito"/>
                <a:ea typeface="Nunito"/>
                <a:cs typeface="Nunito"/>
                <a:sym typeface="Nunito"/>
              </a:rPr>
              <a:t>Sebagai langkah lanjutan, peserta diharapkan terus melaksanakan siklus inkuiri kolaboratif secara mandiri hingga siklus berikutnya, serta mendokumentasikan dan membagikan praktik baik kepada komunitas belajar yang lebih luas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26" name="Google Shape;326;p29"/>
          <p:cNvSpPr/>
          <p:nvPr/>
        </p:nvSpPr>
        <p:spPr>
          <a:xfrm>
            <a:off x="-226650" y="301050"/>
            <a:ext cx="94308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29"/>
          <p:cNvSpPr txBox="1"/>
          <p:nvPr/>
        </p:nvSpPr>
        <p:spPr>
          <a:xfrm>
            <a:off x="494325" y="318200"/>
            <a:ext cx="8059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Penutup</a:t>
            </a:r>
            <a:endParaRPr sz="4000" b="1" i="0" u="none" strike="noStrike" cap="non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d593fd6501_0_24"/>
          <p:cNvSpPr txBox="1">
            <a:spLocks noGrp="1"/>
          </p:cNvSpPr>
          <p:nvPr>
            <p:ph type="title" idx="4294967295"/>
          </p:nvPr>
        </p:nvSpPr>
        <p:spPr>
          <a:xfrm>
            <a:off x="838200" y="23224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900" b="1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Terima kasih</a:t>
            </a:r>
            <a:endParaRPr sz="3900" b="1">
              <a:solidFill>
                <a:srgbClr val="0097B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479</Words>
  <Application>Microsoft Office PowerPoint</Application>
  <PresentationFormat>Widescreen</PresentationFormat>
  <Paragraphs>56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Nunito</vt:lpstr>
      <vt:lpstr>Calibri</vt:lpstr>
      <vt:lpstr>Tema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Dewi Setiawati</dc:creator>
  <cp:lastModifiedBy>admin</cp:lastModifiedBy>
  <cp:revision>2</cp:revision>
  <dcterms:created xsi:type="dcterms:W3CDTF">2026-04-09T12:59:52Z</dcterms:created>
  <dcterms:modified xsi:type="dcterms:W3CDTF">2026-08-31T13:54:15Z</dcterms:modified>
</cp:coreProperties>
</file>