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75" d="100"/>
          <a:sy n="75" d="100"/>
        </p:scale>
        <p:origin x="874" y="1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 panose="020B0604020202020204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 panose="020B0604020202020204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 panose="020B0604020202020204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 panose="020B0604020202020204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92D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E1AA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85800" y="777240"/>
            <a:ext cx="64008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1">
                <a:solidFill>
                  <a:srgbClr val="E1AA46"/>
                </a:solidFill>
                <a:latin typeface="Aptos"/>
              </a:rPr>
              <a:t>FORUM MGMP BAHASA INDONESIA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1325880"/>
            <a:ext cx="9875520" cy="1828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400" b="1">
                <a:solidFill>
                  <a:srgbClr val="FFFFFF"/>
                </a:solidFill>
                <a:latin typeface="Aptos"/>
              </a:rPr>
              <a:t>Menyiapkan Pembelajaran</a:t>
            </a:r>
            <a:br>
              <a:rPr sz="3400" b="1">
                <a:solidFill>
                  <a:srgbClr val="FFFFFF"/>
                </a:solidFill>
                <a:latin typeface="Aptos"/>
              </a:rPr>
            </a:br>
            <a:r>
              <a:t>Bahasa Indonesia untuk TKA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13232" y="3703320"/>
            <a:ext cx="868680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000" b="0">
                <a:solidFill>
                  <a:srgbClr val="DCE6EB"/>
                </a:solidFill>
                <a:latin typeface="Aptos"/>
              </a:rPr>
              <a:t>Membaca bukan sekadar menemukan jawaban,</a:t>
            </a:r>
            <a:br>
              <a:rPr sz="2000" b="0">
                <a:solidFill>
                  <a:srgbClr val="DCE6EB"/>
                </a:solidFill>
                <a:latin typeface="Aptos"/>
              </a:rPr>
            </a:br>
            <a:r>
              <a:t>tetapi membangun bukti dari teks.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327392" y="4655820"/>
            <a:ext cx="3931920" cy="685800"/>
          </a:xfrm>
          <a:prstGeom prst="roundRect">
            <a:avLst/>
          </a:prstGeom>
          <a:solidFill>
            <a:srgbClr val="19787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7738872" y="4766310"/>
            <a:ext cx="352044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1" dirty="0" err="1">
                <a:solidFill>
                  <a:srgbClr val="FFFFFF"/>
                </a:solidFill>
                <a:latin typeface="Aptos"/>
              </a:rPr>
              <a:t>Berbasis</a:t>
            </a:r>
            <a:r>
              <a:rPr sz="1400" b="1" dirty="0">
                <a:solidFill>
                  <a:srgbClr val="FFFFFF"/>
                </a:solidFill>
                <a:latin typeface="Aptos"/>
              </a:rPr>
              <a:t> </a:t>
            </a:r>
            <a:r>
              <a:rPr sz="1400" b="1" dirty="0" err="1">
                <a:solidFill>
                  <a:srgbClr val="FFFFFF"/>
                </a:solidFill>
                <a:latin typeface="Aptos"/>
              </a:rPr>
              <a:t>kisi-kisi</a:t>
            </a:r>
            <a:r>
              <a:rPr sz="1400" b="1" dirty="0">
                <a:solidFill>
                  <a:srgbClr val="FFFFFF"/>
                </a:solidFill>
                <a:latin typeface="Aptos"/>
              </a:rPr>
              <a:t> &amp; </a:t>
            </a:r>
            <a:r>
              <a:rPr sz="1400" b="1" dirty="0" err="1">
                <a:solidFill>
                  <a:srgbClr val="FFFFFF"/>
                </a:solidFill>
                <a:latin typeface="Aptos"/>
              </a:rPr>
              <a:t>contoh</a:t>
            </a:r>
            <a:r>
              <a:rPr sz="1400" b="1" dirty="0">
                <a:solidFill>
                  <a:srgbClr val="FFFFFF"/>
                </a:solidFill>
                <a:latin typeface="Aptos"/>
              </a:rPr>
              <a:t> </a:t>
            </a:r>
            <a:r>
              <a:rPr sz="1400" b="1" dirty="0" err="1">
                <a:solidFill>
                  <a:srgbClr val="FFFFFF"/>
                </a:solidFill>
                <a:latin typeface="Aptos"/>
              </a:rPr>
              <a:t>soal</a:t>
            </a:r>
            <a:r>
              <a:rPr sz="1400" b="1" dirty="0">
                <a:solidFill>
                  <a:srgbClr val="FFFFFF"/>
                </a:solidFill>
                <a:latin typeface="Aptos"/>
              </a:rPr>
              <a:t> TKA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424160" y="5897880"/>
            <a:ext cx="100584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800" b="1">
                <a:solidFill>
                  <a:srgbClr val="E1AA46"/>
                </a:solidFill>
                <a:latin typeface="Aptos"/>
              </a:rPr>
              <a:t>2026</a:t>
            </a:r>
          </a:p>
        </p:txBody>
      </p:sp>
      <p:sp>
        <p:nvSpPr>
          <p:cNvPr id="11" name="Rounded Rectangle 6">
            <a:extLst>
              <a:ext uri="{FF2B5EF4-FFF2-40B4-BE49-F238E27FC236}">
                <a16:creationId xmlns:a16="http://schemas.microsoft.com/office/drawing/2014/main" id="{A62D3430-1734-FF0A-7569-A64A1010A9B4}"/>
              </a:ext>
            </a:extLst>
          </p:cNvPr>
          <p:cNvSpPr/>
          <p:nvPr/>
        </p:nvSpPr>
        <p:spPr>
          <a:xfrm>
            <a:off x="685800" y="5532120"/>
            <a:ext cx="3931920" cy="685800"/>
          </a:xfrm>
          <a:prstGeom prst="roundRect">
            <a:avLst/>
          </a:prstGeom>
          <a:solidFill>
            <a:srgbClr val="19787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A6954FF-C188-2ACA-6008-402FAA0D1AC8}"/>
              </a:ext>
            </a:extLst>
          </p:cNvPr>
          <p:cNvSpPr txBox="1"/>
          <p:nvPr/>
        </p:nvSpPr>
        <p:spPr>
          <a:xfrm>
            <a:off x="1097280" y="5737860"/>
            <a:ext cx="3520440" cy="307777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lang="en-US" sz="1400" b="1" dirty="0">
                <a:solidFill>
                  <a:srgbClr val="FFFFFF"/>
                </a:solidFill>
                <a:latin typeface="Aptos"/>
              </a:rPr>
              <a:t>Sabariah, </a:t>
            </a:r>
            <a:r>
              <a:rPr lang="en-US" sz="1400" b="1" dirty="0" err="1">
                <a:solidFill>
                  <a:srgbClr val="FFFFFF"/>
                </a:solidFill>
                <a:latin typeface="Aptos"/>
              </a:rPr>
              <a:t>M.Pd</a:t>
            </a:r>
            <a:r>
              <a:rPr lang="en-US" sz="1400" b="1" dirty="0">
                <a:solidFill>
                  <a:srgbClr val="FFFFFF"/>
                </a:solidFill>
                <a:latin typeface="Aptos"/>
              </a:rPr>
              <a:t>.</a:t>
            </a:r>
            <a:endParaRPr sz="1400" b="1" dirty="0">
              <a:solidFill>
                <a:srgbClr val="FFFFFF"/>
              </a:solidFill>
              <a:latin typeface="Apto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6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804672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1">
                <a:solidFill>
                  <a:srgbClr val="197873"/>
                </a:solidFill>
                <a:latin typeface="Aptos"/>
              </a:rPr>
              <a:t>01 • LANDASAN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658368"/>
            <a:ext cx="10789920" cy="685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800" b="1">
                <a:solidFill>
                  <a:srgbClr val="192D46"/>
                </a:solidFill>
                <a:latin typeface="Aptos"/>
              </a:rPr>
              <a:t>Apa yang diuji dalam TKA?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347472"/>
            <a:ext cx="50292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100" b="1">
                <a:solidFill>
                  <a:srgbClr val="E1AA46"/>
                </a:solidFill>
                <a:latin typeface="Aptos"/>
              </a:rPr>
              <a:t>02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1508760"/>
            <a:ext cx="3474720" cy="434340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1783080"/>
            <a:ext cx="27432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1">
                <a:solidFill>
                  <a:srgbClr val="197873"/>
                </a:solidFill>
                <a:latin typeface="Aptos"/>
              </a:rPr>
              <a:t>3 KOMPETENSI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2240280"/>
            <a:ext cx="274320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500" b="1">
                <a:solidFill>
                  <a:srgbClr val="192D46"/>
                </a:solidFill>
                <a:latin typeface="Aptos"/>
              </a:rPr>
              <a:t>Pemahaman</a:t>
            </a:r>
            <a:br>
              <a:rPr sz="2500" b="1">
                <a:solidFill>
                  <a:srgbClr val="192D46"/>
                </a:solidFill>
                <a:latin typeface="Aptos"/>
              </a:rPr>
            </a:br>
            <a:r>
              <a:t>Tekstual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68680" y="3200400"/>
            <a:ext cx="274320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700" b="0">
                <a:solidFill>
                  <a:srgbClr val="2D343A"/>
                </a:solidFill>
                <a:latin typeface="Aptos"/>
              </a:rPr>
              <a:t>Menemukan informasi yang</a:t>
            </a:r>
            <a:br>
              <a:rPr sz="1700" b="0">
                <a:solidFill>
                  <a:srgbClr val="2D343A"/>
                </a:solidFill>
                <a:latin typeface="Aptos"/>
              </a:rPr>
            </a:br>
            <a:r>
              <a:t>tersurat dalam teks.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43400" y="1508760"/>
            <a:ext cx="3474720" cy="434340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4617720" y="1783080"/>
            <a:ext cx="45720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400" b="1">
                <a:solidFill>
                  <a:srgbClr val="E1AA46"/>
                </a:solidFill>
                <a:latin typeface="Aptos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17720" y="2240280"/>
            <a:ext cx="274320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500" b="1">
                <a:solidFill>
                  <a:srgbClr val="192D46"/>
                </a:solidFill>
                <a:latin typeface="Aptos"/>
              </a:rPr>
              <a:t>Pemahaman</a:t>
            </a:r>
            <a:br>
              <a:rPr sz="2500" b="1">
                <a:solidFill>
                  <a:srgbClr val="192D46"/>
                </a:solidFill>
                <a:latin typeface="Aptos"/>
              </a:rPr>
            </a:br>
            <a:r>
              <a:t>Inferensial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17720" y="3200400"/>
            <a:ext cx="274320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700" b="0">
                <a:solidFill>
                  <a:srgbClr val="2D343A"/>
                </a:solidFill>
                <a:latin typeface="Aptos"/>
              </a:rPr>
              <a:t>Menarik makna yang tidak</a:t>
            </a:r>
            <a:br>
              <a:rPr sz="1700" b="0">
                <a:solidFill>
                  <a:srgbClr val="2D343A"/>
                </a:solidFill>
                <a:latin typeface="Aptos"/>
              </a:rPr>
            </a:br>
            <a:r>
              <a:t>dinyatakan secara langsung.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092440" y="1508760"/>
            <a:ext cx="3474720" cy="434340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8366760" y="1783080"/>
            <a:ext cx="45720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400" b="1">
                <a:solidFill>
                  <a:srgbClr val="E1AA46"/>
                </a:solidFill>
                <a:latin typeface="Aptos"/>
              </a:rPr>
              <a:t>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66760" y="2240280"/>
            <a:ext cx="274320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500" b="1">
                <a:solidFill>
                  <a:srgbClr val="192D46"/>
                </a:solidFill>
                <a:latin typeface="Aptos"/>
              </a:rPr>
              <a:t>Evaluasi &amp;</a:t>
            </a:r>
            <a:br>
              <a:rPr sz="2500" b="1">
                <a:solidFill>
                  <a:srgbClr val="192D46"/>
                </a:solidFill>
                <a:latin typeface="Aptos"/>
              </a:rPr>
            </a:br>
            <a:r>
              <a:t>Apresiasi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66760" y="3200400"/>
            <a:ext cx="274320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700" b="0">
                <a:solidFill>
                  <a:srgbClr val="2D343A"/>
                </a:solidFill>
                <a:latin typeface="Aptos"/>
              </a:rPr>
              <a:t>Menilai, menguji kesesuaian,</a:t>
            </a:r>
            <a:br>
              <a:rPr sz="1700" b="0">
                <a:solidFill>
                  <a:srgbClr val="2D343A"/>
                </a:solidFill>
                <a:latin typeface="Aptos"/>
              </a:rPr>
            </a:br>
            <a:r>
              <a:t>dan merespons unsur teks.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94360" y="6510528"/>
            <a:ext cx="7772400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69737A"/>
                </a:solidFill>
                <a:latin typeface="Aptos"/>
              </a:rPr>
              <a:t>Forum MGMP Bahasa Indonesia • TKA SMA 2026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6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804672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1">
                <a:solidFill>
                  <a:srgbClr val="197873"/>
                </a:solidFill>
                <a:latin typeface="Aptos"/>
              </a:rPr>
              <a:t>02 • KISI-KISI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658368"/>
            <a:ext cx="10789920" cy="685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800" b="1">
                <a:solidFill>
                  <a:srgbClr val="192D46"/>
                </a:solidFill>
                <a:latin typeface="Aptos"/>
              </a:rPr>
              <a:t>Peta kompetensi dan subkompetensi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347472"/>
            <a:ext cx="50292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100" b="1">
                <a:solidFill>
                  <a:srgbClr val="E1AA46"/>
                </a:solidFill>
                <a:latin typeface="Aptos"/>
              </a:rPr>
              <a:t>03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1417320"/>
            <a:ext cx="3429000" cy="470916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50392" y="1664208"/>
            <a:ext cx="292608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1">
                <a:solidFill>
                  <a:srgbClr val="197873"/>
                </a:solidFill>
                <a:latin typeface="Aptos"/>
              </a:rPr>
              <a:t>PEMAHAMAN TEKSTUAL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0392" y="2331720"/>
            <a:ext cx="288036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0">
                <a:solidFill>
                  <a:srgbClr val="2D343A"/>
                </a:solidFill>
                <a:latin typeface="Aptos"/>
              </a:rPr>
              <a:t>• Mengidentifikasi kata serapan.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50392" y="3246120"/>
            <a:ext cx="288036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0">
                <a:solidFill>
                  <a:srgbClr val="2D343A"/>
                </a:solidFill>
                <a:latin typeface="Aptos"/>
              </a:rPr>
              <a:t>• Mengidentifikasi latar, karakter, fenomena.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50392" y="4160520"/>
            <a:ext cx="288036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0">
                <a:solidFill>
                  <a:srgbClr val="2D343A"/>
                </a:solidFill>
                <a:latin typeface="Aptos"/>
              </a:rPr>
              <a:t>• Menyusun kerangka/bagan dari bagian penting teks.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343400" y="1417320"/>
            <a:ext cx="3429000" cy="470916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4599432" y="1664208"/>
            <a:ext cx="292608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1">
                <a:solidFill>
                  <a:srgbClr val="197873"/>
                </a:solidFill>
                <a:latin typeface="Aptos"/>
              </a:rPr>
              <a:t>PEMAHAMAN INFERENSIAL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99432" y="2331720"/>
            <a:ext cx="288036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0">
                <a:solidFill>
                  <a:srgbClr val="2D343A"/>
                </a:solidFill>
                <a:latin typeface="Aptos"/>
              </a:rPr>
              <a:t>• Menyimpulkan ide pokok, gagasan pendukung, tokoh, peristiwa, latar, konflik, nilai.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99432" y="3246120"/>
            <a:ext cx="288036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0">
                <a:solidFill>
                  <a:srgbClr val="2D343A"/>
                </a:solidFill>
                <a:latin typeface="Aptos"/>
              </a:rPr>
              <a:t>• Menjelaskan hubungan makna antarkalimat/antarparagraf.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99432" y="4160520"/>
            <a:ext cx="288036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0">
                <a:solidFill>
                  <a:srgbClr val="2D343A"/>
                </a:solidFill>
                <a:latin typeface="Aptos"/>
              </a:rPr>
              <a:t>• Memprediksi lanjutan/akhir uraian atau cerita.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092440" y="1417320"/>
            <a:ext cx="3429000" cy="470916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8348471" y="1664208"/>
            <a:ext cx="292608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1">
                <a:solidFill>
                  <a:srgbClr val="197873"/>
                </a:solidFill>
                <a:latin typeface="Aptos"/>
              </a:rPr>
              <a:t>EVALUASI &amp; APRESIASI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48471" y="2331720"/>
            <a:ext cx="288036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0">
                <a:solidFill>
                  <a:srgbClr val="2D343A"/>
                </a:solidFill>
                <a:latin typeface="Aptos"/>
              </a:rPr>
              <a:t>• Menilai relevansi peristiwa dengan kehidupan sehari-hari.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348471" y="3246120"/>
            <a:ext cx="288036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0">
                <a:solidFill>
                  <a:srgbClr val="2D343A"/>
                </a:solidFill>
                <a:latin typeface="Aptos"/>
              </a:rPr>
              <a:t>• Menilai keakuratan, kesesuaian, kecukupan, ketepatan informasi.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348471" y="4160520"/>
            <a:ext cx="288036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0">
                <a:solidFill>
                  <a:srgbClr val="2D343A"/>
                </a:solidFill>
                <a:latin typeface="Aptos"/>
              </a:rPr>
              <a:t>• Menilai bahasa serta penggambaran karakter/peristiwa/latar.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348471" y="5074920"/>
            <a:ext cx="288036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0">
                <a:solidFill>
                  <a:srgbClr val="2D343A"/>
                </a:solidFill>
                <a:latin typeface="Aptos"/>
              </a:rPr>
              <a:t>• Menyimpulkan respons emosional terhadap puisi, prosa, drama.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94360" y="6510528"/>
            <a:ext cx="7772400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69737A"/>
                </a:solidFill>
                <a:latin typeface="Aptos"/>
              </a:rPr>
              <a:t>Sumber: Kisi-kisi Resmi TKA-SMA Bahasa Indonesia (dokumen pengguna)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6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804672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1">
                <a:solidFill>
                  <a:srgbClr val="197873"/>
                </a:solidFill>
                <a:latin typeface="Aptos"/>
              </a:rPr>
              <a:t>03 • PERGESERAN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658368"/>
            <a:ext cx="10789920" cy="685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800" b="1">
                <a:solidFill>
                  <a:srgbClr val="192D46"/>
                </a:solidFill>
                <a:latin typeface="Aptos"/>
              </a:rPr>
              <a:t>Dari mengajar 'jenis soal' ke mengajar 'proses berpikir'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347472"/>
            <a:ext cx="50292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100" b="1">
                <a:solidFill>
                  <a:srgbClr val="E1AA46"/>
                </a:solidFill>
                <a:latin typeface="Aptos"/>
              </a:rPr>
              <a:t>04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85800" y="1828800"/>
            <a:ext cx="2331720" cy="292608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685800" y="1828800"/>
            <a:ext cx="2331720" cy="502920"/>
          </a:xfrm>
          <a:prstGeom prst="roundRect">
            <a:avLst/>
          </a:prstGeom>
          <a:solidFill>
            <a:srgbClr val="19787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850392" y="1956816"/>
            <a:ext cx="192024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300" b="1">
                <a:solidFill>
                  <a:srgbClr val="FFFFFF"/>
                </a:solidFill>
                <a:latin typeface="Aptos"/>
              </a:rPr>
              <a:t>BACA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2651760"/>
            <a:ext cx="1874519" cy="1325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192D46"/>
                </a:solidFill>
                <a:latin typeface="Aptos"/>
              </a:rPr>
              <a:t>Apa yang benar-benar dikatakan teks?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090672" y="2926080"/>
            <a:ext cx="36576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2400" b="1">
                <a:solidFill>
                  <a:srgbClr val="E1AA46"/>
                </a:solidFill>
                <a:latin typeface="Aptos"/>
              </a:rPr>
              <a:t>→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474720" y="1828800"/>
            <a:ext cx="2331720" cy="292608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ounded Rectangle 11"/>
          <p:cNvSpPr/>
          <p:nvPr/>
        </p:nvSpPr>
        <p:spPr>
          <a:xfrm>
            <a:off x="3474720" y="1828800"/>
            <a:ext cx="2331720" cy="502920"/>
          </a:xfrm>
          <a:prstGeom prst="roundRect">
            <a:avLst/>
          </a:prstGeom>
          <a:solidFill>
            <a:srgbClr val="19787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3639312" y="1956816"/>
            <a:ext cx="192024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300" b="1">
                <a:solidFill>
                  <a:srgbClr val="FFFFFF"/>
                </a:solidFill>
                <a:latin typeface="Aptos"/>
              </a:rPr>
              <a:t>HUBUNGKAN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703320" y="2651760"/>
            <a:ext cx="1874519" cy="1325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192D46"/>
                </a:solidFill>
                <a:latin typeface="Aptos"/>
              </a:rPr>
              <a:t>Apa hubungan antarbagian?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879592" y="2926080"/>
            <a:ext cx="36576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2400" b="1">
                <a:solidFill>
                  <a:srgbClr val="E1AA46"/>
                </a:solidFill>
                <a:latin typeface="Aptos"/>
              </a:rPr>
              <a:t>→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263640" y="1828800"/>
            <a:ext cx="2331720" cy="292608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ounded Rectangle 16"/>
          <p:cNvSpPr/>
          <p:nvPr/>
        </p:nvSpPr>
        <p:spPr>
          <a:xfrm>
            <a:off x="6263640" y="1828800"/>
            <a:ext cx="2331720" cy="502920"/>
          </a:xfrm>
          <a:prstGeom prst="roundRect">
            <a:avLst/>
          </a:prstGeom>
          <a:solidFill>
            <a:srgbClr val="19787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6428231" y="1956816"/>
            <a:ext cx="192024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300" b="1">
                <a:solidFill>
                  <a:srgbClr val="FFFFFF"/>
                </a:solidFill>
                <a:latin typeface="Aptos"/>
              </a:rPr>
              <a:t>BUKTIKAN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92240" y="2651760"/>
            <a:ext cx="1874519" cy="1325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192D46"/>
                </a:solidFill>
                <a:latin typeface="Aptos"/>
              </a:rPr>
              <a:t>Kalimat/bagian mana yang menjadi bukti?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668512" y="2926080"/>
            <a:ext cx="36576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2400" b="1">
                <a:solidFill>
                  <a:srgbClr val="E1AA46"/>
                </a:solidFill>
                <a:latin typeface="Aptos"/>
              </a:rPr>
              <a:t>→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9052559" y="1828800"/>
            <a:ext cx="2331720" cy="292608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ounded Rectangle 21"/>
          <p:cNvSpPr/>
          <p:nvPr/>
        </p:nvSpPr>
        <p:spPr>
          <a:xfrm>
            <a:off x="9052559" y="1828800"/>
            <a:ext cx="2331720" cy="502920"/>
          </a:xfrm>
          <a:prstGeom prst="roundRect">
            <a:avLst/>
          </a:prstGeom>
          <a:solidFill>
            <a:srgbClr val="19787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9217151" y="1956816"/>
            <a:ext cx="192024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300" b="1">
                <a:solidFill>
                  <a:srgbClr val="FFFFFF"/>
                </a:solidFill>
                <a:latin typeface="Aptos"/>
              </a:rPr>
              <a:t>NILAI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281159" y="2651760"/>
            <a:ext cx="1874519" cy="1325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192D46"/>
                </a:solidFill>
                <a:latin typeface="Aptos"/>
              </a:rPr>
              <a:t>Apakah simpulan/penilaian didukung teks?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097280" y="5303520"/>
            <a:ext cx="987552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2100" b="1">
                <a:solidFill>
                  <a:srgbClr val="197873"/>
                </a:solidFill>
                <a:latin typeface="Aptos"/>
              </a:rPr>
              <a:t>Prinsip kunci: jawaban terbaik = jawaban yang paling kuat buktinya dari teks.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94360" y="6510528"/>
            <a:ext cx="7772400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69737A"/>
                </a:solidFill>
                <a:latin typeface="Aptos"/>
              </a:rPr>
              <a:t>Forum MGMP Bahasa Indonesia • TKA SMA 2026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6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804672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1">
                <a:solidFill>
                  <a:srgbClr val="197873"/>
                </a:solidFill>
                <a:latin typeface="Aptos"/>
              </a:rPr>
              <a:t>04 • STRATEGI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658368"/>
            <a:ext cx="10789920" cy="685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800" b="1">
                <a:solidFill>
                  <a:srgbClr val="192D46"/>
                </a:solidFill>
                <a:latin typeface="Aptos"/>
              </a:rPr>
              <a:t>Membaca stimulus sebelum memilih opsi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347472"/>
            <a:ext cx="50292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100" b="1">
                <a:solidFill>
                  <a:srgbClr val="E1AA46"/>
                </a:solidFill>
                <a:latin typeface="Aptos"/>
              </a:rPr>
              <a:t>05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85800" y="1325880"/>
            <a:ext cx="566928" cy="566928"/>
          </a:xfrm>
          <a:prstGeom prst="roundRect">
            <a:avLst/>
          </a:prstGeom>
          <a:solidFill>
            <a:srgbClr val="19787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685800" y="1435607"/>
            <a:ext cx="566928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500" b="1">
                <a:solidFill>
                  <a:srgbClr val="FFFFFF"/>
                </a:solidFill>
                <a:latin typeface="Aptos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481328" y="1307592"/>
            <a:ext cx="5486400" cy="5943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800" b="1">
                <a:solidFill>
                  <a:srgbClr val="2D343A"/>
                </a:solidFill>
                <a:latin typeface="Aptos"/>
              </a:rPr>
              <a:t>Tandai kata kunci pertanyaan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85800" y="2258568"/>
            <a:ext cx="566928" cy="566928"/>
          </a:xfrm>
          <a:prstGeom prst="roundRect">
            <a:avLst/>
          </a:prstGeom>
          <a:solidFill>
            <a:srgbClr val="19787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85800" y="2368296"/>
            <a:ext cx="566928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500" b="1">
                <a:solidFill>
                  <a:srgbClr val="FFFFFF"/>
                </a:solidFill>
                <a:latin typeface="Aptos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481328" y="2240279"/>
            <a:ext cx="5486400" cy="5943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800" b="1">
                <a:solidFill>
                  <a:srgbClr val="2D343A"/>
                </a:solidFill>
                <a:latin typeface="Aptos"/>
              </a:rPr>
              <a:t>Cari bagian teks yang relevan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85800" y="3191256"/>
            <a:ext cx="566928" cy="566928"/>
          </a:xfrm>
          <a:prstGeom prst="roundRect">
            <a:avLst/>
          </a:prstGeom>
          <a:solidFill>
            <a:srgbClr val="19787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685800" y="3300984"/>
            <a:ext cx="566928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500" b="1">
                <a:solidFill>
                  <a:srgbClr val="FFFFFF"/>
                </a:solidFill>
                <a:latin typeface="Aptos"/>
              </a:rPr>
              <a:t>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481328" y="3172968"/>
            <a:ext cx="5486400" cy="5943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800" b="1">
                <a:solidFill>
                  <a:srgbClr val="2D343A"/>
                </a:solidFill>
                <a:latin typeface="Aptos"/>
              </a:rPr>
              <a:t>Bedakan fakta, inferensi, dan penilaian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85800" y="4123944"/>
            <a:ext cx="566928" cy="566928"/>
          </a:xfrm>
          <a:prstGeom prst="roundRect">
            <a:avLst/>
          </a:prstGeom>
          <a:solidFill>
            <a:srgbClr val="19787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685800" y="4233672"/>
            <a:ext cx="566928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500" b="1">
                <a:solidFill>
                  <a:srgbClr val="FFFFFF"/>
                </a:solidFill>
                <a:latin typeface="Aptos"/>
              </a:rPr>
              <a:t>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481328" y="4105656"/>
            <a:ext cx="5486400" cy="5943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800" b="1">
                <a:solidFill>
                  <a:srgbClr val="2D343A"/>
                </a:solidFill>
                <a:latin typeface="Aptos"/>
              </a:rPr>
              <a:t>Uji semua opsi dengan bukti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85800" y="5056632"/>
            <a:ext cx="566928" cy="566928"/>
          </a:xfrm>
          <a:prstGeom prst="roundRect">
            <a:avLst/>
          </a:prstGeom>
          <a:solidFill>
            <a:srgbClr val="19787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685800" y="5166360"/>
            <a:ext cx="566928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500" b="1">
                <a:solidFill>
                  <a:srgbClr val="FFFFFF"/>
                </a:solidFill>
                <a:latin typeface="Aptos"/>
              </a:rPr>
              <a:t>5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481328" y="5038344"/>
            <a:ext cx="5486400" cy="5943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800" b="1">
                <a:solidFill>
                  <a:srgbClr val="2D343A"/>
                </a:solidFill>
                <a:latin typeface="Aptos"/>
              </a:rPr>
              <a:t>Pilih opsi paling tepat, bukan sekadar 'terasa benar'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7452360" y="1371600"/>
            <a:ext cx="3977639" cy="452628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7772400" y="1691640"/>
            <a:ext cx="338328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1">
                <a:solidFill>
                  <a:srgbClr val="E1AA46"/>
                </a:solidFill>
                <a:latin typeface="Aptos"/>
              </a:rPr>
              <a:t>PERTANYAAN PEMANDU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772400" y="2240280"/>
            <a:ext cx="3200400" cy="3017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800" b="1">
                <a:solidFill>
                  <a:srgbClr val="192D46"/>
                </a:solidFill>
                <a:latin typeface="Aptos"/>
              </a:rPr>
              <a:t>• Di mana buktinya?</a:t>
            </a:r>
            <a:br>
              <a:rPr sz="1800" b="1">
                <a:solidFill>
                  <a:srgbClr val="192D46"/>
                </a:solidFill>
                <a:latin typeface="Aptos"/>
              </a:rPr>
            </a:br>
            <a:br>
              <a:rPr sz="1800" b="1">
                <a:solidFill>
                  <a:srgbClr val="192D46"/>
                </a:solidFill>
                <a:latin typeface="Aptos"/>
              </a:rPr>
            </a:br>
            <a:r>
              <a:t>• Apa hubungan antarbagian?</a:t>
            </a:r>
            <a:br/>
            <a:br/>
            <a:r>
              <a:t>• Apakah opsi menambah informasi yang tidak ada?</a:t>
            </a:r>
            <a:br/>
            <a:br/>
            <a:r>
              <a:t>• Apakah simpulan terlalu luas?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94360" y="6510528"/>
            <a:ext cx="7772400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69737A"/>
                </a:solidFill>
                <a:latin typeface="Aptos"/>
              </a:rPr>
              <a:t>Forum MGMP Bahasa Indonesia • TKA SMA 2026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6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804672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1">
                <a:solidFill>
                  <a:srgbClr val="197873"/>
                </a:solidFill>
                <a:latin typeface="Aptos"/>
              </a:rPr>
              <a:t>05 • CONTOH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658368"/>
            <a:ext cx="10789920" cy="685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800" b="1">
                <a:solidFill>
                  <a:srgbClr val="192D46"/>
                </a:solidFill>
                <a:latin typeface="Aptos"/>
              </a:rPr>
              <a:t>Pemahaman tekstual: makna kata dalam konteks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347472"/>
            <a:ext cx="50292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100" b="1">
                <a:solidFill>
                  <a:srgbClr val="E1AA46"/>
                </a:solidFill>
                <a:latin typeface="Aptos"/>
              </a:rPr>
              <a:t>06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1371600"/>
            <a:ext cx="5212080" cy="452628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14400" y="1664208"/>
            <a:ext cx="12801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>
                <a:solidFill>
                  <a:srgbClr val="197873"/>
                </a:solidFill>
                <a:latin typeface="Aptos"/>
              </a:rPr>
              <a:t>STIMULUS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2148840"/>
            <a:ext cx="4526280" cy="10972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200" b="1">
                <a:solidFill>
                  <a:srgbClr val="192D46"/>
                </a:solidFill>
                <a:latin typeface="Aptos"/>
              </a:rPr>
              <a:t>“Tradisi ini dilakukan ketika ada acara penting seperti pernikahan atau khitanan …”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3794760"/>
            <a:ext cx="438912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800" b="1">
                <a:solidFill>
                  <a:srgbClr val="2D343A"/>
                </a:solidFill>
                <a:latin typeface="Aptos"/>
              </a:rPr>
              <a:t>Kata yang ditanyakan: hajatan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72200" y="1371600"/>
            <a:ext cx="5349240" cy="4526280"/>
          </a:xfrm>
          <a:prstGeom prst="roundRect">
            <a:avLst/>
          </a:prstGeom>
          <a:solidFill>
            <a:srgbClr val="E5EE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6446520" y="1664208"/>
            <a:ext cx="18288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>
                <a:solidFill>
                  <a:srgbClr val="197873"/>
                </a:solidFill>
                <a:latin typeface="Aptos"/>
              </a:rPr>
              <a:t>CARA MENALAR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46520" y="2148840"/>
            <a:ext cx="4526280" cy="23317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800" b="0">
                <a:solidFill>
                  <a:srgbClr val="2D343A"/>
                </a:solidFill>
                <a:latin typeface="Aptos"/>
              </a:rPr>
              <a:t>1. Lihat kata/kalimat di sekitar istilah.</a:t>
            </a:r>
            <a:br>
              <a:rPr sz="1800" b="0">
                <a:solidFill>
                  <a:srgbClr val="2D343A"/>
                </a:solidFill>
                <a:latin typeface="Aptos"/>
              </a:rPr>
            </a:br>
            <a:r>
              <a:t>2. Cocokkan dengan konteks acara.</a:t>
            </a:r>
            <a:br/>
            <a:r>
              <a:t>3. Singkirkan opsi yang terlalu khusus atau tidak terkait.</a:t>
            </a:r>
            <a:br/>
            <a:r>
              <a:t>4. Pilih definisi yang paling sesuai konteks.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46520" y="4800600"/>
            <a:ext cx="4526280" cy="658368"/>
          </a:xfrm>
          <a:prstGeom prst="roundRect">
            <a:avLst/>
          </a:prstGeom>
          <a:solidFill>
            <a:srgbClr val="19787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6583680" y="4965192"/>
            <a:ext cx="4251960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300" b="1">
                <a:solidFill>
                  <a:srgbClr val="FFFFFF"/>
                </a:solidFill>
                <a:latin typeface="Aptos"/>
              </a:rPr>
              <a:t>Kunci: E — acara/pesta untuk memperingati hal penting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94360" y="6510528"/>
            <a:ext cx="7772400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69737A"/>
                </a:solidFill>
                <a:latin typeface="Aptos"/>
              </a:rPr>
              <a:t>Contoh soal 1: Tradisi Buwuhan • Sumber: dokumen soal TKA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6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804672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1">
                <a:solidFill>
                  <a:srgbClr val="197873"/>
                </a:solidFill>
                <a:latin typeface="Aptos"/>
              </a:rPr>
              <a:t>06 • CONTOH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658368"/>
            <a:ext cx="10789920" cy="685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800" b="1">
                <a:solidFill>
                  <a:srgbClr val="192D46"/>
                </a:solidFill>
                <a:latin typeface="Aptos"/>
              </a:rPr>
              <a:t>Pemahaman inferensial: hubungan makna antarparagraf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347472"/>
            <a:ext cx="50292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100" b="1">
                <a:solidFill>
                  <a:srgbClr val="E1AA46"/>
                </a:solidFill>
                <a:latin typeface="Aptos"/>
              </a:rPr>
              <a:t>07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85800" y="1417320"/>
            <a:ext cx="3246120" cy="448056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60120" y="1737360"/>
            <a:ext cx="246888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>
                <a:solidFill>
                  <a:srgbClr val="197873"/>
                </a:solidFill>
                <a:latin typeface="Aptos"/>
              </a:rPr>
              <a:t>PARAGRAF 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2240280"/>
            <a:ext cx="2560320" cy="1371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800" b="1">
                <a:solidFill>
                  <a:srgbClr val="192D46"/>
                </a:solidFill>
                <a:latin typeface="Aptos"/>
              </a:rPr>
              <a:t>Buwuhan dipandang sebagai “utang tidak tertulis” karena ada harapan pengembalian.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480560" y="1417320"/>
            <a:ext cx="3246120" cy="448056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4754880" y="1737360"/>
            <a:ext cx="246888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>
                <a:solidFill>
                  <a:srgbClr val="197873"/>
                </a:solidFill>
                <a:latin typeface="Aptos"/>
              </a:rPr>
              <a:t>PARAGRAF 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754880" y="2240280"/>
            <a:ext cx="2560320" cy="1371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800" b="1">
                <a:solidFill>
                  <a:srgbClr val="192D46"/>
                </a:solidFill>
                <a:latin typeface="Aptos"/>
              </a:rPr>
              <a:t>Dampak praktik tersebut: tekanan psikologis dan perbedaan cara pandang.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818120" y="2926080"/>
            <a:ext cx="50292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3000" b="1">
                <a:solidFill>
                  <a:srgbClr val="E1AA46"/>
                </a:solidFill>
                <a:latin typeface="Aptos"/>
              </a:rPr>
              <a:t>→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412480" y="1417320"/>
            <a:ext cx="3108960" cy="4480560"/>
          </a:xfrm>
          <a:prstGeom prst="roundRect">
            <a:avLst/>
          </a:prstGeom>
          <a:solidFill>
            <a:srgbClr val="E5EE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8686800" y="1737360"/>
            <a:ext cx="256032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>
                <a:solidFill>
                  <a:srgbClr val="E1AA46"/>
                </a:solidFill>
                <a:latin typeface="Aptos"/>
              </a:rPr>
              <a:t>INTI HUBUNGAN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686800" y="2331720"/>
            <a:ext cx="2514600" cy="1554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2300" b="1">
                <a:solidFill>
                  <a:srgbClr val="192D46"/>
                </a:solidFill>
                <a:latin typeface="Aptos"/>
              </a:rPr>
              <a:t>Sebab / persoalan</a:t>
            </a:r>
            <a:br>
              <a:rPr sz="2300" b="1">
                <a:solidFill>
                  <a:srgbClr val="192D46"/>
                </a:solidFill>
                <a:latin typeface="Aptos"/>
              </a:rPr>
            </a:br>
            <a:r>
              <a:t>↓</a:t>
            </a:r>
            <a:br/>
            <a:r>
              <a:t>Dampak / akibat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686800" y="4297680"/>
            <a:ext cx="2468880" cy="10515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00" b="0">
                <a:solidFill>
                  <a:srgbClr val="2D343A"/>
                </a:solidFill>
                <a:latin typeface="Aptos"/>
              </a:rPr>
              <a:t>Latihan untuk guru:</a:t>
            </a:r>
            <a:br>
              <a:rPr sz="1600" b="0">
                <a:solidFill>
                  <a:srgbClr val="2D343A"/>
                </a:solidFill>
                <a:latin typeface="Aptos"/>
              </a:rPr>
            </a:br>
            <a:r>
              <a:t>minta peserta menyebutkan</a:t>
            </a:r>
            <a:br/>
            <a:r>
              <a:t>'kalimat bukti' sebelum memilih opsi.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94360" y="6510528"/>
            <a:ext cx="7772400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69737A"/>
                </a:solidFill>
                <a:latin typeface="Aptos"/>
              </a:rPr>
              <a:t>Contoh soal 3 • Hubungan makna paragraf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6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804672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1">
                <a:solidFill>
                  <a:srgbClr val="197873"/>
                </a:solidFill>
                <a:latin typeface="Aptos"/>
              </a:rPr>
              <a:t>07 • CONTOH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658368"/>
            <a:ext cx="10789920" cy="685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800" b="1">
                <a:solidFill>
                  <a:srgbClr val="192D46"/>
                </a:solidFill>
                <a:latin typeface="Aptos"/>
              </a:rPr>
              <a:t>Prediksi: lanjutkan cerita tanpa keluar dari jejak teks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347472"/>
            <a:ext cx="50292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100" b="1">
                <a:solidFill>
                  <a:srgbClr val="E1AA46"/>
                </a:solidFill>
                <a:latin typeface="Aptos"/>
              </a:rPr>
              <a:t>08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85800" y="1371600"/>
            <a:ext cx="6629400" cy="457200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60120" y="1691640"/>
            <a:ext cx="164592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>
                <a:solidFill>
                  <a:srgbClr val="197873"/>
                </a:solidFill>
                <a:latin typeface="Aptos"/>
              </a:rPr>
              <a:t>TEKS AKHIR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2148840"/>
            <a:ext cx="5897880" cy="2057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000" b="1">
                <a:solidFill>
                  <a:srgbClr val="192D46"/>
                </a:solidFill>
                <a:latin typeface="Aptos"/>
              </a:rPr>
              <a:t>“Lambaian tangan bapaknya semakin jelas dan semakin dekat.”</a:t>
            </a:r>
            <a:br>
              <a:rPr sz="2000" b="1">
                <a:solidFill>
                  <a:srgbClr val="192D46"/>
                </a:solidFill>
                <a:latin typeface="Aptos"/>
              </a:rPr>
            </a:br>
            <a:br>
              <a:rPr sz="2000" b="1">
                <a:solidFill>
                  <a:srgbClr val="192D46"/>
                </a:solidFill>
                <a:latin typeface="Aptos"/>
              </a:rPr>
            </a:br>
            <a:r>
              <a:t>Layur kesal karena Bapak terlambat, tetapi ia juga menahan rindu dan cemas.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960120" y="4800600"/>
            <a:ext cx="5897880" cy="658368"/>
          </a:xfrm>
          <a:prstGeom prst="roundRect">
            <a:avLst/>
          </a:prstGeom>
          <a:solidFill>
            <a:srgbClr val="E5EE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1097280" y="4983480"/>
            <a:ext cx="56235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400" b="1">
                <a:solidFill>
                  <a:srgbClr val="197873"/>
                </a:solidFill>
                <a:latin typeface="Aptos"/>
              </a:rPr>
              <a:t>Prediksi harus konsisten dengan konflik + emosi + peristiwa sebelumnya.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635240" y="1371600"/>
            <a:ext cx="3886200" cy="4572000"/>
          </a:xfrm>
          <a:prstGeom prst="roundRect">
            <a:avLst/>
          </a:prstGeom>
          <a:solidFill>
            <a:srgbClr val="19787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7955279" y="1737360"/>
            <a:ext cx="310896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1">
                <a:solidFill>
                  <a:srgbClr val="FFFFFF"/>
                </a:solidFill>
                <a:latin typeface="Aptos"/>
              </a:rPr>
              <a:t>CHECKLIST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955279" y="2331720"/>
            <a:ext cx="3063240" cy="23774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900" b="1">
                <a:solidFill>
                  <a:srgbClr val="FFFFFF"/>
                </a:solidFill>
                <a:latin typeface="Aptos"/>
              </a:rPr>
              <a:t>✓ Menyelesaikan ketegangan</a:t>
            </a:r>
            <a:br>
              <a:rPr sz="1900" b="1">
                <a:solidFill>
                  <a:srgbClr val="FFFFFF"/>
                </a:solidFill>
                <a:latin typeface="Aptos"/>
              </a:rPr>
            </a:br>
            <a:r>
              <a:t>✓ Tidak memperkenalkan fakta baru</a:t>
            </a:r>
            <a:br/>
            <a:r>
              <a:t>✓ Sesuai karakter tokoh</a:t>
            </a:r>
            <a:br/>
            <a:r>
              <a:t>✓ Masuk akal sebagai kelanjutan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94360" y="6510528"/>
            <a:ext cx="7772400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69737A"/>
                </a:solidFill>
                <a:latin typeface="Aptos"/>
              </a:rPr>
              <a:t>Contoh soal 7 • Prediksi akhir cerita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6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804672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1">
                <a:solidFill>
                  <a:srgbClr val="197873"/>
                </a:solidFill>
                <a:latin typeface="Aptos"/>
              </a:rPr>
              <a:t>08 • CONTOH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658368"/>
            <a:ext cx="10789920" cy="685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800" b="1">
                <a:solidFill>
                  <a:srgbClr val="192D46"/>
                </a:solidFill>
                <a:latin typeface="Aptos"/>
              </a:rPr>
              <a:t>Evaluasi: menilai relevansi sindiran dengan realitas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347472"/>
            <a:ext cx="50292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100" b="1">
                <a:solidFill>
                  <a:srgbClr val="E1AA46"/>
                </a:solidFill>
                <a:latin typeface="Aptos"/>
              </a:rPr>
              <a:t>09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1325880"/>
            <a:ext cx="5212080" cy="470916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14400" y="1645920"/>
            <a:ext cx="3200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>
                <a:solidFill>
                  <a:srgbClr val="197873"/>
                </a:solidFill>
                <a:latin typeface="Aptos"/>
              </a:rPr>
              <a:t>KONTRAS DALAM TEKS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2194560"/>
            <a:ext cx="4526280" cy="1828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2300" b="1">
                <a:solidFill>
                  <a:srgbClr val="192D46"/>
                </a:solidFill>
                <a:latin typeface="Aptos"/>
              </a:rPr>
              <a:t>“liburan ramah lingkungan”</a:t>
            </a:r>
            <a:br>
              <a:rPr sz="2300" b="1">
                <a:solidFill>
                  <a:srgbClr val="192D46"/>
                </a:solidFill>
                <a:latin typeface="Aptos"/>
              </a:rPr>
            </a:br>
            <a:r>
              <a:t>vs.</a:t>
            </a:r>
            <a:br/>
            <a:r>
              <a:t>meninggalkan botol, bungkus makanan,</a:t>
            </a:r>
            <a:br/>
            <a:r>
              <a:t>dan puntung rokok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4754880"/>
            <a:ext cx="452628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800" b="1">
                <a:solidFill>
                  <a:srgbClr val="2D343A"/>
                </a:solidFill>
                <a:latin typeface="Aptos"/>
              </a:rPr>
              <a:t>Sindiran: kepedulian hanya menjadi pencitraan.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217920" y="1325880"/>
            <a:ext cx="5303520" cy="4709160"/>
          </a:xfrm>
          <a:prstGeom prst="roundRect">
            <a:avLst/>
          </a:prstGeom>
          <a:solidFill>
            <a:srgbClr val="E5EE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6492240" y="1645920"/>
            <a:ext cx="27432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>
                <a:solidFill>
                  <a:srgbClr val="E1AA46"/>
                </a:solidFill>
                <a:latin typeface="Aptos"/>
              </a:rPr>
              <a:t>UJI RELEVANSI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92240" y="2194560"/>
            <a:ext cx="4480560" cy="2834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800" b="0">
                <a:solidFill>
                  <a:srgbClr val="2D343A"/>
                </a:solidFill>
                <a:latin typeface="Aptos"/>
              </a:rPr>
              <a:t>Apakah opsi:</a:t>
            </a:r>
            <a:br>
              <a:rPr sz="1800" b="0">
                <a:solidFill>
                  <a:srgbClr val="2D343A"/>
                </a:solidFill>
                <a:latin typeface="Aptos"/>
              </a:rPr>
            </a:br>
            <a:br>
              <a:rPr sz="1800" b="0">
                <a:solidFill>
                  <a:srgbClr val="2D343A"/>
                </a:solidFill>
                <a:latin typeface="Aptos"/>
              </a:rPr>
            </a:br>
            <a:r>
              <a:t>• benar-benar merepresentasikan sindiran?</a:t>
            </a:r>
            <a:br/>
            <a:r>
              <a:t>• terhubung dengan realitas sehari-hari?</a:t>
            </a:r>
            <a:br/>
            <a:r>
              <a:t>• didukung oleh detail dalam teks?</a:t>
            </a:r>
            <a:br/>
            <a:r>
              <a:t>• tidak menggeser fokus menjadi isu lain?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94360" y="6510528"/>
            <a:ext cx="7772400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69737A"/>
                </a:solidFill>
                <a:latin typeface="Aptos"/>
              </a:rPr>
              <a:t>Contoh soal 11 • Evaluasi relevansi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6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804672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1">
                <a:solidFill>
                  <a:srgbClr val="197873"/>
                </a:solidFill>
                <a:latin typeface="Aptos"/>
              </a:rPr>
              <a:t>09 • CONTOH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658368"/>
            <a:ext cx="10789920" cy="685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800" b="1">
                <a:solidFill>
                  <a:srgbClr val="192D46"/>
                </a:solidFill>
                <a:latin typeface="Aptos"/>
              </a:rPr>
              <a:t>Evaluasi informasi: cocokkan klaim dengan data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347472"/>
            <a:ext cx="50292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100" b="1">
                <a:solidFill>
                  <a:srgbClr val="E1AA46"/>
                </a:solidFill>
                <a:latin typeface="Aptos"/>
              </a:rPr>
              <a:t>10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85800" y="1325880"/>
            <a:ext cx="10972800" cy="777240"/>
          </a:xfrm>
          <a:prstGeom prst="roundRect">
            <a:avLst/>
          </a:prstGeom>
          <a:solidFill>
            <a:srgbClr val="192D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60120" y="1572768"/>
            <a:ext cx="104241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700" b="1">
                <a:solidFill>
                  <a:srgbClr val="FFFFFF"/>
                </a:solidFill>
                <a:latin typeface="Aptos"/>
              </a:rPr>
              <a:t>KLAIM: Aktivitas manusia memberikan dampak besar terhadap pencemaran lingkungan.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85800" y="2423160"/>
            <a:ext cx="1463040" cy="777240"/>
          </a:xfrm>
          <a:prstGeom prst="roundRect">
            <a:avLst/>
          </a:prstGeom>
          <a:solidFill>
            <a:srgbClr val="19787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685800" y="2624328"/>
            <a:ext cx="146304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800" b="1">
                <a:solidFill>
                  <a:srgbClr val="FFFFFF"/>
                </a:solidFill>
                <a:latin typeface="Aptos"/>
              </a:rPr>
              <a:t>96%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2331720" y="2423160"/>
            <a:ext cx="6217920" cy="77724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2560320" y="2578608"/>
            <a:ext cx="576072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1">
                <a:solidFill>
                  <a:srgbClr val="2D343A"/>
                </a:solidFill>
                <a:latin typeface="Aptos"/>
              </a:rPr>
              <a:t>paket dibungkus plastik tebal + bubble wrap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732520" y="2423160"/>
            <a:ext cx="2926080" cy="777240"/>
          </a:xfrm>
          <a:prstGeom prst="roundRect">
            <a:avLst/>
          </a:prstGeom>
          <a:solidFill>
            <a:srgbClr val="E5EE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8869680" y="2587752"/>
            <a:ext cx="2651760" cy="38404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400" b="1">
                <a:solidFill>
                  <a:srgbClr val="197873"/>
                </a:solidFill>
                <a:latin typeface="Aptos"/>
              </a:rPr>
              <a:t>Mendukung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85800" y="3502152"/>
            <a:ext cx="1463040" cy="777240"/>
          </a:xfrm>
          <a:prstGeom prst="roundRect">
            <a:avLst/>
          </a:prstGeom>
          <a:solidFill>
            <a:srgbClr val="19787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685800" y="3703320"/>
            <a:ext cx="146304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800" b="1">
                <a:solidFill>
                  <a:srgbClr val="FFFFFF"/>
                </a:solidFill>
                <a:latin typeface="Aptos"/>
              </a:rPr>
              <a:t>30–50%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2331720" y="3502152"/>
            <a:ext cx="6217920" cy="77724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2560320" y="3657600"/>
            <a:ext cx="576072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1">
                <a:solidFill>
                  <a:srgbClr val="2D343A"/>
                </a:solidFill>
                <a:latin typeface="Aptos"/>
              </a:rPr>
              <a:t>peningkatan timbunan sampah medis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732520" y="3502152"/>
            <a:ext cx="2926080" cy="777240"/>
          </a:xfrm>
          <a:prstGeom prst="roundRect">
            <a:avLst/>
          </a:prstGeom>
          <a:solidFill>
            <a:srgbClr val="E5EE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8869680" y="3666744"/>
            <a:ext cx="2651760" cy="38404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400" b="1">
                <a:solidFill>
                  <a:srgbClr val="197873"/>
                </a:solidFill>
                <a:latin typeface="Aptos"/>
              </a:rPr>
              <a:t>Mendukung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85800" y="4581144"/>
            <a:ext cx="1463040" cy="777240"/>
          </a:xfrm>
          <a:prstGeom prst="roundRect">
            <a:avLst/>
          </a:prstGeom>
          <a:solidFill>
            <a:srgbClr val="19787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685800" y="4782312"/>
            <a:ext cx="146304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800" b="1">
                <a:solidFill>
                  <a:srgbClr val="FFFFFF"/>
                </a:solidFill>
                <a:latin typeface="Aptos"/>
              </a:rPr>
              <a:t>3,22 juta ton/tahun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2331720" y="4581144"/>
            <a:ext cx="6217920" cy="77724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2560320" y="4736592"/>
            <a:ext cx="576072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1">
                <a:solidFill>
                  <a:srgbClr val="2D343A"/>
                </a:solidFill>
                <a:latin typeface="Aptos"/>
              </a:rPr>
              <a:t>polusi sampah di lautan (sebagaimana tertulis dalam stimulus)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8732520" y="4581144"/>
            <a:ext cx="2926080" cy="777240"/>
          </a:xfrm>
          <a:prstGeom prst="roundRect">
            <a:avLst/>
          </a:prstGeom>
          <a:solidFill>
            <a:srgbClr val="E5EE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8869680" y="4745736"/>
            <a:ext cx="2651760" cy="38404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400" b="1">
                <a:solidFill>
                  <a:srgbClr val="197873"/>
                </a:solidFill>
                <a:latin typeface="Aptos"/>
              </a:rPr>
              <a:t>Perlu dibaca persis konteksnya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14400" y="5760720"/>
            <a:ext cx="1024128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800" b="1">
                <a:solidFill>
                  <a:srgbClr val="192D46"/>
                </a:solidFill>
                <a:latin typeface="Aptos"/>
              </a:rPr>
              <a:t>Keterampilan penting: bukan sekadar menemukan angka, tetapi menilai apakah angka itu benar-benar mendukung klaim.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94360" y="6510528"/>
            <a:ext cx="7772400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69737A"/>
                </a:solidFill>
                <a:latin typeface="Aptos"/>
              </a:rPr>
              <a:t>Contoh soal 13 • Benar/Salah berbasis data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6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804672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1">
                <a:solidFill>
                  <a:srgbClr val="197873"/>
                </a:solidFill>
                <a:latin typeface="Aptos"/>
              </a:rPr>
              <a:t>10 • CONTOH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658368"/>
            <a:ext cx="10789920" cy="685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800" b="1">
                <a:solidFill>
                  <a:srgbClr val="192D46"/>
                </a:solidFill>
                <a:latin typeface="Aptos"/>
              </a:rPr>
              <a:t>Menilai pilihan kata berdasarkan fungsi dalam konteks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347472"/>
            <a:ext cx="50292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100" b="1">
                <a:solidFill>
                  <a:srgbClr val="E1AA46"/>
                </a:solidFill>
                <a:latin typeface="Aptos"/>
              </a:rPr>
              <a:t>11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85800" y="1371600"/>
            <a:ext cx="3657600" cy="448056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60120" y="1691640"/>
            <a:ext cx="914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>
                <a:solidFill>
                  <a:srgbClr val="197873"/>
                </a:solidFill>
                <a:latin typeface="Aptos"/>
              </a:rPr>
              <a:t>KATA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2240280"/>
            <a:ext cx="2926080" cy="5943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2500" b="1">
                <a:solidFill>
                  <a:srgbClr val="192D46"/>
                </a:solidFill>
                <a:latin typeface="Aptos"/>
              </a:rPr>
              <a:t>“bahu-membahu”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60120" y="3154680"/>
            <a:ext cx="2926080" cy="1143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700" b="0">
                <a:solidFill>
                  <a:srgbClr val="2D343A"/>
                </a:solidFill>
                <a:latin typeface="Aptos"/>
              </a:rPr>
              <a:t>dipakai untuk menggambarkan</a:t>
            </a:r>
            <a:br>
              <a:rPr sz="1700" b="0">
                <a:solidFill>
                  <a:srgbClr val="2D343A"/>
                </a:solidFill>
                <a:latin typeface="Aptos"/>
              </a:rPr>
            </a:br>
            <a:r>
              <a:t>peran semua pihak dalam pelestarian lingkungan.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617720" y="1371600"/>
            <a:ext cx="6903720" cy="4480560"/>
          </a:xfrm>
          <a:prstGeom prst="roundRect">
            <a:avLst/>
          </a:prstGeom>
          <a:solidFill>
            <a:srgbClr val="E5EE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4937760" y="1691640"/>
            <a:ext cx="27432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>
                <a:solidFill>
                  <a:srgbClr val="E1AA46"/>
                </a:solidFill>
                <a:latin typeface="Aptos"/>
              </a:rPr>
              <a:t>PERTANYAAN KRITIS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937760" y="2240280"/>
            <a:ext cx="594360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100" b="1">
                <a:solidFill>
                  <a:srgbClr val="192D46"/>
                </a:solidFill>
                <a:latin typeface="Aptos"/>
              </a:rPr>
              <a:t>Mengapa pilihan kata itu tepat?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937760" y="2971800"/>
            <a:ext cx="5897880" cy="1828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900" b="0">
                <a:solidFill>
                  <a:srgbClr val="2D343A"/>
                </a:solidFill>
                <a:latin typeface="Aptos"/>
              </a:rPr>
              <a:t>Karena maknanya menegaskan kerja bersama/kolaborasi.</a:t>
            </a:r>
            <a:br>
              <a:rPr sz="1900" b="0">
                <a:solidFill>
                  <a:srgbClr val="2D343A"/>
                </a:solidFill>
                <a:latin typeface="Aptos"/>
              </a:rPr>
            </a:br>
            <a:br>
              <a:rPr sz="1900" b="0">
                <a:solidFill>
                  <a:srgbClr val="2D343A"/>
                </a:solidFill>
                <a:latin typeface="Aptos"/>
              </a:rPr>
            </a:br>
            <a:r>
              <a:t>→ Kata tidak dinilai hanya dari arti kamus, tetapi dari kecocokannya dengan gagasan yang sedang dibangun.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937760" y="5166360"/>
            <a:ext cx="5897880" cy="502920"/>
          </a:xfrm>
          <a:prstGeom prst="roundRect">
            <a:avLst/>
          </a:prstGeom>
          <a:solidFill>
            <a:srgbClr val="19787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5074920" y="5294376"/>
            <a:ext cx="562356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300" b="1">
                <a:solidFill>
                  <a:srgbClr val="FFFFFF"/>
                </a:solidFill>
                <a:latin typeface="Aptos"/>
              </a:rPr>
              <a:t>Kunci: A — memperkuat makna pentingnya kolaborasi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94360" y="6510528"/>
            <a:ext cx="7772400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69737A"/>
                </a:solidFill>
                <a:latin typeface="Aptos"/>
              </a:rPr>
              <a:t>Contoh soal 14 • Ketepatan penggunaan bahasa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6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804672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1">
                <a:solidFill>
                  <a:srgbClr val="197873"/>
                </a:solidFill>
                <a:latin typeface="Aptos"/>
              </a:rPr>
              <a:t>11 • SASTRA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658368"/>
            <a:ext cx="10789920" cy="685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800" b="1">
                <a:solidFill>
                  <a:srgbClr val="192D46"/>
                </a:solidFill>
                <a:latin typeface="Aptos"/>
              </a:rPr>
              <a:t>Karakter, konflik, latar: cari bukti, bukan kesan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347472"/>
            <a:ext cx="50292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100" b="1">
                <a:solidFill>
                  <a:srgbClr val="E1AA46"/>
                </a:solidFill>
                <a:latin typeface="Aptos"/>
              </a:rPr>
              <a:t>12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1417320"/>
            <a:ext cx="5166360" cy="1874519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14400" y="1691640"/>
            <a:ext cx="164592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1">
                <a:solidFill>
                  <a:srgbClr val="197873"/>
                </a:solidFill>
                <a:latin typeface="Aptos"/>
              </a:rPr>
              <a:t>KARAKTER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2167128"/>
            <a:ext cx="4480560" cy="685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800" b="1">
                <a:solidFill>
                  <a:srgbClr val="192D46"/>
                </a:solidFill>
                <a:latin typeface="Aptos"/>
              </a:rPr>
              <a:t>Tindakan, ucapan, pikiran, respons tokoh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63640" y="1417320"/>
            <a:ext cx="5166360" cy="1874519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537960" y="1691640"/>
            <a:ext cx="164592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1">
                <a:solidFill>
                  <a:srgbClr val="197873"/>
                </a:solidFill>
                <a:latin typeface="Aptos"/>
              </a:rPr>
              <a:t>KONFLIK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537960" y="2167128"/>
            <a:ext cx="4480560" cy="685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800" b="1">
                <a:solidFill>
                  <a:srgbClr val="192D46"/>
                </a:solidFill>
                <a:latin typeface="Aptos"/>
              </a:rPr>
              <a:t>Pertentangan kepentingan/keinginan yang menggerakkan cerita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40080" y="3657600"/>
            <a:ext cx="5166360" cy="1874519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914400" y="3931920"/>
            <a:ext cx="164592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1">
                <a:solidFill>
                  <a:srgbClr val="197873"/>
                </a:solidFill>
                <a:latin typeface="Aptos"/>
              </a:rPr>
              <a:t>LATAR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14400" y="4407408"/>
            <a:ext cx="4480560" cy="685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800" b="1">
                <a:solidFill>
                  <a:srgbClr val="192D46"/>
                </a:solidFill>
                <a:latin typeface="Aptos"/>
              </a:rPr>
              <a:t>Tempat, waktu, suasana yang ditunjukkan oleh detail teks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263640" y="3657600"/>
            <a:ext cx="5166360" cy="1874519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6537960" y="3931920"/>
            <a:ext cx="164592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1">
                <a:solidFill>
                  <a:srgbClr val="197873"/>
                </a:solidFill>
                <a:latin typeface="Aptos"/>
              </a:rPr>
              <a:t>PERUBAHAN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537960" y="4407408"/>
            <a:ext cx="4480560" cy="685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800" b="1">
                <a:solidFill>
                  <a:srgbClr val="192D46"/>
                </a:solidFill>
                <a:latin typeface="Aptos"/>
              </a:rPr>
              <a:t>Bandingkan sikap tokoh sebelum dan sesudah peristiwa penting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40080" y="5989320"/>
            <a:ext cx="10789920" cy="411480"/>
          </a:xfrm>
          <a:prstGeom prst="roundRect">
            <a:avLst/>
          </a:prstGeom>
          <a:solidFill>
            <a:srgbClr val="19787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822960" y="6080760"/>
            <a:ext cx="1042416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300" b="1">
                <a:solidFill>
                  <a:srgbClr val="FFFFFF"/>
                </a:solidFill>
                <a:latin typeface="Aptos"/>
              </a:rPr>
              <a:t>Contoh “Roh Meratus”: konflik muncul karena kelompok tokoh utama dianggap mengancam kelestarian hutan.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94360" y="6510528"/>
            <a:ext cx="7772400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69737A"/>
                </a:solidFill>
                <a:latin typeface="Aptos"/>
              </a:rPr>
              <a:t>Contoh soal 30–33 • Cerpen “Roh Meratus”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6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804672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1">
                <a:solidFill>
                  <a:srgbClr val="197873"/>
                </a:solidFill>
                <a:latin typeface="Aptos"/>
              </a:rPr>
              <a:t>12 • POLA SOAL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658368"/>
            <a:ext cx="10789920" cy="685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800" b="1">
                <a:solidFill>
                  <a:srgbClr val="192D46"/>
                </a:solidFill>
                <a:latin typeface="Aptos"/>
              </a:rPr>
              <a:t>Kenali tuntutan berpikir dari kata kerja pertanyaan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347472"/>
            <a:ext cx="50292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100" b="1">
                <a:solidFill>
                  <a:srgbClr val="E1AA46"/>
                </a:solidFill>
                <a:latin typeface="Aptos"/>
              </a:rPr>
              <a:t>13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1325880"/>
            <a:ext cx="3977639" cy="530352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22960" y="1435607"/>
            <a:ext cx="365760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>
                <a:solidFill>
                  <a:srgbClr val="2D343A"/>
                </a:solidFill>
                <a:latin typeface="Aptos"/>
              </a:rPr>
              <a:t>“Apa makna …?”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754880" y="1325880"/>
            <a:ext cx="2148840" cy="530352"/>
          </a:xfrm>
          <a:prstGeom prst="roundRect">
            <a:avLst/>
          </a:prstGeom>
          <a:solidFill>
            <a:srgbClr val="E5EE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4892040" y="1435607"/>
            <a:ext cx="1874519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200" b="1">
                <a:solidFill>
                  <a:srgbClr val="197873"/>
                </a:solidFill>
                <a:latin typeface="Aptos"/>
              </a:rPr>
              <a:t>Tekstual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178040" y="1399032"/>
            <a:ext cx="4160520" cy="34747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1">
                <a:solidFill>
                  <a:srgbClr val="192D46"/>
                </a:solidFill>
                <a:latin typeface="Aptos"/>
              </a:rPr>
              <a:t>Temukan definisi/konteks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40080" y="2029967"/>
            <a:ext cx="3977639" cy="530352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822960" y="2139696"/>
            <a:ext cx="365760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>
                <a:solidFill>
                  <a:srgbClr val="2D343A"/>
                </a:solidFill>
                <a:latin typeface="Aptos"/>
              </a:rPr>
              <a:t>“Manakah gagasan yang mendukung …?”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754880" y="2029967"/>
            <a:ext cx="2148840" cy="530352"/>
          </a:xfrm>
          <a:prstGeom prst="roundRect">
            <a:avLst/>
          </a:prstGeom>
          <a:solidFill>
            <a:srgbClr val="E5EE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4892040" y="2139696"/>
            <a:ext cx="1874519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200" b="1">
                <a:solidFill>
                  <a:srgbClr val="197873"/>
                </a:solidFill>
                <a:latin typeface="Aptos"/>
              </a:rPr>
              <a:t>Tekstual → inferensial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178040" y="2103120"/>
            <a:ext cx="4160520" cy="34747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1">
                <a:solidFill>
                  <a:srgbClr val="192D46"/>
                </a:solidFill>
                <a:latin typeface="Aptos"/>
              </a:rPr>
              <a:t>Cari bukti pendukung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" y="2734056"/>
            <a:ext cx="3977639" cy="530352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822960" y="2843784"/>
            <a:ext cx="365760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>
                <a:solidFill>
                  <a:srgbClr val="2D343A"/>
                </a:solidFill>
                <a:latin typeface="Aptos"/>
              </a:rPr>
              <a:t>“Bagaimana hubungan makna …?”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754880" y="2734056"/>
            <a:ext cx="2148840" cy="530352"/>
          </a:xfrm>
          <a:prstGeom prst="roundRect">
            <a:avLst/>
          </a:prstGeom>
          <a:solidFill>
            <a:srgbClr val="E5EE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4892040" y="2843784"/>
            <a:ext cx="1874519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200" b="1">
                <a:solidFill>
                  <a:srgbClr val="197873"/>
                </a:solidFill>
                <a:latin typeface="Aptos"/>
              </a:rPr>
              <a:t>Inferensial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178040" y="2807208"/>
            <a:ext cx="4160520" cy="34747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1">
                <a:solidFill>
                  <a:srgbClr val="192D46"/>
                </a:solidFill>
                <a:latin typeface="Aptos"/>
              </a:rPr>
              <a:t>Bandingkan fungsi antarbagian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40080" y="3438144"/>
            <a:ext cx="3977639" cy="530352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822960" y="3547872"/>
            <a:ext cx="365760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>
                <a:solidFill>
                  <a:srgbClr val="2D343A"/>
                </a:solidFill>
                <a:latin typeface="Aptos"/>
              </a:rPr>
              <a:t>“Apa yang akan dilakukan …?”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4754880" y="3438144"/>
            <a:ext cx="2148840" cy="530352"/>
          </a:xfrm>
          <a:prstGeom prst="roundRect">
            <a:avLst/>
          </a:prstGeom>
          <a:solidFill>
            <a:srgbClr val="E5EE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4892040" y="3547872"/>
            <a:ext cx="1874519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200" b="1">
                <a:solidFill>
                  <a:srgbClr val="197873"/>
                </a:solidFill>
                <a:latin typeface="Aptos"/>
              </a:rPr>
              <a:t>Inferensial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178040" y="3511296"/>
            <a:ext cx="4160520" cy="34747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1">
                <a:solidFill>
                  <a:srgbClr val="192D46"/>
                </a:solidFill>
                <a:latin typeface="Aptos"/>
              </a:rPr>
              <a:t>Prediksi berdasarkan jejak teks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40080" y="4142232"/>
            <a:ext cx="3977639" cy="530352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822960" y="4251960"/>
            <a:ext cx="365760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>
                <a:solidFill>
                  <a:srgbClr val="2D343A"/>
                </a:solidFill>
                <a:latin typeface="Aptos"/>
              </a:rPr>
              <a:t>“Mengapa … tepat?”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4754880" y="4142232"/>
            <a:ext cx="2148840" cy="530352"/>
          </a:xfrm>
          <a:prstGeom prst="roundRect">
            <a:avLst/>
          </a:prstGeom>
          <a:solidFill>
            <a:srgbClr val="E5EE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4892040" y="4251960"/>
            <a:ext cx="1874519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200" b="1">
                <a:solidFill>
                  <a:srgbClr val="197873"/>
                </a:solidFill>
                <a:latin typeface="Aptos"/>
              </a:rPr>
              <a:t>Evaluasi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7178040" y="4215384"/>
            <a:ext cx="4160520" cy="34747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1">
                <a:solidFill>
                  <a:srgbClr val="192D46"/>
                </a:solidFill>
                <a:latin typeface="Aptos"/>
              </a:rPr>
              <a:t>Uji alasan dengan bukti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40080" y="4846320"/>
            <a:ext cx="3977639" cy="530352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TextBox 31"/>
          <p:cNvSpPr txBox="1"/>
          <p:nvPr/>
        </p:nvSpPr>
        <p:spPr>
          <a:xfrm>
            <a:off x="822960" y="4956048"/>
            <a:ext cx="365760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>
                <a:solidFill>
                  <a:srgbClr val="2D343A"/>
                </a:solidFill>
                <a:latin typeface="Aptos"/>
              </a:rPr>
              <a:t>“Bagaimana relevansinya …?”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4754880" y="4846320"/>
            <a:ext cx="2148840" cy="530352"/>
          </a:xfrm>
          <a:prstGeom prst="roundRect">
            <a:avLst/>
          </a:prstGeom>
          <a:solidFill>
            <a:srgbClr val="E5EE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TextBox 33"/>
          <p:cNvSpPr txBox="1"/>
          <p:nvPr/>
        </p:nvSpPr>
        <p:spPr>
          <a:xfrm>
            <a:off x="4892040" y="4956048"/>
            <a:ext cx="1874519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200" b="1">
                <a:solidFill>
                  <a:srgbClr val="197873"/>
                </a:solidFill>
                <a:latin typeface="Aptos"/>
              </a:rPr>
              <a:t>Evaluasi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7178040" y="4919472"/>
            <a:ext cx="4160520" cy="34747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1">
                <a:solidFill>
                  <a:srgbClr val="192D46"/>
                </a:solidFill>
                <a:latin typeface="Aptos"/>
              </a:rPr>
              <a:t>Hubungkan teks dengan realitas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640080" y="5550408"/>
            <a:ext cx="3977639" cy="530352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TextBox 36"/>
          <p:cNvSpPr txBox="1"/>
          <p:nvPr/>
        </p:nvSpPr>
        <p:spPr>
          <a:xfrm>
            <a:off x="822960" y="5660136"/>
            <a:ext cx="365760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>
                <a:solidFill>
                  <a:srgbClr val="2D343A"/>
                </a:solidFill>
                <a:latin typeface="Aptos"/>
              </a:rPr>
              <a:t>“Benar/Salah …?”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4754880" y="5550408"/>
            <a:ext cx="2148840" cy="530352"/>
          </a:xfrm>
          <a:prstGeom prst="roundRect">
            <a:avLst/>
          </a:prstGeom>
          <a:solidFill>
            <a:srgbClr val="E5EE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9" name="TextBox 38"/>
          <p:cNvSpPr txBox="1"/>
          <p:nvPr/>
        </p:nvSpPr>
        <p:spPr>
          <a:xfrm>
            <a:off x="4892040" y="5660136"/>
            <a:ext cx="1874519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200" b="1">
                <a:solidFill>
                  <a:srgbClr val="197873"/>
                </a:solidFill>
                <a:latin typeface="Aptos"/>
              </a:rPr>
              <a:t>Evaluasi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7178040" y="5623560"/>
            <a:ext cx="4160520" cy="34747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1">
                <a:solidFill>
                  <a:srgbClr val="192D46"/>
                </a:solidFill>
                <a:latin typeface="Aptos"/>
              </a:rPr>
              <a:t>Verifikasi klaim terhadap data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594360" y="6510528"/>
            <a:ext cx="7772400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69737A"/>
                </a:solidFill>
                <a:latin typeface="Aptos"/>
              </a:rPr>
              <a:t>Forum MGMP Bahasa Indonesia • TKA SMA 2026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6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804672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1">
                <a:solidFill>
                  <a:srgbClr val="197873"/>
                </a:solidFill>
                <a:latin typeface="Aptos"/>
              </a:rPr>
              <a:t>13 • IMPLEMENTASI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658368"/>
            <a:ext cx="10789920" cy="685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800" b="1">
                <a:solidFill>
                  <a:srgbClr val="192D46"/>
                </a:solidFill>
                <a:latin typeface="Aptos"/>
              </a:rPr>
              <a:t>Contoh alur pembelajaran berbasis stimulus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347472"/>
            <a:ext cx="50292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100" b="1">
                <a:solidFill>
                  <a:srgbClr val="E1AA46"/>
                </a:solidFill>
                <a:latin typeface="Aptos"/>
              </a:rPr>
              <a:t>14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1554480"/>
            <a:ext cx="2331720" cy="347472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22959" y="1874519"/>
            <a:ext cx="196596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400" b="1">
                <a:solidFill>
                  <a:srgbClr val="197873"/>
                </a:solidFill>
                <a:latin typeface="Aptos"/>
              </a:rPr>
              <a:t>PEMANTIK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2560320"/>
            <a:ext cx="1874519" cy="13716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>
                <a:solidFill>
                  <a:srgbClr val="192D46"/>
                </a:solidFill>
                <a:latin typeface="Aptos"/>
              </a:rPr>
              <a:t>1 teks pendek</a:t>
            </a:r>
            <a:br>
              <a:rPr sz="2000" b="1">
                <a:solidFill>
                  <a:srgbClr val="192D46"/>
                </a:solidFill>
                <a:latin typeface="Aptos"/>
              </a:rPr>
            </a:br>
            <a:r>
              <a:t>1 pertanyaan cepat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035808" y="2926080"/>
            <a:ext cx="32004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2300" b="1">
                <a:solidFill>
                  <a:srgbClr val="E1AA46"/>
                </a:solidFill>
                <a:latin typeface="Aptos"/>
              </a:rPr>
              <a:t>→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429000" y="1554480"/>
            <a:ext cx="2331720" cy="347472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3611880" y="1874519"/>
            <a:ext cx="196596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400" b="1">
                <a:solidFill>
                  <a:srgbClr val="197873"/>
                </a:solidFill>
                <a:latin typeface="Aptos"/>
              </a:rPr>
              <a:t>BEDAH TEKS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657600" y="2560320"/>
            <a:ext cx="1874519" cy="13716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>
                <a:solidFill>
                  <a:srgbClr val="192D46"/>
                </a:solidFill>
                <a:latin typeface="Aptos"/>
              </a:rPr>
              <a:t>Tandai kata kunci,</a:t>
            </a:r>
            <a:br>
              <a:rPr sz="2000" b="1">
                <a:solidFill>
                  <a:srgbClr val="192D46"/>
                </a:solidFill>
                <a:latin typeface="Aptos"/>
              </a:rPr>
            </a:br>
            <a:r>
              <a:t>bukti, hubungan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824728" y="2926080"/>
            <a:ext cx="32004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2300" b="1">
                <a:solidFill>
                  <a:srgbClr val="E1AA46"/>
                </a:solidFill>
                <a:latin typeface="Aptos"/>
              </a:rPr>
              <a:t>→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217920" y="1554480"/>
            <a:ext cx="2331720" cy="347472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6400800" y="1874519"/>
            <a:ext cx="196596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400" b="1">
                <a:solidFill>
                  <a:srgbClr val="197873"/>
                </a:solidFill>
                <a:latin typeface="Aptos"/>
              </a:rPr>
              <a:t>DISKUSI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46520" y="2560320"/>
            <a:ext cx="1874519" cy="13716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>
                <a:solidFill>
                  <a:srgbClr val="192D46"/>
                </a:solidFill>
                <a:latin typeface="Aptos"/>
              </a:rPr>
              <a:t>Bandingkan alasan</a:t>
            </a:r>
            <a:br>
              <a:rPr sz="2000" b="1">
                <a:solidFill>
                  <a:srgbClr val="192D46"/>
                </a:solidFill>
                <a:latin typeface="Aptos"/>
              </a:rPr>
            </a:br>
            <a:r>
              <a:t>antarjawaban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613648" y="2926080"/>
            <a:ext cx="32004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2300" b="1">
                <a:solidFill>
                  <a:srgbClr val="E1AA46"/>
                </a:solidFill>
                <a:latin typeface="Aptos"/>
              </a:rPr>
              <a:t>→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9006839" y="1554480"/>
            <a:ext cx="2331720" cy="347472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9189719" y="1874519"/>
            <a:ext cx="196596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400" b="1">
                <a:solidFill>
                  <a:srgbClr val="197873"/>
                </a:solidFill>
                <a:latin typeface="Aptos"/>
              </a:rPr>
              <a:t>REFLEKSI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235439" y="2560320"/>
            <a:ext cx="1874519" cy="13716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>
                <a:solidFill>
                  <a:srgbClr val="192D46"/>
                </a:solidFill>
                <a:latin typeface="Aptos"/>
              </a:rPr>
              <a:t>Apa bukti terkuat?</a:t>
            </a:r>
            <a:br>
              <a:rPr sz="2000" b="1">
                <a:solidFill>
                  <a:srgbClr val="192D46"/>
                </a:solidFill>
                <a:latin typeface="Aptos"/>
              </a:rPr>
            </a:br>
            <a:r>
              <a:t>Apa jebakan opsi?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005840" y="5577840"/>
            <a:ext cx="1014984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900" b="1">
                <a:solidFill>
                  <a:srgbClr val="197873"/>
                </a:solidFill>
                <a:latin typeface="Aptos"/>
              </a:rPr>
              <a:t>Target: siswa terbiasa menjelaskan “mengapa jawaban ini paling tepat” dengan bukti tekstual.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94360" y="6510528"/>
            <a:ext cx="7772400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69737A"/>
                </a:solidFill>
                <a:latin typeface="Aptos"/>
              </a:rPr>
              <a:t>Forum MGMP Bahasa Indonesia • TKA SMA 2026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6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804672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1">
                <a:solidFill>
                  <a:srgbClr val="197873"/>
                </a:solidFill>
                <a:latin typeface="Aptos"/>
              </a:rPr>
              <a:t>14 • AKTIVITAS MGMP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658368"/>
            <a:ext cx="10789920" cy="685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800" b="1">
                <a:solidFill>
                  <a:srgbClr val="192D46"/>
                </a:solidFill>
                <a:latin typeface="Aptos"/>
              </a:rPr>
              <a:t>Workshop singkat: bedah satu stimulus menjadi beberapa level kognitif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347472"/>
            <a:ext cx="50292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100" b="1">
                <a:solidFill>
                  <a:srgbClr val="E1AA46"/>
                </a:solidFill>
                <a:latin typeface="Aptos"/>
              </a:rPr>
              <a:t>15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85800" y="1938655"/>
            <a:ext cx="6400800" cy="475488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60120" y="1645920"/>
            <a:ext cx="22860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1">
                <a:solidFill>
                  <a:srgbClr val="197873"/>
                </a:solidFill>
                <a:latin typeface="Aptos"/>
              </a:rPr>
              <a:t>TUGAS KELOMPOK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2148840"/>
            <a:ext cx="5669280" cy="30632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000" b="1">
                <a:solidFill>
                  <a:srgbClr val="192D46"/>
                </a:solidFill>
                <a:latin typeface="Aptos"/>
              </a:rPr>
              <a:t>Ambil satu teks.</a:t>
            </a:r>
            <a:br>
              <a:rPr sz="2000" b="1">
                <a:solidFill>
                  <a:srgbClr val="192D46"/>
                </a:solidFill>
                <a:latin typeface="Aptos"/>
              </a:rPr>
            </a:br>
            <a:br>
              <a:rPr sz="2000" b="1">
                <a:solidFill>
                  <a:srgbClr val="192D46"/>
                </a:solidFill>
                <a:latin typeface="Aptos"/>
              </a:rPr>
            </a:br>
            <a:r>
              <a:t>1. Buat 1 soal pemahaman tekstual.</a:t>
            </a:r>
            <a:br/>
            <a:r>
              <a:t>2. Ubah menjadi 1 soal inferensial.</a:t>
            </a:r>
            <a:br/>
            <a:r>
              <a:t>3. Ubah menjadi 1 soal evaluasi/apresiasi.</a:t>
            </a:r>
            <a:br/>
            <a:r>
              <a:t>4. Tuliskan bukti yang menjadi dasar kunci.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452360" y="1325880"/>
            <a:ext cx="4069080" cy="4754880"/>
          </a:xfrm>
          <a:prstGeom prst="roundRect">
            <a:avLst/>
          </a:prstGeom>
          <a:solidFill>
            <a:srgbClr val="E5EE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7772400" y="1645920"/>
            <a:ext cx="338328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1">
                <a:solidFill>
                  <a:srgbClr val="E1AA46"/>
                </a:solidFill>
                <a:latin typeface="Aptos"/>
              </a:rPr>
              <a:t>CEK KUALITAS SOAL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0" y="2194560"/>
            <a:ext cx="3246120" cy="2971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700" b="0">
                <a:solidFill>
                  <a:srgbClr val="2D343A"/>
                </a:solidFill>
                <a:latin typeface="Aptos"/>
              </a:rPr>
              <a:t>☐ Stimulus cukup untuk menjawab</a:t>
            </a:r>
            <a:br>
              <a:rPr sz="1700" b="0">
                <a:solidFill>
                  <a:srgbClr val="2D343A"/>
                </a:solidFill>
                <a:latin typeface="Aptos"/>
              </a:rPr>
            </a:br>
            <a:r>
              <a:t>☐ Satu tuntutan utama</a:t>
            </a:r>
            <a:br/>
            <a:r>
              <a:t>☐ Distraktor masuk akal</a:t>
            </a:r>
            <a:br/>
            <a:r>
              <a:t>☐ Kunci didukung teks</a:t>
            </a:r>
            <a:br/>
            <a:r>
              <a:t>☐ Tidak bergantung pada hafalan</a:t>
            </a:r>
            <a:br/>
            <a:r>
              <a:t>☐ Bahasa pertanyaan jelas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94360" y="6510528"/>
            <a:ext cx="7772400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69737A"/>
                </a:solidFill>
                <a:latin typeface="Aptos"/>
              </a:rPr>
              <a:t>Forum MGMP Bahasa Indonesia • TKA SMA 2026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6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804672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1">
                <a:solidFill>
                  <a:srgbClr val="197873"/>
                </a:solidFill>
                <a:latin typeface="Aptos"/>
              </a:rPr>
              <a:t>15 • ANTISIPASI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658368"/>
            <a:ext cx="10789920" cy="685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800" b="1">
                <a:solidFill>
                  <a:srgbClr val="192D46"/>
                </a:solidFill>
                <a:latin typeface="Aptos"/>
              </a:rPr>
              <a:t>Jebakan yang perlu kita latih kepada siswa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347472"/>
            <a:ext cx="50292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100" b="1">
                <a:solidFill>
                  <a:srgbClr val="E1AA46"/>
                </a:solidFill>
                <a:latin typeface="Aptos"/>
              </a:rPr>
              <a:t>16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85800" y="1280160"/>
            <a:ext cx="2286000" cy="658368"/>
          </a:xfrm>
          <a:prstGeom prst="roundRect">
            <a:avLst/>
          </a:prstGeom>
          <a:solidFill>
            <a:srgbClr val="192D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41248" y="1463039"/>
            <a:ext cx="1965960" cy="2560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Aptos"/>
              </a:rPr>
              <a:t>TERLALU CEPAT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246120" y="1389888"/>
            <a:ext cx="758952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00" b="1">
                <a:solidFill>
                  <a:srgbClr val="2D343A"/>
                </a:solidFill>
                <a:latin typeface="Aptos"/>
              </a:rPr>
              <a:t>Memilih opsi sebelum menemukan bukti.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85800" y="2212848"/>
            <a:ext cx="2286000" cy="658368"/>
          </a:xfrm>
          <a:prstGeom prst="roundRect">
            <a:avLst/>
          </a:prstGeom>
          <a:solidFill>
            <a:srgbClr val="192D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841248" y="2395728"/>
            <a:ext cx="1965960" cy="2560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Aptos"/>
              </a:rPr>
              <a:t>TERJEBAK KATA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246120" y="2322576"/>
            <a:ext cx="758952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00" b="1">
                <a:solidFill>
                  <a:srgbClr val="2D343A"/>
                </a:solidFill>
                <a:latin typeface="Aptos"/>
              </a:rPr>
              <a:t>Opsi memakai kata yang sama dengan teks, tetapi maknanya melenceng.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85800" y="3145536"/>
            <a:ext cx="2286000" cy="658368"/>
          </a:xfrm>
          <a:prstGeom prst="roundRect">
            <a:avLst/>
          </a:prstGeom>
          <a:solidFill>
            <a:srgbClr val="192D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841248" y="3328416"/>
            <a:ext cx="1965960" cy="2560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Aptos"/>
              </a:rPr>
              <a:t>MENAMBAH INFO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246120" y="3255264"/>
            <a:ext cx="758952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00" b="1">
                <a:solidFill>
                  <a:srgbClr val="2D343A"/>
                </a:solidFill>
                <a:latin typeface="Aptos"/>
              </a:rPr>
              <a:t>Opsi tampak logis, tetapi tidak didukung stimulus.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85800" y="4078224"/>
            <a:ext cx="2286000" cy="658368"/>
          </a:xfrm>
          <a:prstGeom prst="roundRect">
            <a:avLst/>
          </a:prstGeom>
          <a:solidFill>
            <a:srgbClr val="192D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841248" y="4261104"/>
            <a:ext cx="1965960" cy="2560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Aptos"/>
              </a:rPr>
              <a:t>TERLALU LUAS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246120" y="4187952"/>
            <a:ext cx="758952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00" b="1">
                <a:solidFill>
                  <a:srgbClr val="2D343A"/>
                </a:solidFill>
                <a:latin typeface="Aptos"/>
              </a:rPr>
              <a:t>Simpulan melebihi cakupan teks.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85800" y="5010912"/>
            <a:ext cx="2286000" cy="658368"/>
          </a:xfrm>
          <a:prstGeom prst="roundRect">
            <a:avLst/>
          </a:prstGeom>
          <a:solidFill>
            <a:srgbClr val="192D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841248" y="5193792"/>
            <a:ext cx="1965960" cy="2560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Aptos"/>
              </a:rPr>
              <a:t>MENGABAIKAN HUBUNGAN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246120" y="5120640"/>
            <a:ext cx="758952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00" b="1">
                <a:solidFill>
                  <a:srgbClr val="2D343A"/>
                </a:solidFill>
                <a:latin typeface="Aptos"/>
              </a:rPr>
              <a:t>Hanya membaca satu paragraf untuk soal hubungan makna.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94360" y="6510528"/>
            <a:ext cx="7772400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69737A"/>
                </a:solidFill>
                <a:latin typeface="Aptos"/>
              </a:rPr>
              <a:t>Forum MGMP Bahasa Indonesia • TKA SMA 2026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92D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685800"/>
            <a:ext cx="1828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1">
                <a:solidFill>
                  <a:srgbClr val="E1AA46"/>
                </a:solidFill>
                <a:latin typeface="Aptos"/>
              </a:rPr>
              <a:t>PENUTUP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417320"/>
            <a:ext cx="9326880" cy="1417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400" b="1">
                <a:solidFill>
                  <a:srgbClr val="FFFFFF"/>
                </a:solidFill>
                <a:latin typeface="Aptos"/>
              </a:rPr>
              <a:t>Yang kita latihkan bukan</a:t>
            </a:r>
            <a:br>
              <a:rPr sz="3400" b="1">
                <a:solidFill>
                  <a:srgbClr val="FFFFFF"/>
                </a:solidFill>
                <a:latin typeface="Aptos"/>
              </a:rPr>
            </a:br>
            <a:r>
              <a:t>sekadar memilih A–E.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13232" y="3246120"/>
            <a:ext cx="9875520" cy="10972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300" b="0">
                <a:solidFill>
                  <a:srgbClr val="DCE6EB"/>
                </a:solidFill>
                <a:latin typeface="Aptos"/>
              </a:rPr>
              <a:t>Kita melatih siswa untuk membaca, menghubungkan,</a:t>
            </a:r>
            <a:br>
              <a:rPr sz="2300" b="0">
                <a:solidFill>
                  <a:srgbClr val="DCE6EB"/>
                </a:solidFill>
                <a:latin typeface="Aptos"/>
              </a:rPr>
            </a:br>
            <a:r>
              <a:t>membuktikan, lalu menilai.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13232" y="5074920"/>
            <a:ext cx="6217920" cy="713232"/>
          </a:xfrm>
          <a:prstGeom prst="roundRect">
            <a:avLst/>
          </a:prstGeom>
          <a:solidFill>
            <a:srgbClr val="19787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14400" y="5285232"/>
            <a:ext cx="580644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700" b="1">
                <a:solidFill>
                  <a:srgbClr val="FFFFFF"/>
                </a:solidFill>
                <a:latin typeface="Aptos"/>
              </a:rPr>
              <a:t>“Jawaban yang baik selalu punya jejak bukti.”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13232" y="6080760"/>
            <a:ext cx="68580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E1AA46"/>
                </a:solidFill>
                <a:latin typeface="Aptos"/>
              </a:rPr>
              <a:t>Terima kasih • Forum MGMP Bahasa Indonesia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1324</Words>
  <Application>Microsoft Office PowerPoint</Application>
  <PresentationFormat>Widescreen</PresentationFormat>
  <Paragraphs>215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1" baseType="lpstr">
      <vt:lpstr>Aptos</vt:lpstr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dc:description>generated using python-pptx</dc:description>
  <cp:lastModifiedBy>Novia Erwandi</cp:lastModifiedBy>
  <cp:revision>3</cp:revision>
  <dcterms:created xsi:type="dcterms:W3CDTF">2013-01-27T09:14:00Z</dcterms:created>
  <dcterms:modified xsi:type="dcterms:W3CDTF">2026-09-08T04:02:38Z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1033-12.1.0.26880</vt:lpwstr>
  </property>
  <property fmtid="{D5CDD505-2E9C-101B-9397-08002B2CF9AE}" pid="3" name="ICV">
    <vt:lpwstr>74C6C64EB75740AC87F6E813DA136AFD_12</vt:lpwstr>
  </property>
</Properties>
</file>