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Alice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79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6451F-CFB3-4F2F-B236-3A0151E0DF0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5E1AA-AC36-4876-AE57-9179C04B92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9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E1AA-AC36-4876-AE57-9179C04B92C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90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E1AA-AC36-4876-AE57-9179C04B92C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84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E1AA-AC36-4876-AE57-9179C04B92C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90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E1AA-AC36-4876-AE57-9179C04B92C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45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E1AA-AC36-4876-AE57-9179C04B92C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23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E1AA-AC36-4876-AE57-9179C04B92C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0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openxmlformats.org/officeDocument/2006/relationships/image" Target="../media/image3.sv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8A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2673" y="7799713"/>
            <a:ext cx="1687982" cy="2024567"/>
          </a:xfrm>
          <a:custGeom>
            <a:avLst/>
            <a:gdLst/>
            <a:ahLst/>
            <a:cxnLst/>
            <a:rect l="l" t="t" r="r" b="b"/>
            <a:pathLst>
              <a:path w="1687982" h="2024567">
                <a:moveTo>
                  <a:pt x="0" y="0"/>
                </a:moveTo>
                <a:lnTo>
                  <a:pt x="1687983" y="0"/>
                </a:lnTo>
                <a:lnTo>
                  <a:pt x="1687983" y="2024566"/>
                </a:lnTo>
                <a:lnTo>
                  <a:pt x="0" y="20245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373538" y="7321499"/>
            <a:ext cx="3914462" cy="2965501"/>
          </a:xfrm>
          <a:custGeom>
            <a:avLst/>
            <a:gdLst/>
            <a:ahLst/>
            <a:cxnLst/>
            <a:rect l="l" t="t" r="r" b="b"/>
            <a:pathLst>
              <a:path w="3914462" h="2965501">
                <a:moveTo>
                  <a:pt x="0" y="0"/>
                </a:moveTo>
                <a:lnTo>
                  <a:pt x="3914462" y="0"/>
                </a:lnTo>
                <a:lnTo>
                  <a:pt x="3914462" y="2965501"/>
                </a:lnTo>
                <a:lnTo>
                  <a:pt x="0" y="29655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653216" y="7502821"/>
            <a:ext cx="2285890" cy="2608380"/>
          </a:xfrm>
          <a:custGeom>
            <a:avLst/>
            <a:gdLst/>
            <a:ahLst/>
            <a:cxnLst/>
            <a:rect l="l" t="t" r="r" b="b"/>
            <a:pathLst>
              <a:path w="2285890" h="2608380">
                <a:moveTo>
                  <a:pt x="0" y="0"/>
                </a:moveTo>
                <a:lnTo>
                  <a:pt x="2285890" y="0"/>
                </a:lnTo>
                <a:lnTo>
                  <a:pt x="2285890" y="2608380"/>
                </a:lnTo>
                <a:lnTo>
                  <a:pt x="0" y="26083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316589" y="8174400"/>
            <a:ext cx="2523520" cy="1936801"/>
          </a:xfrm>
          <a:custGeom>
            <a:avLst/>
            <a:gdLst/>
            <a:ahLst/>
            <a:cxnLst/>
            <a:rect l="l" t="t" r="r" b="b"/>
            <a:pathLst>
              <a:path w="2523520" h="1936801">
                <a:moveTo>
                  <a:pt x="0" y="0"/>
                </a:moveTo>
                <a:lnTo>
                  <a:pt x="2523520" y="0"/>
                </a:lnTo>
                <a:lnTo>
                  <a:pt x="2523520" y="1936801"/>
                </a:lnTo>
                <a:lnTo>
                  <a:pt x="0" y="19368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466725" y="7502821"/>
            <a:ext cx="2280197" cy="2445600"/>
          </a:xfrm>
          <a:custGeom>
            <a:avLst/>
            <a:gdLst/>
            <a:ahLst/>
            <a:cxnLst/>
            <a:rect l="l" t="t" r="r" b="b"/>
            <a:pathLst>
              <a:path w="2280197" h="2445600">
                <a:moveTo>
                  <a:pt x="0" y="0"/>
                </a:moveTo>
                <a:lnTo>
                  <a:pt x="2280197" y="0"/>
                </a:lnTo>
                <a:lnTo>
                  <a:pt x="2280197" y="2445600"/>
                </a:lnTo>
                <a:lnTo>
                  <a:pt x="0" y="2445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12673" y="705705"/>
            <a:ext cx="16946627" cy="6797116"/>
          </a:xfrm>
          <a:custGeom>
            <a:avLst/>
            <a:gdLst/>
            <a:ahLst/>
            <a:cxnLst/>
            <a:rect l="l" t="t" r="r" b="b"/>
            <a:pathLst>
              <a:path w="16946627" h="6797116">
                <a:moveTo>
                  <a:pt x="0" y="0"/>
                </a:moveTo>
                <a:lnTo>
                  <a:pt x="16946627" y="0"/>
                </a:lnTo>
                <a:lnTo>
                  <a:pt x="16946627" y="6797116"/>
                </a:lnTo>
                <a:lnTo>
                  <a:pt x="0" y="67971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4430" b="-15722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427128" y="705705"/>
            <a:ext cx="10671170" cy="6615794"/>
          </a:xfrm>
          <a:custGeom>
            <a:avLst/>
            <a:gdLst/>
            <a:ahLst/>
            <a:cxnLst/>
            <a:rect l="l" t="t" r="r" b="b"/>
            <a:pathLst>
              <a:path w="10671170" h="6615794">
                <a:moveTo>
                  <a:pt x="0" y="0"/>
                </a:moveTo>
                <a:lnTo>
                  <a:pt x="10671170" y="0"/>
                </a:lnTo>
                <a:lnTo>
                  <a:pt x="10671170" y="6615794"/>
                </a:lnTo>
                <a:lnTo>
                  <a:pt x="0" y="66157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3170" b="-740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38963" y="1417996"/>
            <a:ext cx="6133058" cy="219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0"/>
              </a:lnSpc>
            </a:pPr>
            <a:r>
              <a:rPr lang="en-US" sz="311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KISI-KISI  TKA </a:t>
            </a:r>
          </a:p>
          <a:p>
            <a:pPr algn="ctr">
              <a:lnSpc>
                <a:spcPts val="4360"/>
              </a:lnSpc>
            </a:pPr>
            <a:r>
              <a:rPr lang="en-US" sz="311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BERDASRKAN KEMENDIKDASMEN NO 047/H/AN/2025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53216" y="6352465"/>
            <a:ext cx="5917217" cy="72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LISA FIANI, S.Pd., M.Pd.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81611"/>
            <a:ext cx="15845916" cy="847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JENIS-JENIS TEKS DALAM SOAL TKA  Ada  DUA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1576" y="1194703"/>
            <a:ext cx="16628962" cy="8741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88012" lvl="1" indent="-594006" algn="l">
              <a:lnSpc>
                <a:spcPts val="7703"/>
              </a:lnSpc>
              <a:buAutoNum type="arabicPeriod"/>
            </a:pPr>
            <a:r>
              <a:rPr lang="en-US" sz="550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TEKS FIKSI</a:t>
            </a:r>
          </a:p>
          <a:p>
            <a:pPr marL="1188012" lvl="1" indent="-594006" algn="l">
              <a:lnSpc>
                <a:spcPts val="7703"/>
              </a:lnSpc>
              <a:buFont typeface="Arial"/>
              <a:buChar char="•"/>
            </a:pPr>
            <a:r>
              <a:rPr lang="en-US" sz="550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Berupa ralisme (pandangan) atau Absurd ( tidak logis), dengan latar cerita konkret atau abstrak</a:t>
            </a:r>
          </a:p>
          <a:p>
            <a:pPr marL="1188012" lvl="1" indent="-594006" algn="l">
              <a:lnSpc>
                <a:spcPts val="7703"/>
              </a:lnSpc>
              <a:buFont typeface="Arial"/>
              <a:buChar char="•"/>
            </a:pPr>
            <a:r>
              <a:rPr lang="en-US" sz="550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Tokoh dengan karakter bulat</a:t>
            </a:r>
          </a:p>
          <a:p>
            <a:pPr marL="1188012" lvl="1" indent="-594006" algn="l">
              <a:lnSpc>
                <a:spcPts val="7703"/>
              </a:lnSpc>
              <a:buFont typeface="Arial"/>
              <a:buChar char="•"/>
            </a:pPr>
            <a:r>
              <a:rPr lang="en-US" sz="550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Konflik tunggal atau jamak dengan penyelesaian terbuka</a:t>
            </a:r>
          </a:p>
          <a:p>
            <a:pPr marL="1188012" lvl="1" indent="-594006" algn="l">
              <a:lnSpc>
                <a:spcPts val="7703"/>
              </a:lnSpc>
              <a:buFont typeface="Arial"/>
              <a:buChar char="•"/>
            </a:pPr>
            <a:r>
              <a:rPr lang="en-US" sz="550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Alur campuran</a:t>
            </a:r>
          </a:p>
          <a:p>
            <a:pPr marL="1188012" lvl="1" indent="-594006" algn="l">
              <a:lnSpc>
                <a:spcPts val="7703"/>
              </a:lnSpc>
              <a:buFont typeface="Arial"/>
              <a:buChar char="•"/>
            </a:pPr>
            <a:r>
              <a:rPr lang="en-US" sz="5502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sudut pandang campuran</a:t>
            </a:r>
          </a:p>
          <a:p>
            <a:pPr algn="l">
              <a:lnSpc>
                <a:spcPts val="7703"/>
              </a:lnSpc>
            </a:pPr>
            <a:endParaRPr lang="en-US" sz="5502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81611"/>
            <a:ext cx="15845916" cy="896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JENIS-JENIS TEKS DALAM SOAL TKA  Ada 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5152" y="1185178"/>
            <a:ext cx="17750974" cy="723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68172" lvl="1" indent="-634086" algn="l">
              <a:lnSpc>
                <a:spcPts val="8223"/>
              </a:lnSpc>
              <a:buAutoNum type="arabicPeriod"/>
            </a:pPr>
            <a:r>
              <a:rPr lang="en-US" sz="58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TEKS INFORMASI</a:t>
            </a:r>
          </a:p>
          <a:p>
            <a:pPr marL="1268172" lvl="1" indent="-634086" algn="l">
              <a:lnSpc>
                <a:spcPts val="8223"/>
              </a:lnSpc>
              <a:buFont typeface="Arial"/>
              <a:buChar char="•"/>
            </a:pPr>
            <a:r>
              <a:rPr lang="en-US" sz="58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Berbentuk tunggal maupun jamak</a:t>
            </a:r>
          </a:p>
          <a:p>
            <a:pPr algn="l">
              <a:lnSpc>
                <a:spcPts val="8223"/>
              </a:lnSpc>
            </a:pPr>
            <a:endParaRPr lang="en-US" sz="5873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marL="1268172" lvl="1" indent="-634086" algn="l">
              <a:lnSpc>
                <a:spcPts val="8223"/>
              </a:lnSpc>
              <a:buFont typeface="Arial"/>
              <a:buChar char="•"/>
            </a:pPr>
            <a:r>
              <a:rPr lang="en-US" sz="58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berisi fakta, konsep, prosedur, dan metakognisi dari berbagai bidang atau topik</a:t>
            </a:r>
          </a:p>
          <a:p>
            <a:pPr marL="1268172" lvl="1" indent="-634086" algn="l">
              <a:lnSpc>
                <a:spcPts val="8223"/>
              </a:lnSpc>
              <a:buFont typeface="Arial"/>
              <a:buChar char="•"/>
            </a:pPr>
            <a:r>
              <a:rPr lang="en-US" sz="58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berbagai genre</a:t>
            </a:r>
          </a:p>
          <a:p>
            <a:pPr marL="1268172" lvl="1" indent="-634086" algn="l">
              <a:lnSpc>
                <a:spcPts val="8223"/>
              </a:lnSpc>
              <a:buFont typeface="Arial"/>
              <a:buChar char="•"/>
            </a:pPr>
            <a:r>
              <a:rPr lang="en-US" sz="58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konteks skala lokal, nasional, dan global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81611"/>
            <a:ext cx="15845916" cy="896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KARAKTERISTIK TEKS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8513" y="925830"/>
            <a:ext cx="17750974" cy="11826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63"/>
              </a:lnSpc>
            </a:pPr>
            <a:r>
              <a:rPr lang="en-US" sz="74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A. KOSAKATA</a:t>
            </a:r>
          </a:p>
          <a:p>
            <a:pPr marL="1613604" lvl="1" indent="-806802" algn="l">
              <a:lnSpc>
                <a:spcPts val="10463"/>
              </a:lnSpc>
              <a:buFont typeface="Arial"/>
              <a:buChar char="•"/>
            </a:pPr>
            <a:r>
              <a:rPr lang="en-US" sz="74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Kata khusus dan kata umum</a:t>
            </a:r>
          </a:p>
          <a:p>
            <a:pPr marL="1613604" lvl="1" indent="-806802" algn="l">
              <a:lnSpc>
                <a:spcPts val="10463"/>
              </a:lnSpc>
              <a:buFont typeface="Arial"/>
              <a:buChar char="•"/>
            </a:pPr>
            <a:r>
              <a:rPr lang="en-US" sz="74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kata berimbuhan kompleks</a:t>
            </a:r>
          </a:p>
          <a:p>
            <a:pPr marL="1613604" lvl="1" indent="-806802" algn="l">
              <a:lnSpc>
                <a:spcPts val="10463"/>
              </a:lnSpc>
              <a:buFont typeface="Arial"/>
              <a:buChar char="•"/>
            </a:pPr>
            <a:r>
              <a:rPr lang="en-US" sz="74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kata abstrak</a:t>
            </a:r>
          </a:p>
          <a:p>
            <a:pPr marL="1613604" lvl="1" indent="-806802" algn="l">
              <a:lnSpc>
                <a:spcPts val="10463"/>
              </a:lnSpc>
              <a:buFont typeface="Arial"/>
              <a:buChar char="•"/>
            </a:pPr>
            <a:r>
              <a:rPr lang="en-US" sz="74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makna denotatif</a:t>
            </a:r>
          </a:p>
          <a:p>
            <a:pPr marL="1613604" lvl="1" indent="-806802" algn="l">
              <a:lnSpc>
                <a:spcPts val="10463"/>
              </a:lnSpc>
              <a:buFont typeface="Arial"/>
              <a:buChar char="•"/>
            </a:pPr>
            <a:r>
              <a:rPr lang="en-US" sz="74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istilah teknis</a:t>
            </a:r>
          </a:p>
          <a:p>
            <a:pPr marL="1613604" lvl="1" indent="-806802" algn="l">
              <a:lnSpc>
                <a:spcPts val="10463"/>
              </a:lnSpc>
              <a:buFont typeface="Arial"/>
              <a:buChar char="•"/>
            </a:pPr>
            <a:r>
              <a:rPr lang="en-US" sz="74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konotati konteks luas</a:t>
            </a:r>
          </a:p>
          <a:p>
            <a:pPr algn="l">
              <a:lnSpc>
                <a:spcPts val="8223"/>
              </a:lnSpc>
            </a:pPr>
            <a:endParaRPr lang="en-US" sz="7473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algn="l">
              <a:lnSpc>
                <a:spcPts val="8223"/>
              </a:lnSpc>
            </a:pPr>
            <a:r>
              <a:rPr lang="en-US" sz="5873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</a:p>
          <a:p>
            <a:pPr algn="l">
              <a:lnSpc>
                <a:spcPts val="3603"/>
              </a:lnSpc>
            </a:pPr>
            <a:endParaRPr lang="en-US" sz="5873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81611"/>
            <a:ext cx="15845916" cy="896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KARAKTERISTIK TEKS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925830"/>
            <a:ext cx="16490459" cy="5498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54"/>
              </a:lnSpc>
            </a:pPr>
            <a:r>
              <a:rPr lang="en-US" sz="782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B. KALIMAT</a:t>
            </a:r>
          </a:p>
          <a:p>
            <a:pPr marL="1689405" lvl="1" indent="-844702" algn="l">
              <a:lnSpc>
                <a:spcPts val="10954"/>
              </a:lnSpc>
              <a:buFont typeface="Arial"/>
              <a:buChar char="•"/>
            </a:pPr>
            <a:r>
              <a:rPr lang="en-US" sz="782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terdiri 8-12 kata</a:t>
            </a:r>
          </a:p>
          <a:p>
            <a:pPr marL="1689405" lvl="1" indent="-844702" algn="l">
              <a:lnSpc>
                <a:spcPts val="10954"/>
              </a:lnSpc>
              <a:buFont typeface="Arial"/>
              <a:buChar char="•"/>
            </a:pPr>
            <a:r>
              <a:rPr lang="en-US" sz="782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kalimat kompleks berbagai pola</a:t>
            </a:r>
          </a:p>
          <a:p>
            <a:pPr marL="1689405" lvl="1" indent="-844702" algn="l">
              <a:lnSpc>
                <a:spcPts val="10954"/>
              </a:lnSpc>
              <a:buFont typeface="Arial"/>
              <a:buChar char="•"/>
            </a:pPr>
            <a:r>
              <a:rPr lang="en-US" sz="782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dan kalimat inversi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81611"/>
            <a:ext cx="15845916" cy="896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KARAKTERISTIK TEKS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3692" y="1370915"/>
            <a:ext cx="16490459" cy="8297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54"/>
              </a:lnSpc>
            </a:pPr>
            <a:r>
              <a:rPr lang="en-US" sz="782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C. WACANA</a:t>
            </a:r>
          </a:p>
          <a:p>
            <a:pPr marL="1689412" lvl="1" indent="-844706" algn="l">
              <a:lnSpc>
                <a:spcPts val="10954"/>
              </a:lnSpc>
              <a:buFont typeface="Arial"/>
              <a:buChar char="•"/>
            </a:pPr>
            <a:r>
              <a:rPr lang="en-US" sz="782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konjungsi antarparagraf makna 'pertentangan' dan 'sebab akibat'</a:t>
            </a:r>
          </a:p>
          <a:p>
            <a:pPr marL="1689412" lvl="1" indent="-844706" algn="l">
              <a:lnSpc>
                <a:spcPts val="10954"/>
              </a:lnSpc>
              <a:buFont typeface="Arial"/>
              <a:buChar char="•"/>
            </a:pPr>
            <a:r>
              <a:rPr lang="en-US" sz="782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tanda baca yang mendukung ungkapan dan makna</a:t>
            </a:r>
          </a:p>
          <a:p>
            <a:pPr marL="1689412" lvl="1" indent="-844706" algn="l">
              <a:lnSpc>
                <a:spcPts val="10954"/>
              </a:lnSpc>
              <a:buFont typeface="Arial"/>
              <a:buChar char="•"/>
            </a:pPr>
            <a:r>
              <a:rPr lang="en-US" sz="782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panjang teks 250-300 kata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4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Materi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4846885" cy="857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1. Pemahaman Tekstual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penggunaan kata serapa (daerah/asing)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latar, karakter, fenomena berdasarkan kosa kata teks fiksi/nonfiksi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menyusun keranka/bagan berdasarkan bagian penting dalam teks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4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Materi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4846885" cy="857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2. Pemahaman Inferensial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ide pokok dan gagasan pendukung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tokoh, peristiwa, latar, konflik, nilai-nilai dalam teks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konjungsi antarkalimat atau antarparagraf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memprediksi lanjutan. akhir cerita/uraian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4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Materi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4846885" cy="857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3. Evaluasi dan Apresiasi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relevansi peristiwa dengan kehidupan sehari-hari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menilai ketepatan informasi dalam teks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ketepatan dan kesesuaian penggunaan bahasa</a:t>
            </a:r>
          </a:p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4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Materi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4846885" cy="857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3. Evaluasi dan Apresiasi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ketepatan bagian teks untuk menggambarkan karakter, peristiwa, latar dalam teks fiksi</a:t>
            </a:r>
          </a:p>
          <a:p>
            <a:pPr marL="1316968" lvl="1" indent="-658484" algn="l">
              <a:lnSpc>
                <a:spcPts val="8539"/>
              </a:lnSpc>
              <a:buFont typeface="Arial"/>
              <a:buChar char="•"/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menyimpulkan respons emosional terhadap unsur puisi, prosa, dan drama</a:t>
            </a:r>
          </a:p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06008" y="7314328"/>
            <a:ext cx="3281992" cy="2750474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4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Bentuk Soal ada 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4846885" cy="857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16968" lvl="1" indent="-658484" algn="l">
              <a:lnSpc>
                <a:spcPts val="8539"/>
              </a:lnSpc>
              <a:buAutoNum type="arabicPeriod"/>
            </a:pP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ganda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sederhana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obsi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A-E</a:t>
            </a:r>
          </a:p>
          <a:p>
            <a:pPr marL="1316968" lvl="1" indent="-658484" algn="l">
              <a:lnSpc>
                <a:spcPts val="8539"/>
              </a:lnSpc>
              <a:buAutoNum type="arabicPeriod"/>
            </a:pP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ganda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katagori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opsi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setuju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atau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tidak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setuju,relevan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atau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tidak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relevan</a:t>
            </a:r>
            <a:endParaRPr lang="en-US" sz="6099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marL="1316968" lvl="1" indent="-658484" algn="l">
              <a:lnSpc>
                <a:spcPts val="8539"/>
              </a:lnSpc>
              <a:buAutoNum type="arabicPeriod"/>
            </a:pP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ganda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kompleks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obsi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nya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lebih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dari</a:t>
            </a: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099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endParaRPr lang="en-US" sz="6099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algn="l">
              <a:lnSpc>
                <a:spcPts val="8539"/>
              </a:lnSpc>
            </a:pPr>
            <a:r>
              <a:rPr lang="en-US" sz="60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1. PILIHAN GANDA </a:t>
            </a:r>
            <a:endParaRPr lang="en-US" sz="6599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8586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539"/>
              </a:lnSpc>
            </a:pP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Pada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tipe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hanya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terdapat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beberapa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tersedia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Tugas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peserta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adalah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memilih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paling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tepat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berdasarkan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informasi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diberikan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algn="just">
              <a:lnSpc>
                <a:spcPts val="8539"/>
              </a:lnSpc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Ciri-ciri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algn="just">
              <a:lnSpc>
                <a:spcPts val="8539"/>
              </a:lnSpc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1.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Hanya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ada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algn="just">
              <a:lnSpc>
                <a:spcPts val="8539"/>
              </a:lnSpc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2.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Bentuk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paling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umum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di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ujian.Biasanya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menguji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pemahaman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konsep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analisis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atau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kemampuan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menghitung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3732476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1. PILIHAN GANDA </a:t>
            </a:r>
            <a:endParaRPr lang="en-US" sz="6599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7496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539"/>
              </a:lnSpc>
            </a:pP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Tips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mengerjakan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Baca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pertanyaan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terlebih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dahulu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sebelum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melihat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Eliminasi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jelas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salah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untuk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memperbesar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peluang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benar.Jangan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terpancing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terlihat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mirip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dengan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materi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dihafal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tetapi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tidak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menjawab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pertanyaan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Jika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ragu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fokus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pada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kata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kunci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dalam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466145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1. PILIHAN GANDA </a:t>
            </a:r>
            <a:endParaRPr lang="en-US" sz="6599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7630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539"/>
              </a:lnSpc>
            </a:pP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Kesalahan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sering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terjadi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Terlalu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cepat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memilih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tanpa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membaca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seluruh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opsi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Salah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memahami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kata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seperti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kecuali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bukan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atau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paling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tepat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Mengubah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sebenarnya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sudah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karena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overthinking. 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571984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2</a:t>
            </a: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PILIHAN GANDA KOMPLEKS </a:t>
            </a:r>
            <a:endParaRPr lang="en-US" sz="6599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8720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539"/>
              </a:lnSpc>
            </a:pP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Pada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tipe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terdapat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lebih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Peserta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harus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memilih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seluruh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agarmendapatkan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skor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maksimal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algn="just">
              <a:lnSpc>
                <a:spcPts val="8539"/>
              </a:lnSpc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Ciri-ciri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Bisa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terdapat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2, 3,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atau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bahkan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lebih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Setiap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harus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dievaluasi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secara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terpisah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Membutuhkan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ketelitian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lebih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tinggi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dibanding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ganda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biasa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3295028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2</a:t>
            </a: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PILIHAN GANDA KOMPLEKS </a:t>
            </a:r>
            <a:endParaRPr lang="en-US" sz="6599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8720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539"/>
              </a:lnSpc>
            </a:pP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Tips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mengerjakan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Anggap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setiap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sebagai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berdiri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sendiri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Jangan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berhenti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mencari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setelah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menemukan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Verifikasi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semua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sebelum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mengirim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ts val="8539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Gunakan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bukti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bacaan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data,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atau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konsep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dipelajari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1142408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2</a:t>
            </a: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PILIHAN GANDA KOMPLEKS </a:t>
            </a:r>
            <a:endParaRPr lang="en-US" sz="6599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9140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Kesalahan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sering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terjadi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Menganggap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hanya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ada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Memilih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karena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"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terlihat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masuk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akal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tanpa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membuktikannya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Terlewat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sebenarnya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Strategi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cepat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Tandai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setiap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dengan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✓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endParaRPr lang="en-US" sz="4400" dirty="0" smtClean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algn="just">
              <a:lnSpc>
                <a:spcPct val="150000"/>
              </a:lnSpc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X Salah</a:t>
            </a:r>
          </a:p>
          <a:p>
            <a:pPr algn="just">
              <a:lnSpc>
                <a:spcPct val="150000"/>
              </a:lnSpc>
            </a:pP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Masih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ragu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99969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092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3. </a:t>
            </a:r>
            <a:r>
              <a:rPr lang="en-US" sz="60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 GANDA KOMPLEKS KATEGORI </a:t>
            </a:r>
            <a:endParaRPr lang="en-US" sz="60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7109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Pada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tipe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terdapat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beberapa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harus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dinilai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per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misalnya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/ 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Salah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Sesuai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/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Tidak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Sesuai</a:t>
            </a:r>
            <a:endParaRPr lang="en-US" sz="4400" dirty="0" smtClean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Ya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/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Tidak</a:t>
            </a:r>
            <a:endParaRPr lang="en-US" sz="4400" dirty="0" smtClean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Peserta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harus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memberikan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respons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untuk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setiap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bukan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memilih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akhir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3749324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092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3. </a:t>
            </a:r>
            <a:r>
              <a:rPr lang="en-US" sz="60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 GANDA KOMPLEKS KATEGORI </a:t>
            </a:r>
            <a:endParaRPr lang="en-US" sz="60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Ciri-ciri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Terdiri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beberapa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Setiap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memiliki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sendiri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Menguji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ketelitian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kemampuan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mengevaluasi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informasi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secara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detail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1886638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092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3. </a:t>
            </a:r>
            <a:r>
              <a:rPr lang="en-US" sz="60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 GANDA KOMPLEKS KATEGORI </a:t>
            </a:r>
            <a:endParaRPr lang="en-US" sz="60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Tips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mengerjakan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Nilai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setiap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secara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terpisah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Jangan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terpengaruh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oleh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sebelumnya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Cari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bukti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langsung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teks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grafik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tabel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atau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konsep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diberikan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Sisihkan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waktu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untuk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memeriksa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kembali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seluruh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1831797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092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3. </a:t>
            </a:r>
            <a:r>
              <a:rPr lang="en-US" sz="60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 GANDA KOMPLEKS KATEGORI </a:t>
            </a:r>
            <a:endParaRPr lang="en-US" sz="60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Kesalahan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sering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terjadi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: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Menjawab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berdasarkan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pola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(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misalnya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semua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dianggap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benar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).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Terburu-buru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sehingga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ada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pernyataan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tidak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diperiksa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Menggunakan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asumsi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pribadi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bukan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informasi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552795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02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Website  Gratis yang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bisa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kita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akses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Untuk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menjawab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TKA 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Ayo </a:t>
            </a:r>
            <a:r>
              <a:rPr lang="en-US" sz="4400" b="1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Coba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TKA 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(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Pusmendik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)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yaitu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Simulasi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resmi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Kemendikdasmen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dengan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tampilan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sistem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CBT yang 100%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sama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dengan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ujian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asli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Tanpa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perlu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daftar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akun</a:t>
            </a:r>
            <a:endParaRPr lang="en-US" sz="4400" dirty="0" smtClean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Al </a:t>
            </a:r>
            <a:r>
              <a:rPr lang="en-US" sz="4400" b="1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masuk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ptn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yaitu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Paket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tryout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lengkap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(3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mapel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wajib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+ 2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mapel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pilihan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)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disertai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analisis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bab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yang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lemah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pembahasan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berbasis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A</a:t>
            </a:r>
            <a:r>
              <a:rPr lang="el-GR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Ι</a:t>
            </a:r>
            <a:r>
              <a:rPr lang="el-GR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  <a:endParaRPr lang="en-US" sz="4400" dirty="0" smtClean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TKA One </a:t>
            </a:r>
            <a:r>
              <a:rPr lang="en-US" sz="4400" b="1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Dumind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yaitu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Menyediakan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modul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materi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belajar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per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bab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kuis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latihan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harian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,</a:t>
            </a:r>
            <a:endParaRPr lang="en-US" sz="4400" dirty="0" smtClean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  <p:extLst>
      <p:ext uri="{BB962C8B-B14F-4D97-AF65-F5344CB8AC3E}">
        <p14:creationId xmlns:p14="http://schemas.microsoft.com/office/powerpoint/2010/main" val="769584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A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9864" y="7581900"/>
            <a:ext cx="2888136" cy="2482902"/>
          </a:xfrm>
          <a:custGeom>
            <a:avLst/>
            <a:gdLst/>
            <a:ahLst/>
            <a:cxnLst/>
            <a:rect l="l" t="t" r="r" b="b"/>
            <a:pathLst>
              <a:path w="3281992" h="2750474">
                <a:moveTo>
                  <a:pt x="0" y="0"/>
                </a:moveTo>
                <a:lnTo>
                  <a:pt x="3281992" y="0"/>
                </a:lnTo>
                <a:lnTo>
                  <a:pt x="3281992" y="2750474"/>
                </a:lnTo>
                <a:lnTo>
                  <a:pt x="0" y="2750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3243" y="143511"/>
            <a:ext cx="15845916" cy="102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Website  Gratis yang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bisa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kita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akses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Untuk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menjawab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TKA </a:t>
            </a:r>
            <a:endParaRPr lang="en-US" sz="4400" dirty="0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2979" y="1166496"/>
            <a:ext cx="15144221" cy="9140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4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 </a:t>
            </a:r>
            <a:r>
              <a:rPr lang="en-US" sz="4400" b="1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BisadaneduBisa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yaitu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mengerjakan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drill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mandiri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secara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instan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tanpa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perlu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daftar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atau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login,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cocok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untuk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latihan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cepat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5. </a:t>
            </a:r>
            <a:r>
              <a:rPr lang="en-US" sz="4400" b="1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Portal Tryout 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Nasional </a:t>
            </a:r>
            <a:r>
              <a:rPr lang="en-US" sz="4400" b="1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yaitub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Bank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digital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intensif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untuk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menguji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ketahanan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materi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dari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tingkat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kesulitan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mudah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hingga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HOTS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6. </a:t>
            </a:r>
            <a:r>
              <a:rPr lang="en-US" sz="4400" b="1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Mimpi.mu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yaitu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Menyediakan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ribuan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bank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soal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gabungan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untuk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TKA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UTBK-SNBT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lengkap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dengan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kunci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jawaban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dan</a:t>
            </a:r>
            <a:r>
              <a:rPr lang="en-US" sz="4400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pembahasan</a:t>
            </a:r>
            <a:r>
              <a:rPr lang="en-US" sz="4400" dirty="0" smtClean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999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921</Words>
  <Application>Microsoft Office PowerPoint</Application>
  <PresentationFormat>Custom</PresentationFormat>
  <Paragraphs>135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Alice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Salinan dari Judul</dc:title>
  <cp:lastModifiedBy>LISA</cp:lastModifiedBy>
  <cp:revision>9</cp:revision>
  <dcterms:created xsi:type="dcterms:W3CDTF">2006-08-16T00:00:00Z</dcterms:created>
  <dcterms:modified xsi:type="dcterms:W3CDTF">2026-09-28T16:46:46Z</dcterms:modified>
  <dc:identifier>DAG_KXzRMlQ</dc:identifier>
</cp:coreProperties>
</file>