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E1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6400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E1AA46"/>
                </a:solidFill>
                <a:latin typeface="Aptos"/>
              </a:rPr>
              <a:t>FORUM MGMP BAHASA INDONESIA</a:t>
            </a:r>
            <a:endParaRPr sz="14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325880"/>
            <a:ext cx="98755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ptos"/>
              </a:rPr>
              <a:t>Menyiapkan Pembelajaran</a:t>
            </a:r>
            <a:br>
              <a:rPr sz="3400" b="1">
                <a:solidFill>
                  <a:srgbClr val="FFFFFF"/>
                </a:solidFill>
                <a:latin typeface="Aptos"/>
              </a:rPr>
            </a:br>
            <a:r>
              <a:t>Bahasa Indonesia untuk TKA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3703320"/>
            <a:ext cx="86868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DCE6EB"/>
                </a:solidFill>
                <a:latin typeface="Aptos"/>
              </a:rPr>
              <a:t>Membaca bukan sekadar menemukan jawaban,</a:t>
            </a:r>
            <a:br>
              <a:rPr sz="2000" b="0">
                <a:solidFill>
                  <a:srgbClr val="DCE6EB"/>
                </a:solidFill>
                <a:latin typeface="Aptos"/>
              </a:rPr>
            </a:br>
            <a:r>
              <a:t>tetapi membangun bukti dari teks.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5074920"/>
            <a:ext cx="3931920" cy="68580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5257800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Aptos"/>
              </a:rPr>
              <a:t>Berbasis kisi-kisi &amp; contoh soal TKA</a:t>
            </a:r>
            <a:endParaRPr sz="14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24160" y="5897880"/>
            <a:ext cx="10058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800" b="1">
                <a:solidFill>
                  <a:srgbClr val="E1AA46"/>
                </a:solidFill>
                <a:latin typeface="Aptos"/>
              </a:rPr>
              <a:t>2026</a:t>
            </a:r>
            <a:endParaRPr sz="1800" b="1">
              <a:solidFill>
                <a:srgbClr val="E1AA46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01 • LANDASAN</a:t>
            </a:r>
            <a:endParaRPr sz="11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Apa yang diuji dalam TKA?</a:t>
            </a:r>
            <a:endParaRPr sz="2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02</a:t>
            </a:r>
            <a:endParaRPr sz="11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94360" y="1508760"/>
            <a:ext cx="3474720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783080"/>
            <a:ext cx="2743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3 KOMPETENSI</a:t>
            </a:r>
            <a:endParaRPr sz="14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8680" y="2240280"/>
            <a:ext cx="2743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92D46"/>
                </a:solidFill>
                <a:latin typeface="Aptos"/>
              </a:rPr>
              <a:t>Pemahaman</a:t>
            </a:r>
            <a:br>
              <a:rPr sz="2500" b="1">
                <a:solidFill>
                  <a:srgbClr val="192D46"/>
                </a:solidFill>
                <a:latin typeface="Aptos"/>
              </a:rPr>
            </a:br>
            <a:r>
              <a:t>Tekstual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200400"/>
            <a:ext cx="27432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2D343A"/>
                </a:solidFill>
                <a:latin typeface="Aptos"/>
              </a:rPr>
              <a:t>Menemukan informasi yang</a:t>
            </a:r>
            <a:br>
              <a:rPr sz="1700" b="0">
                <a:solidFill>
                  <a:srgbClr val="2D343A"/>
                </a:solidFill>
                <a:latin typeface="Aptos"/>
              </a:rPr>
            </a:br>
            <a:r>
              <a:t>tersurat dalam teks.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508760"/>
            <a:ext cx="3474720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20" y="178308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E1AA46"/>
                </a:solidFill>
                <a:latin typeface="Aptos"/>
              </a:rPr>
              <a:t>2</a:t>
            </a:r>
            <a:endParaRPr sz="24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17720" y="2240280"/>
            <a:ext cx="2743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92D46"/>
                </a:solidFill>
                <a:latin typeface="Aptos"/>
              </a:rPr>
              <a:t>Pemahaman</a:t>
            </a:r>
            <a:br>
              <a:rPr sz="2500" b="1">
                <a:solidFill>
                  <a:srgbClr val="192D46"/>
                </a:solidFill>
                <a:latin typeface="Aptos"/>
              </a:rPr>
            </a:br>
            <a:r>
              <a:t>Inferensial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200400"/>
            <a:ext cx="27432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2D343A"/>
                </a:solidFill>
                <a:latin typeface="Aptos"/>
              </a:rPr>
              <a:t>Menarik makna yang tidak</a:t>
            </a:r>
            <a:br>
              <a:rPr sz="1700" b="0">
                <a:solidFill>
                  <a:srgbClr val="2D343A"/>
                </a:solidFill>
                <a:latin typeface="Aptos"/>
              </a:rPr>
            </a:br>
            <a:r>
              <a:t>dinyatakan secara langsung.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508760"/>
            <a:ext cx="3474720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6760" y="178308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E1AA46"/>
                </a:solidFill>
                <a:latin typeface="Aptos"/>
              </a:rPr>
              <a:t>3</a:t>
            </a:r>
            <a:endParaRPr sz="24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66760" y="2240280"/>
            <a:ext cx="2743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92D46"/>
                </a:solidFill>
                <a:latin typeface="Aptos"/>
              </a:rPr>
              <a:t>Evaluasi &amp;</a:t>
            </a:r>
            <a:br>
              <a:rPr sz="2500" b="1">
                <a:solidFill>
                  <a:srgbClr val="192D46"/>
                </a:solidFill>
                <a:latin typeface="Aptos"/>
              </a:rPr>
            </a:br>
            <a:r>
              <a:t>Apresiasi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6760" y="3200400"/>
            <a:ext cx="27432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2D343A"/>
                </a:solidFill>
                <a:latin typeface="Aptos"/>
              </a:rPr>
              <a:t>Menilai, menguji kesesuaian,</a:t>
            </a:r>
            <a:br>
              <a:rPr sz="1700" b="0">
                <a:solidFill>
                  <a:srgbClr val="2D343A"/>
                </a:solidFill>
                <a:latin typeface="Aptos"/>
              </a:rPr>
            </a:br>
            <a:r>
              <a:t>dan merespons unsur teks.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Forum MGMP Bahasa Indonesia • TKA SMA 2026</a:t>
            </a:r>
            <a:endParaRPr sz="900" b="0">
              <a:solidFill>
                <a:srgbClr val="6973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02 • KISI-KISI</a:t>
            </a:r>
            <a:endParaRPr sz="11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Peta kompetensi dan subkompetensi</a:t>
            </a:r>
            <a:endParaRPr sz="2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03</a:t>
            </a:r>
            <a:endParaRPr sz="11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3429000" cy="4709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0392" y="1664208"/>
            <a:ext cx="2926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PEMAHAMAN TEKSTUAL</a:t>
            </a:r>
            <a:endParaRPr sz="14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0392" y="23317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Mengidentifikasi kata serapan.</a:t>
            </a:r>
            <a:endParaRPr sz="1500" b="0">
              <a:solidFill>
                <a:srgbClr val="2D343A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0392" y="32461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Mengidentifikasi latar, karakter, fenomena.</a:t>
            </a:r>
            <a:endParaRPr sz="1500" b="0">
              <a:solidFill>
                <a:srgbClr val="2D343A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0392" y="41605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Menyusun kerangka/bagan dari bagian penting teks.</a:t>
            </a:r>
            <a:endParaRPr sz="1500" b="0">
              <a:solidFill>
                <a:srgbClr val="2D343A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343400" y="1417320"/>
            <a:ext cx="3429000" cy="4709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2" y="1664208"/>
            <a:ext cx="2926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PEMAHAMAN INFERENSIAL</a:t>
            </a:r>
            <a:endParaRPr sz="14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99432" y="23317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Menyimpulkan ide pokok, gagasan pendukung, tokoh, peristiwa, latar, konflik, nilai.</a:t>
            </a:r>
            <a:endParaRPr sz="1500" b="0">
              <a:solidFill>
                <a:srgbClr val="2D343A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99432" y="32461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Menjelaskan hubungan makna antarkalimat/antarparagraf.</a:t>
            </a:r>
            <a:endParaRPr sz="1500" b="0">
              <a:solidFill>
                <a:srgbClr val="2D343A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99432" y="41605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Memprediksi lanjutan/akhir uraian atau cerita.</a:t>
            </a:r>
            <a:endParaRPr sz="1500" b="0">
              <a:solidFill>
                <a:srgbClr val="2D343A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092440" y="1417320"/>
            <a:ext cx="3429000" cy="4709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8471" y="1664208"/>
            <a:ext cx="2926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EVALUASI &amp; APRESIASI</a:t>
            </a:r>
            <a:endParaRPr sz="14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48471" y="23317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Menilai relevansi peristiwa dengan kehidupan sehari-hari.</a:t>
            </a:r>
            <a:endParaRPr sz="1500" b="0">
              <a:solidFill>
                <a:srgbClr val="2D343A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48471" y="32461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Menilai keakuratan, kesesuaian, kecukupan, ketepatan informasi.</a:t>
            </a:r>
            <a:endParaRPr sz="1500" b="0">
              <a:solidFill>
                <a:srgbClr val="2D343A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48471" y="41605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Menilai bahasa serta penggambaran karakter/peristiwa/latar.</a:t>
            </a:r>
            <a:endParaRPr sz="1500" b="0">
              <a:solidFill>
                <a:srgbClr val="2D343A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48471" y="5074920"/>
            <a:ext cx="2880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D343A"/>
                </a:solidFill>
                <a:latin typeface="Aptos"/>
              </a:rPr>
              <a:t>• Menyimpulkan respons emosional terhadap puisi, prosa, drama.</a:t>
            </a:r>
            <a:endParaRPr sz="1500" b="0">
              <a:solidFill>
                <a:srgbClr val="2D343A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Sumber: Kisi-kisi Resmi TKA-SMA Bahasa Indonesia (dokumen pengguna)</a:t>
            </a:r>
            <a:endParaRPr sz="900" b="0">
              <a:solidFill>
                <a:srgbClr val="6973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03 • PERGESERAN</a:t>
            </a:r>
            <a:endParaRPr sz="11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Dari mengajar 'jenis soal' ke mengajar 'proses berpikir'</a:t>
            </a:r>
            <a:endParaRPr sz="2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04</a:t>
            </a:r>
            <a:endParaRPr sz="11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1828800"/>
            <a:ext cx="2331720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5800" y="1828800"/>
            <a:ext cx="2331720" cy="50292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0392" y="1956816"/>
            <a:ext cx="1920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BACA</a:t>
            </a:r>
            <a:endParaRPr sz="13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2651760"/>
            <a:ext cx="1874519" cy="1325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92D46"/>
                </a:solidFill>
                <a:latin typeface="Aptos"/>
              </a:rPr>
              <a:t>Apa yang benar-benar dikatakan teks?</a:t>
            </a:r>
            <a:endParaRPr sz="1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90672" y="2926080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E1AA46"/>
                </a:solidFill>
                <a:latin typeface="Aptos"/>
              </a:rPr>
              <a:t>→</a:t>
            </a:r>
            <a:endParaRPr sz="24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474720" y="1828800"/>
            <a:ext cx="2331720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474720" y="1828800"/>
            <a:ext cx="2331720" cy="50292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39312" y="1956816"/>
            <a:ext cx="1920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HUBUNGKAN</a:t>
            </a:r>
            <a:endParaRPr sz="13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03320" y="2651760"/>
            <a:ext cx="1874519" cy="1325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92D46"/>
                </a:solidFill>
                <a:latin typeface="Aptos"/>
              </a:rPr>
              <a:t>Apa hubungan antarbagian?</a:t>
            </a:r>
            <a:endParaRPr sz="1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79592" y="2926080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E1AA46"/>
                </a:solidFill>
                <a:latin typeface="Aptos"/>
              </a:rPr>
              <a:t>→</a:t>
            </a:r>
            <a:endParaRPr sz="24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263640" y="1828800"/>
            <a:ext cx="2331720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263640" y="1828800"/>
            <a:ext cx="2331720" cy="50292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1" y="1956816"/>
            <a:ext cx="1920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BUKTIKAN</a:t>
            </a:r>
            <a:endParaRPr sz="13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92240" y="2651760"/>
            <a:ext cx="1874519" cy="1325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92D46"/>
                </a:solidFill>
                <a:latin typeface="Aptos"/>
              </a:rPr>
              <a:t>Kalimat/bagian mana yang menjadi bukti?</a:t>
            </a:r>
            <a:endParaRPr sz="1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68512" y="2926080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E1AA46"/>
                </a:solidFill>
                <a:latin typeface="Aptos"/>
              </a:rPr>
              <a:t>→</a:t>
            </a:r>
            <a:endParaRPr sz="24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9052559" y="1828800"/>
            <a:ext cx="2331720" cy="2926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052559" y="1828800"/>
            <a:ext cx="2331720" cy="50292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17151" y="1956816"/>
            <a:ext cx="1920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NILAI</a:t>
            </a:r>
            <a:endParaRPr sz="13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281159" y="2651760"/>
            <a:ext cx="1874519" cy="1325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92D46"/>
                </a:solidFill>
                <a:latin typeface="Aptos"/>
              </a:rPr>
              <a:t>Apakah simpulan/penilaian didukung teks?</a:t>
            </a:r>
            <a:endParaRPr sz="1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97280" y="5303520"/>
            <a:ext cx="9875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100" b="1">
                <a:solidFill>
                  <a:srgbClr val="197873"/>
                </a:solidFill>
                <a:latin typeface="Aptos"/>
              </a:rPr>
              <a:t>Prinsip kunci: jawaban terbaik = jawaban yang paling kuat buktinya dari teks.</a:t>
            </a:r>
            <a:endParaRPr sz="21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Forum MGMP Bahasa Indonesia • TKA SMA 2026</a:t>
            </a:r>
            <a:endParaRPr sz="900" b="0">
              <a:solidFill>
                <a:srgbClr val="6973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04 • STRATEGI</a:t>
            </a:r>
            <a:endParaRPr sz="11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Membaca stimulus sebelum memilih opsi</a:t>
            </a:r>
            <a:endParaRPr sz="2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05</a:t>
            </a:r>
            <a:endParaRPr sz="11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566928" cy="566928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435607"/>
            <a:ext cx="56692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1</a:t>
            </a:r>
            <a:endParaRPr sz="15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81328" y="1307592"/>
            <a:ext cx="54864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2D343A"/>
                </a:solidFill>
                <a:latin typeface="Aptos"/>
              </a:rPr>
              <a:t>Tandai kata kunci pertanyaan</a:t>
            </a:r>
            <a:endParaRPr sz="18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2258568"/>
            <a:ext cx="566928" cy="566928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368296"/>
            <a:ext cx="56692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2</a:t>
            </a:r>
            <a:endParaRPr sz="15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81328" y="2240279"/>
            <a:ext cx="54864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2D343A"/>
                </a:solidFill>
                <a:latin typeface="Aptos"/>
              </a:rPr>
              <a:t>Cari bagian teks yang relevan</a:t>
            </a:r>
            <a:endParaRPr sz="18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85800" y="3191256"/>
            <a:ext cx="566928" cy="566928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3300984"/>
            <a:ext cx="56692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3</a:t>
            </a:r>
            <a:endParaRPr sz="15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81328" y="3172968"/>
            <a:ext cx="54864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2D343A"/>
                </a:solidFill>
                <a:latin typeface="Aptos"/>
              </a:rPr>
              <a:t>Bedakan fakta, inferensi, dan penilaian</a:t>
            </a:r>
            <a:endParaRPr sz="18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85800" y="4123944"/>
            <a:ext cx="566928" cy="566928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4233672"/>
            <a:ext cx="56692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4</a:t>
            </a:r>
            <a:endParaRPr sz="15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81328" y="4105656"/>
            <a:ext cx="54864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2D343A"/>
                </a:solidFill>
                <a:latin typeface="Aptos"/>
              </a:rPr>
              <a:t>Uji semua opsi dengan bukti</a:t>
            </a:r>
            <a:endParaRPr sz="18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85800" y="5056632"/>
            <a:ext cx="566928" cy="566928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5166360"/>
            <a:ext cx="56692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5</a:t>
            </a:r>
            <a:endParaRPr sz="15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81328" y="5038344"/>
            <a:ext cx="54864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2D343A"/>
                </a:solidFill>
                <a:latin typeface="Aptos"/>
              </a:rPr>
              <a:t>Pilih opsi paling tepat, bukan sekadar 'terasa benar'</a:t>
            </a:r>
            <a:endParaRPr sz="18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452360" y="1371600"/>
            <a:ext cx="3977639" cy="4526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0" y="1691640"/>
            <a:ext cx="3383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E1AA46"/>
                </a:solidFill>
                <a:latin typeface="Aptos"/>
              </a:rPr>
              <a:t>PERTANYAAN PEMANDU</a:t>
            </a:r>
            <a:endParaRPr sz="14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72400" y="2240280"/>
            <a:ext cx="3200400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92D46"/>
                </a:solidFill>
                <a:latin typeface="Aptos"/>
              </a:rPr>
              <a:t>• Di mana buktinya?</a:t>
            </a:r>
            <a:br>
              <a:rPr sz="1800" b="1">
                <a:solidFill>
                  <a:srgbClr val="192D46"/>
                </a:solidFill>
                <a:latin typeface="Aptos"/>
              </a:rPr>
            </a:br>
            <a:br>
              <a:rPr sz="1800" b="1">
                <a:solidFill>
                  <a:srgbClr val="192D46"/>
                </a:solidFill>
                <a:latin typeface="Aptos"/>
              </a:rPr>
            </a:br>
            <a:r>
              <a:t>• Apa hubungan antarbagian?</a:t>
            </a:r>
            <a:br/>
            <a:br/>
            <a:r>
              <a:t>• Apakah opsi menambah informasi yang tidak ada?</a:t>
            </a:r>
            <a:br/>
            <a:br/>
            <a:r>
              <a:t>• Apakah simpulan terlalu luas?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Forum MGMP Bahasa Indonesia • TKA SMA 2026</a:t>
            </a:r>
            <a:endParaRPr sz="900" b="0">
              <a:solidFill>
                <a:srgbClr val="6973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05 • CONTOH 1</a:t>
            </a:r>
            <a:endParaRPr sz="11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Pemahaman tekstual: makna kata dalam konteks</a:t>
            </a:r>
            <a:endParaRPr sz="2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06</a:t>
            </a:r>
            <a:endParaRPr sz="11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5212080" cy="4526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64208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7873"/>
                </a:solidFill>
                <a:latin typeface="Aptos"/>
              </a:rPr>
              <a:t>STIMULUS</a:t>
            </a:r>
            <a:endParaRPr sz="13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2148840"/>
            <a:ext cx="45262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92D46"/>
                </a:solidFill>
                <a:latin typeface="Aptos"/>
              </a:rPr>
              <a:t>“Tradisi ini dilakukan ketika ada acara penting seperti pernikahan atau khitanan …”</a:t>
            </a:r>
            <a:endParaRPr sz="22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3794760"/>
            <a:ext cx="4389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2D343A"/>
                </a:solidFill>
                <a:latin typeface="Aptos"/>
              </a:rPr>
              <a:t>Kata yang ditanyakan: hajatan</a:t>
            </a:r>
            <a:endParaRPr sz="18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172200" y="1371600"/>
            <a:ext cx="5349240" cy="4526280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1664208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7873"/>
                </a:solidFill>
                <a:latin typeface="Aptos"/>
              </a:rPr>
              <a:t>CARA MENALAR</a:t>
            </a:r>
            <a:endParaRPr sz="13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46520" y="2148840"/>
            <a:ext cx="4526280" cy="2331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2D343A"/>
                </a:solidFill>
                <a:latin typeface="Aptos"/>
              </a:rPr>
              <a:t>1. Lihat kata/kalimat di sekitar istilah.</a:t>
            </a:r>
            <a:br>
              <a:rPr sz="1800" b="0">
                <a:solidFill>
                  <a:srgbClr val="2D343A"/>
                </a:solidFill>
                <a:latin typeface="Aptos"/>
              </a:rPr>
            </a:br>
            <a:r>
              <a:t>2. Cocokkan dengan konteks acara.</a:t>
            </a:r>
            <a:br/>
            <a:r>
              <a:t>3. Singkirkan opsi yang terlalu khusus atau tidak terkait.</a:t>
            </a:r>
            <a:br/>
            <a:r>
              <a:t>4. Pilih definisi yang paling sesuai konteks.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46520" y="4800600"/>
            <a:ext cx="4526280" cy="658368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0" y="4965192"/>
            <a:ext cx="42519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Kunci: E — acara/pesta untuk memperingati hal penting</a:t>
            </a:r>
            <a:endParaRPr sz="13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Contoh soal 1: Tradisi Buwuhan • Sumber: dokumen soal TKA</a:t>
            </a:r>
            <a:endParaRPr sz="900" b="0">
              <a:solidFill>
                <a:srgbClr val="6973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06 • CONTOH 2</a:t>
            </a:r>
            <a:endParaRPr sz="11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Pemahaman inferensial: hubungan makna antarparagraf</a:t>
            </a:r>
            <a:endParaRPr sz="2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07</a:t>
            </a:r>
            <a:endParaRPr sz="11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3246120" cy="4480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737360"/>
            <a:ext cx="2468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7873"/>
                </a:solidFill>
                <a:latin typeface="Aptos"/>
              </a:rPr>
              <a:t>PARAGRAF 2</a:t>
            </a:r>
            <a:endParaRPr sz="13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0120" y="2240280"/>
            <a:ext cx="256032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92D46"/>
                </a:solidFill>
                <a:latin typeface="Aptos"/>
              </a:rPr>
              <a:t>Buwuhan dipandang sebagai “utang tidak tertulis” karena ada harapan pengembalian.</a:t>
            </a:r>
            <a:endParaRPr sz="1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480560" y="1417320"/>
            <a:ext cx="3246120" cy="4480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54880" y="1737360"/>
            <a:ext cx="2468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7873"/>
                </a:solidFill>
                <a:latin typeface="Aptos"/>
              </a:rPr>
              <a:t>PARAGRAF 3</a:t>
            </a:r>
            <a:endParaRPr sz="13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54880" y="2240280"/>
            <a:ext cx="256032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92D46"/>
                </a:solidFill>
                <a:latin typeface="Aptos"/>
              </a:rPr>
              <a:t>Dampak praktik tersebut: tekanan psikologis dan perbedaan cara pandang.</a:t>
            </a:r>
            <a:endParaRPr sz="1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18120" y="2926080"/>
            <a:ext cx="502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E1AA46"/>
                </a:solidFill>
                <a:latin typeface="Aptos"/>
              </a:rPr>
              <a:t>→</a:t>
            </a:r>
            <a:endParaRPr sz="30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412480" y="1417320"/>
            <a:ext cx="3108960" cy="4480560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0" y="1737360"/>
            <a:ext cx="2560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E1AA46"/>
                </a:solidFill>
                <a:latin typeface="Aptos"/>
              </a:rPr>
              <a:t>INTI HUBUNGAN</a:t>
            </a:r>
            <a:endParaRPr sz="13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86800" y="2331720"/>
            <a:ext cx="251460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192D46"/>
                </a:solidFill>
                <a:latin typeface="Aptos"/>
              </a:rPr>
              <a:t>Sebab / persoalan</a:t>
            </a:r>
            <a:br>
              <a:rPr sz="2300" b="1">
                <a:solidFill>
                  <a:srgbClr val="192D46"/>
                </a:solidFill>
                <a:latin typeface="Aptos"/>
              </a:rPr>
            </a:br>
            <a:r>
              <a:t>↓</a:t>
            </a:r>
            <a:br/>
            <a:r>
              <a:t>Dampak / akibat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0" y="4297680"/>
            <a:ext cx="246888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2D343A"/>
                </a:solidFill>
                <a:latin typeface="Aptos"/>
              </a:rPr>
              <a:t>Latihan untuk guru:</a:t>
            </a:r>
            <a:br>
              <a:rPr sz="1600" b="0">
                <a:solidFill>
                  <a:srgbClr val="2D343A"/>
                </a:solidFill>
                <a:latin typeface="Aptos"/>
              </a:rPr>
            </a:br>
            <a:r>
              <a:t>minta peserta menyebutkan</a:t>
            </a:r>
            <a:br/>
            <a:r>
              <a:t>'kalimat bukti' sebelum memilih opsi.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Contoh soal 3 • Hubungan makna paragraf</a:t>
            </a:r>
            <a:endParaRPr sz="900" b="0">
              <a:solidFill>
                <a:srgbClr val="6973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07 • CONTOH 3</a:t>
            </a:r>
            <a:endParaRPr sz="11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Prediksi: lanjutkan cerita tanpa keluar dari jejak teks</a:t>
            </a:r>
            <a:endParaRPr sz="2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08</a:t>
            </a:r>
            <a:endParaRPr sz="11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1371600"/>
            <a:ext cx="6629400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691640"/>
            <a:ext cx="1645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7873"/>
                </a:solidFill>
                <a:latin typeface="Aptos"/>
              </a:rPr>
              <a:t>TEKS AKHIR</a:t>
            </a:r>
            <a:endParaRPr sz="13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0120" y="2148840"/>
            <a:ext cx="5897880" cy="2057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92D46"/>
                </a:solidFill>
                <a:latin typeface="Aptos"/>
              </a:rPr>
              <a:t>“Lambaian tangan bapaknya semakin jelas dan semakin dekat.”</a:t>
            </a:r>
            <a:br>
              <a:rPr sz="2000" b="1">
                <a:solidFill>
                  <a:srgbClr val="192D46"/>
                </a:solidFill>
                <a:latin typeface="Aptos"/>
              </a:rPr>
            </a:br>
            <a:br>
              <a:rPr sz="2000" b="1">
                <a:solidFill>
                  <a:srgbClr val="192D46"/>
                </a:solidFill>
                <a:latin typeface="Aptos"/>
              </a:rPr>
            </a:br>
            <a:r>
              <a:t>Layur kesal karena Bapak terlambat, tetapi ia juga menahan rindu dan cemas.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60120" y="4800600"/>
            <a:ext cx="5897880" cy="658368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97280" y="4983480"/>
            <a:ext cx="5623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97873"/>
                </a:solidFill>
                <a:latin typeface="Aptos"/>
              </a:rPr>
              <a:t>Prediksi harus konsisten dengan konflik + emosi + peristiwa sebelumnya.</a:t>
            </a:r>
            <a:endParaRPr sz="14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635240" y="1371600"/>
            <a:ext cx="3886200" cy="457200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55279" y="1737360"/>
            <a:ext cx="3108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Aptos"/>
              </a:rPr>
              <a:t>CHECKLIST</a:t>
            </a:r>
            <a:endParaRPr sz="14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55279" y="2331720"/>
            <a:ext cx="3063240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✓ Menyelesaikan ketegangan</a:t>
            </a:r>
            <a:br>
              <a:rPr sz="1900" b="1">
                <a:solidFill>
                  <a:srgbClr val="FFFFFF"/>
                </a:solidFill>
                <a:latin typeface="Aptos"/>
              </a:rPr>
            </a:br>
            <a:r>
              <a:t>✓ Tidak memperkenalkan fakta baru</a:t>
            </a:r>
            <a:br/>
            <a:r>
              <a:t>✓ Sesuai karakter tokoh</a:t>
            </a:r>
            <a:br/>
            <a:r>
              <a:t>✓ Masuk akal sebagai kelanjutan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Contoh soal 7 • Prediksi akhir cerita</a:t>
            </a:r>
            <a:endParaRPr sz="900" b="0">
              <a:solidFill>
                <a:srgbClr val="6973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08 • CONTOH 4</a:t>
            </a:r>
            <a:endParaRPr sz="11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Evaluasi: menilai relevansi sindiran dengan realitas</a:t>
            </a:r>
            <a:endParaRPr sz="2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09</a:t>
            </a:r>
            <a:endParaRPr sz="11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40080" y="1325880"/>
            <a:ext cx="5212080" cy="4709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45920"/>
            <a:ext cx="3200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7873"/>
                </a:solidFill>
                <a:latin typeface="Aptos"/>
              </a:rPr>
              <a:t>KONTRAS DALAM TEKS</a:t>
            </a:r>
            <a:endParaRPr sz="13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2194560"/>
            <a:ext cx="452628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192D46"/>
                </a:solidFill>
                <a:latin typeface="Aptos"/>
              </a:rPr>
              <a:t>“liburan ramah lingkungan”</a:t>
            </a:r>
            <a:br>
              <a:rPr sz="2300" b="1">
                <a:solidFill>
                  <a:srgbClr val="192D46"/>
                </a:solidFill>
                <a:latin typeface="Aptos"/>
              </a:rPr>
            </a:br>
            <a:r>
              <a:t>vs.</a:t>
            </a:r>
            <a:br/>
            <a:r>
              <a:t>meninggalkan botol, bungkus makanan,</a:t>
            </a:r>
            <a:br/>
            <a:r>
              <a:t>dan puntung rokok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754880"/>
            <a:ext cx="4526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2D343A"/>
                </a:solidFill>
                <a:latin typeface="Aptos"/>
              </a:rPr>
              <a:t>Sindiran: kepedulian hanya menjadi pencitraan.</a:t>
            </a:r>
            <a:endParaRPr sz="18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217920" y="1325880"/>
            <a:ext cx="5303520" cy="4709160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645920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E1AA46"/>
                </a:solidFill>
                <a:latin typeface="Aptos"/>
              </a:rPr>
              <a:t>UJI RELEVANSI</a:t>
            </a:r>
            <a:endParaRPr sz="13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92240" y="2194560"/>
            <a:ext cx="4480560" cy="2834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2D343A"/>
                </a:solidFill>
                <a:latin typeface="Aptos"/>
              </a:rPr>
              <a:t>Apakah opsi:</a:t>
            </a:r>
            <a:br>
              <a:rPr sz="1800" b="0">
                <a:solidFill>
                  <a:srgbClr val="2D343A"/>
                </a:solidFill>
                <a:latin typeface="Aptos"/>
              </a:rPr>
            </a:br>
            <a:br>
              <a:rPr sz="1800" b="0">
                <a:solidFill>
                  <a:srgbClr val="2D343A"/>
                </a:solidFill>
                <a:latin typeface="Aptos"/>
              </a:rPr>
            </a:br>
            <a:r>
              <a:t>• benar-benar merepresentasikan sindiran?</a:t>
            </a:r>
            <a:br/>
            <a:r>
              <a:t>• terhubung dengan realitas sehari-hari?</a:t>
            </a:r>
            <a:br/>
            <a:r>
              <a:t>• didukung oleh detail dalam teks?</a:t>
            </a:r>
            <a:br/>
            <a:r>
              <a:t>• tidak menggeser fokus menjadi isu lain?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Contoh soal 11 • Evaluasi relevansi</a:t>
            </a:r>
            <a:endParaRPr sz="900" b="0">
              <a:solidFill>
                <a:srgbClr val="6973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09 • CONTOH 5</a:t>
            </a:r>
            <a:endParaRPr sz="11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Evaluasi informasi: cocokkan klaim dengan data</a:t>
            </a:r>
            <a:endParaRPr sz="2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10</a:t>
            </a:r>
            <a:endParaRPr sz="11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972800" cy="777240"/>
          </a:xfrm>
          <a:prstGeom prst="roundRect">
            <a:avLst/>
          </a:prstGeom>
          <a:solidFill>
            <a:srgbClr val="19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572768"/>
            <a:ext cx="10424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KLAIM: Aktivitas manusia memberikan dampak besar terhadap pencemaran lingkungan.</a:t>
            </a:r>
            <a:endParaRPr sz="17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85800" y="2423160"/>
            <a:ext cx="1463040" cy="77724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624328"/>
            <a:ext cx="14630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96%</a:t>
            </a:r>
            <a:endParaRPr sz="18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331720" y="2423160"/>
            <a:ext cx="6217920" cy="7772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560320" y="2578608"/>
            <a:ext cx="5760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D343A"/>
                </a:solidFill>
                <a:latin typeface="Aptos"/>
              </a:rPr>
              <a:t>paket dibungkus plastik tebal + bubble wrap</a:t>
            </a:r>
            <a:endParaRPr sz="15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732520" y="2423160"/>
            <a:ext cx="2926080" cy="777240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69680" y="2587752"/>
            <a:ext cx="26517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97873"/>
                </a:solidFill>
                <a:latin typeface="Aptos"/>
              </a:rPr>
              <a:t>Mendukung</a:t>
            </a:r>
            <a:endParaRPr sz="14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85800" y="3502152"/>
            <a:ext cx="1463040" cy="77724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3703320"/>
            <a:ext cx="14630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30–50%</a:t>
            </a:r>
            <a:endParaRPr sz="18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331720" y="3502152"/>
            <a:ext cx="6217920" cy="7772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560320" y="3657600"/>
            <a:ext cx="5760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D343A"/>
                </a:solidFill>
                <a:latin typeface="Aptos"/>
              </a:rPr>
              <a:t>peningkatan timbunan sampah medis</a:t>
            </a:r>
            <a:endParaRPr sz="15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732520" y="3502152"/>
            <a:ext cx="2926080" cy="777240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69680" y="3666744"/>
            <a:ext cx="26517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97873"/>
                </a:solidFill>
                <a:latin typeface="Aptos"/>
              </a:rPr>
              <a:t>Mendukung</a:t>
            </a:r>
            <a:endParaRPr sz="14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85800" y="4581144"/>
            <a:ext cx="1463040" cy="77724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4782312"/>
            <a:ext cx="14630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3,22 juta ton/tahun</a:t>
            </a:r>
            <a:endParaRPr sz="18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331720" y="4581144"/>
            <a:ext cx="6217920" cy="7772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560320" y="4736592"/>
            <a:ext cx="5760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D343A"/>
                </a:solidFill>
                <a:latin typeface="Aptos"/>
              </a:rPr>
              <a:t>polusi sampah di lautan (sebagaimana tertulis dalam stimulus)</a:t>
            </a:r>
            <a:endParaRPr sz="15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8732520" y="4581144"/>
            <a:ext cx="2926080" cy="777240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869680" y="4745736"/>
            <a:ext cx="26517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97873"/>
                </a:solidFill>
                <a:latin typeface="Aptos"/>
              </a:rPr>
              <a:t>Perlu dibaca persis konteksnya</a:t>
            </a:r>
            <a:endParaRPr sz="14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4400" y="5760720"/>
            <a:ext cx="10241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192D46"/>
                </a:solidFill>
                <a:latin typeface="Aptos"/>
              </a:rPr>
              <a:t>Keterampilan penting: bukan sekadar menemukan angka, tetapi menilai apakah angka itu benar-benar mendukung klaim.</a:t>
            </a:r>
            <a:endParaRPr sz="1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Contoh soal 13 • Benar/Salah berbasis data</a:t>
            </a:r>
            <a:endParaRPr sz="900" b="0">
              <a:solidFill>
                <a:srgbClr val="6973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10 • CONTOH 6</a:t>
            </a:r>
            <a:endParaRPr sz="11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Menilai pilihan kata berdasarkan fungsi dalam konteks</a:t>
            </a:r>
            <a:endParaRPr sz="2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11</a:t>
            </a:r>
            <a:endParaRPr sz="11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1371600"/>
            <a:ext cx="3657600" cy="4480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691640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7873"/>
                </a:solidFill>
                <a:latin typeface="Aptos"/>
              </a:rPr>
              <a:t>KATA</a:t>
            </a:r>
            <a:endParaRPr sz="13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0120" y="2240280"/>
            <a:ext cx="29260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500" b="1">
                <a:solidFill>
                  <a:srgbClr val="192D46"/>
                </a:solidFill>
                <a:latin typeface="Aptos"/>
              </a:rPr>
              <a:t>“bahu-membahu”</a:t>
            </a:r>
            <a:endParaRPr sz="25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0120" y="3154680"/>
            <a:ext cx="292608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0">
                <a:solidFill>
                  <a:srgbClr val="2D343A"/>
                </a:solidFill>
                <a:latin typeface="Aptos"/>
              </a:rPr>
              <a:t>dipakai untuk menggambarkan</a:t>
            </a:r>
            <a:br>
              <a:rPr sz="1700" b="0">
                <a:solidFill>
                  <a:srgbClr val="2D343A"/>
                </a:solidFill>
                <a:latin typeface="Aptos"/>
              </a:rPr>
            </a:br>
            <a:r>
              <a:t>peran semua pihak dalam pelestarian lingkungan.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17720" y="1371600"/>
            <a:ext cx="6903720" cy="4480560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937760" y="1691640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E1AA46"/>
                </a:solidFill>
                <a:latin typeface="Aptos"/>
              </a:rPr>
              <a:t>PERTANYAAN KRITIS</a:t>
            </a:r>
            <a:endParaRPr sz="13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37760" y="2240280"/>
            <a:ext cx="59436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>
                <a:solidFill>
                  <a:srgbClr val="192D46"/>
                </a:solidFill>
                <a:latin typeface="Aptos"/>
              </a:rPr>
              <a:t>Mengapa pilihan kata itu tepat?</a:t>
            </a:r>
            <a:endParaRPr sz="21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37760" y="2971800"/>
            <a:ext cx="589788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>
                <a:solidFill>
                  <a:srgbClr val="2D343A"/>
                </a:solidFill>
                <a:latin typeface="Aptos"/>
              </a:rPr>
              <a:t>Karena maknanya menegaskan kerja bersama/kolaborasi.</a:t>
            </a:r>
            <a:br>
              <a:rPr sz="1900" b="0">
                <a:solidFill>
                  <a:srgbClr val="2D343A"/>
                </a:solidFill>
                <a:latin typeface="Aptos"/>
              </a:rPr>
            </a:br>
            <a:br>
              <a:rPr sz="1900" b="0">
                <a:solidFill>
                  <a:srgbClr val="2D343A"/>
                </a:solidFill>
                <a:latin typeface="Aptos"/>
              </a:rPr>
            </a:br>
            <a:r>
              <a:t>→ Kata tidak dinilai hanya dari arti kamus, tetapi dari kecocokannya dengan gagasan yang sedang dibangun.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937760" y="5166360"/>
            <a:ext cx="5897880" cy="50292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5294376"/>
            <a:ext cx="5623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Kunci: A — memperkuat makna pentingnya kolaborasi</a:t>
            </a:r>
            <a:endParaRPr sz="13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Contoh soal 14 • Ketepatan penggunaan bahasa</a:t>
            </a:r>
            <a:endParaRPr sz="900" b="0">
              <a:solidFill>
                <a:srgbClr val="6973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11 • SASTRA</a:t>
            </a:r>
            <a:endParaRPr sz="11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Karakter, konflik, latar: cari bukti, bukan kesan</a:t>
            </a:r>
            <a:endParaRPr sz="2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12</a:t>
            </a:r>
            <a:endParaRPr sz="11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166360" cy="187451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91640"/>
            <a:ext cx="1645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KARAKTER</a:t>
            </a:r>
            <a:endParaRPr sz="14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2167128"/>
            <a:ext cx="44805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92D46"/>
                </a:solidFill>
                <a:latin typeface="Aptos"/>
              </a:rPr>
              <a:t>Tindakan, ucapan, pikiran, respons tokoh</a:t>
            </a:r>
            <a:endParaRPr sz="1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263640" y="1417320"/>
            <a:ext cx="5166360" cy="187451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7960" y="1691640"/>
            <a:ext cx="1645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KONFLIK</a:t>
            </a:r>
            <a:endParaRPr sz="14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37960" y="2167128"/>
            <a:ext cx="44805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92D46"/>
                </a:solidFill>
                <a:latin typeface="Aptos"/>
              </a:rPr>
              <a:t>Pertentangan kepentingan/keinginan yang menggerakkan cerita</a:t>
            </a:r>
            <a:endParaRPr sz="1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0080" y="3657600"/>
            <a:ext cx="5166360" cy="187451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3931920"/>
            <a:ext cx="1645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LATAR</a:t>
            </a:r>
            <a:endParaRPr sz="14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400" y="4407408"/>
            <a:ext cx="44805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92D46"/>
                </a:solidFill>
                <a:latin typeface="Aptos"/>
              </a:rPr>
              <a:t>Tempat, waktu, suasana yang ditunjukkan oleh detail teks</a:t>
            </a:r>
            <a:endParaRPr sz="1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263640" y="3657600"/>
            <a:ext cx="5166360" cy="187451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37960" y="3931920"/>
            <a:ext cx="1645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PERUBAHAN</a:t>
            </a:r>
            <a:endParaRPr sz="14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37960" y="4407408"/>
            <a:ext cx="44805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92D46"/>
                </a:solidFill>
                <a:latin typeface="Aptos"/>
              </a:rPr>
              <a:t>Bandingkan sikap tokoh sebelum dan sesudah peristiwa penting</a:t>
            </a:r>
            <a:endParaRPr sz="1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40080" y="5989320"/>
            <a:ext cx="10789920" cy="411480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6080760"/>
            <a:ext cx="104241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Contoh “Roh Meratus”: konflik muncul karena kelompok tokoh utama dianggap mengancam kelestarian hutan.</a:t>
            </a:r>
            <a:endParaRPr sz="13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Contoh soal 30–33 • Cerpen “Roh Meratus”</a:t>
            </a:r>
            <a:endParaRPr sz="900" b="0">
              <a:solidFill>
                <a:srgbClr val="6973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12 • POLA SOAL</a:t>
            </a:r>
            <a:endParaRPr sz="11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Kenali tuntutan berpikir dari kata kerja pertanyaan</a:t>
            </a:r>
            <a:endParaRPr sz="2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13</a:t>
            </a:r>
            <a:endParaRPr sz="11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40080" y="1325880"/>
            <a:ext cx="3977639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435607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2D343A"/>
                </a:solidFill>
                <a:latin typeface="Aptos"/>
              </a:rPr>
              <a:t>“Apa makna …?”</a:t>
            </a:r>
            <a:endParaRPr sz="13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54880" y="1325880"/>
            <a:ext cx="2148840" cy="530352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1435607"/>
            <a:ext cx="187451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97873"/>
                </a:solidFill>
                <a:latin typeface="Aptos"/>
              </a:rPr>
              <a:t>Tekstual</a:t>
            </a:r>
            <a:endParaRPr sz="12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78040" y="1399032"/>
            <a:ext cx="41605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2D46"/>
                </a:solidFill>
                <a:latin typeface="Aptos"/>
              </a:rPr>
              <a:t>Temukan definisi/konteks</a:t>
            </a:r>
            <a:endParaRPr sz="14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40080" y="2029967"/>
            <a:ext cx="3977639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139696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2D343A"/>
                </a:solidFill>
                <a:latin typeface="Aptos"/>
              </a:rPr>
              <a:t>“Manakah gagasan yang mendukung …?”</a:t>
            </a:r>
            <a:endParaRPr sz="13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54880" y="2029967"/>
            <a:ext cx="2148840" cy="530352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892040" y="2139696"/>
            <a:ext cx="187451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97873"/>
                </a:solidFill>
                <a:latin typeface="Aptos"/>
              </a:rPr>
              <a:t>Tekstual → inferensial</a:t>
            </a:r>
            <a:endParaRPr sz="12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78040" y="2103120"/>
            <a:ext cx="41605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2D46"/>
                </a:solidFill>
                <a:latin typeface="Aptos"/>
              </a:rPr>
              <a:t>Cari bukti pendukung</a:t>
            </a:r>
            <a:endParaRPr sz="14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40080" y="2734056"/>
            <a:ext cx="3977639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2843784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2D343A"/>
                </a:solidFill>
                <a:latin typeface="Aptos"/>
              </a:rPr>
              <a:t>“Bagaimana hubungan makna …?”</a:t>
            </a:r>
            <a:endParaRPr sz="13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754880" y="2734056"/>
            <a:ext cx="2148840" cy="530352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92040" y="2843784"/>
            <a:ext cx="187451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97873"/>
                </a:solidFill>
                <a:latin typeface="Aptos"/>
              </a:rPr>
              <a:t>Inferensial</a:t>
            </a:r>
            <a:endParaRPr sz="12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78040" y="2807208"/>
            <a:ext cx="41605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2D46"/>
                </a:solidFill>
                <a:latin typeface="Aptos"/>
              </a:rPr>
              <a:t>Bandingkan fungsi antarbagian</a:t>
            </a:r>
            <a:endParaRPr sz="14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40080" y="3438144"/>
            <a:ext cx="3977639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3547872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2D343A"/>
                </a:solidFill>
                <a:latin typeface="Aptos"/>
              </a:rPr>
              <a:t>“Apa yang akan dilakukan …?”</a:t>
            </a:r>
            <a:endParaRPr sz="13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754880" y="3438144"/>
            <a:ext cx="2148840" cy="530352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892040" y="3547872"/>
            <a:ext cx="187451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97873"/>
                </a:solidFill>
                <a:latin typeface="Aptos"/>
              </a:rPr>
              <a:t>Inferensial</a:t>
            </a:r>
            <a:endParaRPr sz="12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78040" y="3511296"/>
            <a:ext cx="41605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2D46"/>
                </a:solidFill>
                <a:latin typeface="Aptos"/>
              </a:rPr>
              <a:t>Prediksi berdasarkan jejak teks</a:t>
            </a:r>
            <a:endParaRPr sz="14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40080" y="4142232"/>
            <a:ext cx="3977639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" y="425196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2D343A"/>
                </a:solidFill>
                <a:latin typeface="Aptos"/>
              </a:rPr>
              <a:t>“Mengapa … tepat?”</a:t>
            </a:r>
            <a:endParaRPr sz="13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754880" y="4142232"/>
            <a:ext cx="2148840" cy="530352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892040" y="4251960"/>
            <a:ext cx="187451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97873"/>
                </a:solidFill>
                <a:latin typeface="Aptos"/>
              </a:rPr>
              <a:t>Evaluasi</a:t>
            </a:r>
            <a:endParaRPr sz="12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78040" y="4215384"/>
            <a:ext cx="41605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2D46"/>
                </a:solidFill>
                <a:latin typeface="Aptos"/>
              </a:rPr>
              <a:t>Uji alasan dengan bukti</a:t>
            </a:r>
            <a:endParaRPr sz="14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40080" y="4846320"/>
            <a:ext cx="3977639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22960" y="4956048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2D343A"/>
                </a:solidFill>
                <a:latin typeface="Aptos"/>
              </a:rPr>
              <a:t>“Bagaimana relevansinya …?”</a:t>
            </a:r>
            <a:endParaRPr sz="13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4754880" y="4846320"/>
            <a:ext cx="2148840" cy="530352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892040" y="4956048"/>
            <a:ext cx="187451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97873"/>
                </a:solidFill>
                <a:latin typeface="Aptos"/>
              </a:rPr>
              <a:t>Evaluasi</a:t>
            </a:r>
            <a:endParaRPr sz="12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78040" y="4919472"/>
            <a:ext cx="41605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2D46"/>
                </a:solidFill>
                <a:latin typeface="Aptos"/>
              </a:rPr>
              <a:t>Hubungkan teks dengan realitas</a:t>
            </a:r>
            <a:endParaRPr sz="14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640080" y="5550408"/>
            <a:ext cx="3977639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22960" y="5660136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2D343A"/>
                </a:solidFill>
                <a:latin typeface="Aptos"/>
              </a:rPr>
              <a:t>“Benar/Salah …?”</a:t>
            </a:r>
            <a:endParaRPr sz="13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4754880" y="5550408"/>
            <a:ext cx="2148840" cy="530352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892040" y="5660136"/>
            <a:ext cx="187451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97873"/>
                </a:solidFill>
                <a:latin typeface="Aptos"/>
              </a:rPr>
              <a:t>Evaluasi</a:t>
            </a:r>
            <a:endParaRPr sz="12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178040" y="5623560"/>
            <a:ext cx="41605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2D46"/>
                </a:solidFill>
                <a:latin typeface="Aptos"/>
              </a:rPr>
              <a:t>Verifikasi klaim terhadap data</a:t>
            </a:r>
            <a:endParaRPr sz="14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Forum MGMP Bahasa Indonesia • TKA SMA 2026</a:t>
            </a:r>
            <a:endParaRPr sz="900" b="0">
              <a:solidFill>
                <a:srgbClr val="6973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13 • IMPLEMENTASI</a:t>
            </a:r>
            <a:endParaRPr sz="11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Contoh alur pembelajaran berbasis stimulus</a:t>
            </a:r>
            <a:endParaRPr sz="2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14</a:t>
            </a:r>
            <a:endParaRPr sz="11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40080" y="1554480"/>
            <a:ext cx="2331720" cy="3474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1874519"/>
            <a:ext cx="1965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97873"/>
                </a:solidFill>
                <a:latin typeface="Aptos"/>
              </a:rPr>
              <a:t>PEMANTIK</a:t>
            </a:r>
            <a:endParaRPr sz="14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8680" y="2560320"/>
            <a:ext cx="1874519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92D46"/>
                </a:solidFill>
                <a:latin typeface="Aptos"/>
              </a:rPr>
              <a:t>1 teks pendek</a:t>
            </a:r>
            <a:br>
              <a:rPr sz="2000" b="1">
                <a:solidFill>
                  <a:srgbClr val="192D46"/>
                </a:solidFill>
                <a:latin typeface="Aptos"/>
              </a:rPr>
            </a:br>
            <a:r>
              <a:t>1 pertanyaan cepat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35808" y="2926080"/>
            <a:ext cx="320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E1AA46"/>
                </a:solidFill>
                <a:latin typeface="Aptos"/>
              </a:rPr>
              <a:t>→</a:t>
            </a:r>
            <a:endParaRPr sz="23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429000" y="1554480"/>
            <a:ext cx="2331720" cy="3474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11880" y="1874519"/>
            <a:ext cx="1965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97873"/>
                </a:solidFill>
                <a:latin typeface="Aptos"/>
              </a:rPr>
              <a:t>BEDAH TEKS</a:t>
            </a:r>
            <a:endParaRPr sz="14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7600" y="2560320"/>
            <a:ext cx="1874519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92D46"/>
                </a:solidFill>
                <a:latin typeface="Aptos"/>
              </a:rPr>
              <a:t>Tandai kata kunci,</a:t>
            </a:r>
            <a:br>
              <a:rPr sz="2000" b="1">
                <a:solidFill>
                  <a:srgbClr val="192D46"/>
                </a:solidFill>
                <a:latin typeface="Aptos"/>
              </a:rPr>
            </a:br>
            <a:r>
              <a:t>bukti, hubungan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24728" y="2926080"/>
            <a:ext cx="320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E1AA46"/>
                </a:solidFill>
                <a:latin typeface="Aptos"/>
              </a:rPr>
              <a:t>→</a:t>
            </a:r>
            <a:endParaRPr sz="23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217920" y="1554480"/>
            <a:ext cx="2331720" cy="3474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0" y="1874519"/>
            <a:ext cx="1965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97873"/>
                </a:solidFill>
                <a:latin typeface="Aptos"/>
              </a:rPr>
              <a:t>DISKUSI</a:t>
            </a:r>
            <a:endParaRPr sz="14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46520" y="2560320"/>
            <a:ext cx="1874519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92D46"/>
                </a:solidFill>
                <a:latin typeface="Aptos"/>
              </a:rPr>
              <a:t>Bandingkan alasan</a:t>
            </a:r>
            <a:br>
              <a:rPr sz="2000" b="1">
                <a:solidFill>
                  <a:srgbClr val="192D46"/>
                </a:solidFill>
                <a:latin typeface="Aptos"/>
              </a:rPr>
            </a:br>
            <a:r>
              <a:t>antarjawaban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13648" y="2926080"/>
            <a:ext cx="320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E1AA46"/>
                </a:solidFill>
                <a:latin typeface="Aptos"/>
              </a:rPr>
              <a:t>→</a:t>
            </a:r>
            <a:endParaRPr sz="23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9006839" y="1554480"/>
            <a:ext cx="2331720" cy="3474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89719" y="1874519"/>
            <a:ext cx="1965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97873"/>
                </a:solidFill>
                <a:latin typeface="Aptos"/>
              </a:rPr>
              <a:t>REFLEKSI</a:t>
            </a:r>
            <a:endParaRPr sz="14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235439" y="2560320"/>
            <a:ext cx="1874519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92D46"/>
                </a:solidFill>
                <a:latin typeface="Aptos"/>
              </a:rPr>
              <a:t>Apa bukti terkuat?</a:t>
            </a:r>
            <a:br>
              <a:rPr sz="2000" b="1">
                <a:solidFill>
                  <a:srgbClr val="192D46"/>
                </a:solidFill>
                <a:latin typeface="Aptos"/>
              </a:rPr>
            </a:br>
            <a:r>
              <a:t>Apa jebakan opsi?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5577840"/>
            <a:ext cx="101498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1">
                <a:solidFill>
                  <a:srgbClr val="197873"/>
                </a:solidFill>
                <a:latin typeface="Aptos"/>
              </a:rPr>
              <a:t>Target: siswa terbiasa menjelaskan “mengapa jawaban ini paling tepat” dengan bukti tekstual.</a:t>
            </a:r>
            <a:endParaRPr sz="19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Forum MGMP Bahasa Indonesia • TKA SMA 2026</a:t>
            </a:r>
            <a:endParaRPr sz="900" b="0">
              <a:solidFill>
                <a:srgbClr val="6973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14 • AKTIVITAS MGMP</a:t>
            </a:r>
            <a:endParaRPr sz="11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Workshop singkat: bedah satu stimulus menjadi beberapa level kognitif</a:t>
            </a:r>
            <a:endParaRPr sz="2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15</a:t>
            </a:r>
            <a:endParaRPr sz="11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1938655"/>
            <a:ext cx="6400800" cy="4754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645920"/>
            <a:ext cx="2286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7873"/>
                </a:solidFill>
                <a:latin typeface="Aptos"/>
              </a:rPr>
              <a:t>TUGAS KELOMPOK</a:t>
            </a:r>
            <a:endParaRPr sz="14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0120" y="2148840"/>
            <a:ext cx="5669280" cy="3063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92D46"/>
                </a:solidFill>
                <a:latin typeface="Aptos"/>
              </a:rPr>
              <a:t>Ambil satu teks.</a:t>
            </a:r>
            <a:br>
              <a:rPr sz="2000" b="1">
                <a:solidFill>
                  <a:srgbClr val="192D46"/>
                </a:solidFill>
                <a:latin typeface="Aptos"/>
              </a:rPr>
            </a:br>
            <a:br>
              <a:rPr sz="2000" b="1">
                <a:solidFill>
                  <a:srgbClr val="192D46"/>
                </a:solidFill>
                <a:latin typeface="Aptos"/>
              </a:rPr>
            </a:br>
            <a:r>
              <a:t>1. Buat 1 soal pemahaman tekstual.</a:t>
            </a:r>
            <a:br/>
            <a:r>
              <a:t>2. Ubah menjadi 1 soal inferensial.</a:t>
            </a:r>
            <a:br/>
            <a:r>
              <a:t>3. Ubah menjadi 1 soal evaluasi/apresiasi.</a:t>
            </a:r>
            <a:br/>
            <a:r>
              <a:t>4. Tuliskan bukti yang menjadi dasar kunci.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52360" y="1325880"/>
            <a:ext cx="4069080" cy="4754880"/>
          </a:xfrm>
          <a:prstGeom prst="roundRect">
            <a:avLst/>
          </a:prstGeom>
          <a:solidFill>
            <a:srgbClr val="E5EE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1645920"/>
            <a:ext cx="3383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E1AA46"/>
                </a:solidFill>
                <a:latin typeface="Aptos"/>
              </a:rPr>
              <a:t>CEK KUALITAS SOAL</a:t>
            </a:r>
            <a:endParaRPr sz="14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72400" y="2194560"/>
            <a:ext cx="3246120" cy="2971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2D343A"/>
                </a:solidFill>
                <a:latin typeface="Aptos"/>
              </a:rPr>
              <a:t>☐ Stimulus cukup untuk menjawab</a:t>
            </a:r>
            <a:br>
              <a:rPr sz="1700" b="0">
                <a:solidFill>
                  <a:srgbClr val="2D343A"/>
                </a:solidFill>
                <a:latin typeface="Aptos"/>
              </a:rPr>
            </a:br>
            <a:r>
              <a:t>☐ Satu tuntutan utama</a:t>
            </a:r>
            <a:br/>
            <a:r>
              <a:t>☐ Distraktor masuk akal</a:t>
            </a:r>
            <a:br/>
            <a:r>
              <a:t>☐ Kunci didukung teks</a:t>
            </a:r>
            <a:br/>
            <a:r>
              <a:t>☐ Tidak bergantung pada hafalan</a:t>
            </a:r>
            <a:br/>
            <a:r>
              <a:t>☐ Bahasa pertanyaan jelas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Forum MGMP Bahasa Indonesia • TKA SMA 2026</a:t>
            </a:r>
            <a:endParaRPr sz="900" b="0">
              <a:solidFill>
                <a:srgbClr val="6973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7873"/>
                </a:solidFill>
                <a:latin typeface="Aptos"/>
              </a:rPr>
              <a:t>15 • ANTISIPASI</a:t>
            </a:r>
            <a:endParaRPr sz="1100" b="1">
              <a:solidFill>
                <a:srgbClr val="197873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92D46"/>
                </a:solidFill>
                <a:latin typeface="Aptos"/>
              </a:rPr>
              <a:t>Jebakan yang perlu kita latih kepada siswa</a:t>
            </a:r>
            <a:endParaRPr sz="2800" b="1">
              <a:solidFill>
                <a:srgbClr val="192D46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E1AA46"/>
                </a:solidFill>
                <a:latin typeface="Aptos"/>
              </a:rPr>
              <a:t>16</a:t>
            </a:r>
            <a:endParaRPr sz="11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1280160"/>
            <a:ext cx="2286000" cy="658368"/>
          </a:xfrm>
          <a:prstGeom prst="roundRect">
            <a:avLst/>
          </a:prstGeom>
          <a:solidFill>
            <a:srgbClr val="19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1463039"/>
            <a:ext cx="19659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TERLALU CEPAT</a:t>
            </a:r>
            <a:endParaRPr sz="12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6120" y="1389888"/>
            <a:ext cx="7589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2D343A"/>
                </a:solidFill>
                <a:latin typeface="Aptos"/>
              </a:rPr>
              <a:t>Memilih opsi sebelum menemukan bukti.</a:t>
            </a:r>
            <a:endParaRPr sz="16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2212848"/>
            <a:ext cx="2286000" cy="658368"/>
          </a:xfrm>
          <a:prstGeom prst="roundRect">
            <a:avLst/>
          </a:prstGeom>
          <a:solidFill>
            <a:srgbClr val="19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395728"/>
            <a:ext cx="19659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TERJEBAK KATA</a:t>
            </a:r>
            <a:endParaRPr sz="12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46120" y="2322576"/>
            <a:ext cx="7589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2D343A"/>
                </a:solidFill>
                <a:latin typeface="Aptos"/>
              </a:rPr>
              <a:t>Opsi memakai kata yang sama dengan teks, tetapi maknanya melenceng.</a:t>
            </a:r>
            <a:endParaRPr sz="16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85800" y="3145536"/>
            <a:ext cx="2286000" cy="658368"/>
          </a:xfrm>
          <a:prstGeom prst="roundRect">
            <a:avLst/>
          </a:prstGeom>
          <a:solidFill>
            <a:srgbClr val="19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3328416"/>
            <a:ext cx="19659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MENAMBAH INFO</a:t>
            </a:r>
            <a:endParaRPr sz="12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46120" y="3255264"/>
            <a:ext cx="7589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2D343A"/>
                </a:solidFill>
                <a:latin typeface="Aptos"/>
              </a:rPr>
              <a:t>Opsi tampak logis, tetapi tidak didukung stimulus.</a:t>
            </a:r>
            <a:endParaRPr sz="16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85800" y="4078224"/>
            <a:ext cx="2286000" cy="658368"/>
          </a:xfrm>
          <a:prstGeom prst="roundRect">
            <a:avLst/>
          </a:prstGeom>
          <a:solidFill>
            <a:srgbClr val="19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8" y="4261104"/>
            <a:ext cx="19659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TERLALU LUAS</a:t>
            </a:r>
            <a:endParaRPr sz="12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46120" y="4187952"/>
            <a:ext cx="7589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2D343A"/>
                </a:solidFill>
                <a:latin typeface="Aptos"/>
              </a:rPr>
              <a:t>Simpulan melebihi cakupan teks.</a:t>
            </a:r>
            <a:endParaRPr sz="16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85800" y="5010912"/>
            <a:ext cx="2286000" cy="658368"/>
          </a:xfrm>
          <a:prstGeom prst="roundRect">
            <a:avLst/>
          </a:prstGeom>
          <a:solidFill>
            <a:srgbClr val="19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8" y="5193792"/>
            <a:ext cx="19659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MENGABAIKAN HUBUNGAN</a:t>
            </a:r>
            <a:endParaRPr sz="12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46120" y="5120640"/>
            <a:ext cx="7589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2D343A"/>
                </a:solidFill>
                <a:latin typeface="Aptos"/>
              </a:rPr>
              <a:t>Hanya membaca satu paragraf untuk soal hubungan makna.</a:t>
            </a:r>
            <a:endParaRPr sz="1600" b="1">
              <a:solidFill>
                <a:srgbClr val="2D343A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4360" y="6510528"/>
            <a:ext cx="7772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9737A"/>
                </a:solidFill>
                <a:latin typeface="Aptos"/>
              </a:rPr>
              <a:t>Forum MGMP Bahasa Indonesia • TKA SMA 2026</a:t>
            </a:r>
            <a:endParaRPr sz="900" b="0">
              <a:solidFill>
                <a:srgbClr val="6973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E1AA46"/>
                </a:solidFill>
                <a:latin typeface="Aptos"/>
              </a:rPr>
              <a:t>PENUTUP</a:t>
            </a:r>
            <a:endParaRPr sz="1400" b="1">
              <a:solidFill>
                <a:srgbClr val="E1AA46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932688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ptos"/>
              </a:rPr>
              <a:t>Yang kita latihkan bukan</a:t>
            </a:r>
            <a:br>
              <a:rPr sz="3400" b="1">
                <a:solidFill>
                  <a:srgbClr val="FFFFFF"/>
                </a:solidFill>
                <a:latin typeface="Aptos"/>
              </a:rPr>
            </a:br>
            <a:r>
              <a:t>sekadar memilih A–E.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3246120"/>
            <a:ext cx="98755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0">
                <a:solidFill>
                  <a:srgbClr val="DCE6EB"/>
                </a:solidFill>
                <a:latin typeface="Aptos"/>
              </a:rPr>
              <a:t>Kita melatih siswa untuk membaca, menghubungkan,</a:t>
            </a:r>
            <a:br>
              <a:rPr sz="2300" b="0">
                <a:solidFill>
                  <a:srgbClr val="DCE6EB"/>
                </a:solidFill>
                <a:latin typeface="Aptos"/>
              </a:rPr>
            </a:br>
            <a:r>
              <a:t>membuktikan, lalu menilai.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5074920"/>
            <a:ext cx="6217920" cy="713232"/>
          </a:xfrm>
          <a:prstGeom prst="roundRect">
            <a:avLst/>
          </a:prstGeom>
          <a:solidFill>
            <a:srgbClr val="1978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285232"/>
            <a:ext cx="5806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“Jawaban yang baik selalu punya jejak bukti.”</a:t>
            </a:r>
            <a:endParaRPr sz="17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3232" y="6080760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E1AA46"/>
                </a:solidFill>
                <a:latin typeface="Aptos"/>
              </a:rPr>
              <a:t>Terima kasih • Forum MGMP Bahasa Indonesia</a:t>
            </a:r>
            <a:endParaRPr sz="1200" b="1">
              <a:solidFill>
                <a:srgbClr val="E1AA46"/>
              </a:solidFill>
              <a:latin typeface="Apto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7237</Words>
  <Application>WPS Presentation</Application>
  <PresentationFormat>On-screen Show (4:3)</PresentationFormat>
  <Paragraphs>428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Arial</vt:lpstr>
      <vt:lpstr>SimSun</vt:lpstr>
      <vt:lpstr>Wingdings</vt:lpstr>
      <vt:lpstr>Arial</vt:lpstr>
      <vt:lpstr>Aptos</vt:lpstr>
      <vt:lpstr>Segoe UI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lenovo</cp:lastModifiedBy>
  <cp:revision>2</cp:revision>
  <dcterms:created xsi:type="dcterms:W3CDTF">2013-01-27T09:14:00Z</dcterms:created>
  <dcterms:modified xsi:type="dcterms:W3CDTF">2026-08-31T02:47:53Z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1033-12.1.0.26880</vt:lpwstr>
  </property>
  <property fmtid="{D5CDD505-2E9C-101B-9397-08002B2CF9AE}" pid="3" name="ICV">
    <vt:lpwstr>74C6C64EB75740AC87F6E813DA136AFD_12</vt:lpwstr>
  </property>
</Properties>
</file>