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nantason Expanded" panose="020B0604020202020204" charset="-34"/>
      <p:regular r:id="rId11"/>
    </p:embeddedFont>
    <p:embeddedFont>
      <p:font typeface="Anantason Expanded Bold" panose="020B0604020202020204" charset="-34"/>
      <p:regular r:id="rId12"/>
    </p:embeddedFont>
    <p:embeddedFont>
      <p:font typeface="Open Sans" panose="020F0502020204030204" pitchFamily="34" charset="0"/>
      <p:regular r:id="rId13"/>
    </p:embeddedFont>
    <p:embeddedFont>
      <p:font typeface="Open Sans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1484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hyperlink" Target="Kartu_Soal_TKA_Kimia_Konversi_Mol_L3.docx" TargetMode="External"/><Relationship Id="rId5" Type="http://schemas.openxmlformats.org/officeDocument/2006/relationships/hyperlink" Target="Kartu_Soal_Stoikiometri_TKA_Kimia_2026.docx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5E4B">
                <a:alpha val="100000"/>
              </a:srgbClr>
            </a:gs>
            <a:gs pos="100000">
              <a:srgbClr val="002329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15439" y="0"/>
            <a:ext cx="11772561" cy="1177256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endParaRPr/>
            </a:p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Tim Penyusun: Maulida, ST &amp; Rosdiana, S.Pd</a:t>
              </a: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lang="en-US" sz="3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-1630148" y="85093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5040690">
            <a:off x="15777767" y="-4378139"/>
            <a:ext cx="6745837" cy="674583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040690">
            <a:off x="13821294" y="-2409306"/>
            <a:ext cx="6876012" cy="687601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315447" y="1329815"/>
            <a:ext cx="7627369" cy="7627369"/>
          </a:xfrm>
          <a:custGeom>
            <a:avLst/>
            <a:gdLst/>
            <a:ahLst/>
            <a:cxnLst/>
            <a:rect l="l" t="t" r="r" b="b"/>
            <a:pathLst>
              <a:path w="7627369" h="7627369">
                <a:moveTo>
                  <a:pt x="0" y="0"/>
                </a:moveTo>
                <a:lnTo>
                  <a:pt x="7627369" y="0"/>
                </a:lnTo>
                <a:lnTo>
                  <a:pt x="7627369" y="7627370"/>
                </a:lnTo>
                <a:lnTo>
                  <a:pt x="0" y="76273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0512070" y="1526438"/>
            <a:ext cx="7234124" cy="723412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5040690">
            <a:off x="-438695" y="-1391752"/>
            <a:ext cx="4227801" cy="422780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-1630148" y="-2198803"/>
            <a:ext cx="4409221" cy="4409221"/>
          </a:xfrm>
          <a:custGeom>
            <a:avLst/>
            <a:gdLst/>
            <a:ahLst/>
            <a:cxnLst/>
            <a:rect l="l" t="t" r="r" b="b"/>
            <a:pathLst>
              <a:path w="4409221" h="4409221">
                <a:moveTo>
                  <a:pt x="0" y="0"/>
                </a:moveTo>
                <a:lnTo>
                  <a:pt x="4409221" y="0"/>
                </a:lnTo>
                <a:lnTo>
                  <a:pt x="4409221" y="4409222"/>
                </a:lnTo>
                <a:lnTo>
                  <a:pt x="0" y="44092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96623" y="1095375"/>
            <a:ext cx="13510644" cy="2689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800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PANDUAN ASSESMEN PEMBELAJARAN        </a:t>
            </a:r>
          </a:p>
          <a:p>
            <a:pPr algn="l">
              <a:lnSpc>
                <a:spcPts val="5040"/>
              </a:lnSpc>
            </a:pPr>
            <a:r>
              <a:rPr lang="en-US" sz="4800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          DAN</a:t>
            </a:r>
          </a:p>
          <a:p>
            <a:pPr algn="l">
              <a:lnSpc>
                <a:spcPts val="5040"/>
              </a:lnSpc>
            </a:pPr>
            <a:r>
              <a:rPr lang="en-US" sz="4800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Pembahasan Soal TKA</a:t>
            </a:r>
          </a:p>
          <a:p>
            <a:pPr algn="l">
              <a:lnSpc>
                <a:spcPts val="5855"/>
              </a:lnSpc>
            </a:pPr>
            <a:endParaRPr lang="en-US" sz="4800" b="1">
              <a:solidFill>
                <a:srgbClr val="FFFFFF"/>
              </a:solidFill>
              <a:latin typeface="Anantason Expanded Bold"/>
              <a:ea typeface="Anantason Expanded Bold"/>
              <a:cs typeface="Anantason Expanded Bold"/>
              <a:sym typeface="Anantason Expanded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28700" y="6194777"/>
            <a:ext cx="9824616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5E4B">
                <a:alpha val="100000"/>
              </a:srgbClr>
            </a:gs>
            <a:gs pos="100000">
              <a:srgbClr val="002329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040690">
            <a:off x="-3637447" y="-1702335"/>
            <a:ext cx="13651627" cy="1365162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965094" y="85093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5040690">
            <a:off x="-6185684" y="-3990342"/>
            <a:ext cx="7973519" cy="797351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317500" y="617612"/>
            <a:ext cx="9011733" cy="9011733"/>
          </a:xfrm>
          <a:custGeom>
            <a:avLst/>
            <a:gdLst/>
            <a:ahLst/>
            <a:cxnLst/>
            <a:rect l="l" t="t" r="r" b="b"/>
            <a:pathLst>
              <a:path w="9011733" h="9011733">
                <a:moveTo>
                  <a:pt x="0" y="0"/>
                </a:moveTo>
                <a:lnTo>
                  <a:pt x="9011733" y="0"/>
                </a:lnTo>
                <a:lnTo>
                  <a:pt x="9011733" y="9011733"/>
                </a:lnTo>
                <a:lnTo>
                  <a:pt x="0" y="9011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1006029" y="929083"/>
            <a:ext cx="8388791" cy="838879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5040690">
            <a:off x="16174099" y="-1391752"/>
            <a:ext cx="4227801" cy="422780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082194" y="1904511"/>
            <a:ext cx="9768058" cy="2195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3257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I. Panduan Asesmen</a:t>
            </a:r>
          </a:p>
          <a:p>
            <a:pPr algn="l">
              <a:lnSpc>
                <a:spcPts val="4398"/>
              </a:lnSpc>
            </a:pPr>
            <a:r>
              <a:rPr lang="en-US" sz="3257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Prinsip dasar, ragam formatif &amp; sumatif dalam pembelajaran Kimia.</a:t>
            </a:r>
          </a:p>
          <a:p>
            <a:pPr algn="l">
              <a:lnSpc>
                <a:spcPts val="4398"/>
              </a:lnSpc>
            </a:pPr>
            <a:endParaRPr lang="en-US" sz="3257">
              <a:solidFill>
                <a:srgbClr val="FFFFFF"/>
              </a:solidFill>
              <a:latin typeface="Anantason Expanded"/>
              <a:ea typeface="Anantason Expanded"/>
              <a:cs typeface="Anantason Expanded"/>
              <a:sym typeface="Anantason Expande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835350" y="722387"/>
            <a:ext cx="10670393" cy="191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7124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Agenda Pembahasan</a:t>
            </a:r>
          </a:p>
          <a:p>
            <a:pPr algn="l">
              <a:lnSpc>
                <a:spcPts val="7480"/>
              </a:lnSpc>
            </a:pPr>
            <a:endParaRPr lang="en-US" sz="7124" b="1">
              <a:solidFill>
                <a:srgbClr val="FFFFFF"/>
              </a:solidFill>
              <a:latin typeface="Anantason Expanded Bold"/>
              <a:ea typeface="Anantason Expanded Bold"/>
              <a:cs typeface="Anantason Expanded Bold"/>
              <a:sym typeface="Anantason Expanded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082194" y="4031600"/>
            <a:ext cx="9412041" cy="2126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7"/>
              </a:lnSpc>
            </a:pPr>
            <a:r>
              <a:rPr lang="en-US" sz="3139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II. Review Konsep Mol</a:t>
            </a:r>
          </a:p>
          <a:p>
            <a:pPr algn="l">
              <a:lnSpc>
                <a:spcPts val="4237"/>
              </a:lnSpc>
            </a:pPr>
            <a:r>
              <a:rPr lang="en-US" sz="3139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Pondasi hitungan kimia dasar dan konversi satuan zat.</a:t>
            </a:r>
          </a:p>
          <a:p>
            <a:pPr algn="l">
              <a:lnSpc>
                <a:spcPts val="4237"/>
              </a:lnSpc>
            </a:pPr>
            <a:endParaRPr lang="en-US" sz="3139">
              <a:solidFill>
                <a:srgbClr val="FFFFFF"/>
              </a:solidFill>
              <a:latin typeface="Anantason Expanded"/>
              <a:ea typeface="Anantason Expanded"/>
              <a:cs typeface="Anantason Expanded"/>
              <a:sym typeface="Anantason Expande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082194" y="6149163"/>
            <a:ext cx="9412041" cy="2126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7"/>
              </a:lnSpc>
            </a:pPr>
            <a:r>
              <a:rPr lang="en-US" sz="3139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III. Strategi Stoikiometri</a:t>
            </a:r>
          </a:p>
          <a:p>
            <a:pPr algn="l">
              <a:lnSpc>
                <a:spcPts val="4237"/>
              </a:lnSpc>
            </a:pPr>
            <a:r>
              <a:rPr lang="en-US" sz="3139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Langkah sistematis penyelesaian persamaan reaksi.</a:t>
            </a:r>
          </a:p>
          <a:p>
            <a:pPr algn="l">
              <a:lnSpc>
                <a:spcPts val="4237"/>
              </a:lnSpc>
            </a:pPr>
            <a:endParaRPr lang="en-US" sz="3139">
              <a:solidFill>
                <a:srgbClr val="FFFFFF"/>
              </a:solidFill>
              <a:latin typeface="Anantason Expanded"/>
              <a:ea typeface="Anantason Expanded"/>
              <a:cs typeface="Anantason Expanded"/>
              <a:sym typeface="Anantason Expande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082194" y="7954050"/>
            <a:ext cx="9412041" cy="2126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7"/>
              </a:lnSpc>
            </a:pPr>
            <a:r>
              <a:rPr lang="en-US" sz="3139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IV. Bedah Soal TKA</a:t>
            </a:r>
          </a:p>
          <a:p>
            <a:pPr algn="l">
              <a:lnSpc>
                <a:spcPts val="4237"/>
              </a:lnSpc>
            </a:pPr>
            <a:r>
              <a:rPr lang="en-US" sz="3139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Analisis kasus riil dan pembahasan taktik penyelesaian cepat.</a:t>
            </a:r>
          </a:p>
          <a:p>
            <a:pPr algn="l">
              <a:lnSpc>
                <a:spcPts val="4237"/>
              </a:lnSpc>
            </a:pPr>
            <a:endParaRPr lang="en-US" sz="3139">
              <a:solidFill>
                <a:srgbClr val="FFFFFF"/>
              </a:solidFill>
              <a:latin typeface="Anantason Expanded"/>
              <a:ea typeface="Anantason Expanded"/>
              <a:cs typeface="Anantason Expanded"/>
              <a:sym typeface="Anantason Expande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5E4B">
                <a:alpha val="100000"/>
              </a:srgbClr>
            </a:gs>
            <a:gs pos="100000">
              <a:srgbClr val="002329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040690">
            <a:off x="-3637447" y="-1702335"/>
            <a:ext cx="13651627" cy="1365162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965094" y="85093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5040690">
            <a:off x="-6185684" y="-3990342"/>
            <a:ext cx="7973519" cy="797351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317500" y="617612"/>
            <a:ext cx="9011733" cy="9011733"/>
          </a:xfrm>
          <a:custGeom>
            <a:avLst/>
            <a:gdLst/>
            <a:ahLst/>
            <a:cxnLst/>
            <a:rect l="l" t="t" r="r" b="b"/>
            <a:pathLst>
              <a:path w="9011733" h="9011733">
                <a:moveTo>
                  <a:pt x="0" y="0"/>
                </a:moveTo>
                <a:lnTo>
                  <a:pt x="9011733" y="0"/>
                </a:lnTo>
                <a:lnTo>
                  <a:pt x="9011733" y="9011733"/>
                </a:lnTo>
                <a:lnTo>
                  <a:pt x="0" y="9011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1006029" y="929083"/>
            <a:ext cx="8388791" cy="838879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5040690">
            <a:off x="16174099" y="-1391752"/>
            <a:ext cx="4227801" cy="422780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007550" y="1133475"/>
            <a:ext cx="11045605" cy="973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7124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Pokok Bahasan Utama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60479" y="3761431"/>
            <a:ext cx="9427632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600" dirty="0" err="1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  <a:hlinkClick r:id="rId5" action="ppaction://hlinkfile"/>
              </a:rPr>
              <a:t>Stoikiometri</a:t>
            </a:r>
            <a:r>
              <a:rPr lang="en-US" sz="5600" dirty="0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  <a:hlinkClick r:id="rId5" action="ppaction://hlinkfile"/>
              </a:rPr>
              <a:t> &amp; </a:t>
            </a:r>
            <a:r>
              <a:rPr lang="en-US" sz="5600" dirty="0" err="1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  <a:hlinkClick r:id="rId6" action="ppaction://hlinkfile"/>
              </a:rPr>
              <a:t>Konsep</a:t>
            </a:r>
            <a:r>
              <a:rPr lang="en-US" sz="5600" dirty="0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  <a:hlinkClick r:id="rId6" action="ppaction://hlinkfile"/>
              </a:rPr>
              <a:t> Mol</a:t>
            </a:r>
            <a:endParaRPr lang="en-US" sz="5600" dirty="0">
              <a:solidFill>
                <a:srgbClr val="FFFFFF"/>
              </a:solidFill>
              <a:latin typeface="Anantason Expanded"/>
              <a:ea typeface="Anantason Expanded"/>
              <a:cs typeface="Anantason Expanded"/>
              <a:sym typeface="Anantason Expand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5E4B">
                <a:alpha val="100000"/>
              </a:srgbClr>
            </a:gs>
            <a:gs pos="100000">
              <a:srgbClr val="002329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040690">
            <a:off x="6911269" y="-4604029"/>
            <a:ext cx="16026490" cy="1602649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040690">
            <a:off x="16405254" y="7468470"/>
            <a:ext cx="6549589" cy="654958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040690">
            <a:off x="-1847201" y="8718376"/>
            <a:ext cx="4227801" cy="422780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040690">
            <a:off x="-1824831" y="-2663469"/>
            <a:ext cx="4680304" cy="468030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10956" y="2599434"/>
            <a:ext cx="9258654" cy="7113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4"/>
              </a:lnSpc>
            </a:pPr>
            <a:r>
              <a:rPr lang="en-US" sz="3699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• Asesmen Formatif</a:t>
            </a:r>
          </a:p>
          <a:p>
            <a:pPr algn="ctr">
              <a:lnSpc>
                <a:spcPts val="4994"/>
              </a:lnSpc>
            </a:pPr>
            <a:r>
              <a:rPr lang="en-US" sz="3699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• Memantau pemahaman siswa secara berkala saat materi Konsep Mol diajarkan.</a:t>
            </a:r>
          </a:p>
          <a:p>
            <a:pPr algn="ctr">
              <a:lnSpc>
                <a:spcPts val="4994"/>
              </a:lnSpc>
            </a:pPr>
            <a:r>
              <a:rPr lang="en-US" sz="3699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• Bentuk instrumen: Kuis instan, tiket keluar kelas (exit tickets), dan penugasan mandiri.</a:t>
            </a:r>
          </a:p>
          <a:p>
            <a:pPr algn="ctr">
              <a:lnSpc>
                <a:spcPts val="4994"/>
              </a:lnSpc>
            </a:pPr>
            <a:r>
              <a:rPr lang="en-US" sz="3699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• Fokus utama memberikan umpan balik langsung untuk memperbaiki miskonsepsi hitungan.</a:t>
            </a:r>
          </a:p>
          <a:p>
            <a:pPr algn="ctr">
              <a:lnSpc>
                <a:spcPts val="3311"/>
              </a:lnSpc>
            </a:pPr>
            <a:endParaRPr lang="en-US" sz="3699">
              <a:solidFill>
                <a:srgbClr val="FFFFFF"/>
              </a:solidFill>
              <a:latin typeface="Anantason Expanded"/>
              <a:ea typeface="Anantason Expanded"/>
              <a:cs typeface="Anantason Expanded"/>
              <a:sym typeface="Anantason Expanded"/>
            </a:endParaRPr>
          </a:p>
          <a:p>
            <a:pPr algn="ctr">
              <a:lnSpc>
                <a:spcPts val="3311"/>
              </a:lnSpc>
            </a:pPr>
            <a:endParaRPr lang="en-US" sz="3699">
              <a:solidFill>
                <a:srgbClr val="FFFFFF"/>
              </a:solidFill>
              <a:latin typeface="Anantason Expanded"/>
              <a:ea typeface="Anantason Expanded"/>
              <a:cs typeface="Anantason Expanded"/>
              <a:sym typeface="Anantason Expande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19790" y="549350"/>
            <a:ext cx="16014445" cy="2859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0"/>
              </a:lnSpc>
            </a:pPr>
            <a:r>
              <a:rPr lang="en-US" sz="7124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Prinsip Asesmen Pembelajaran Kimia</a:t>
            </a:r>
          </a:p>
          <a:p>
            <a:pPr algn="ctr">
              <a:lnSpc>
                <a:spcPts val="7480"/>
              </a:lnSpc>
            </a:pPr>
            <a:endParaRPr lang="en-US" sz="7124" b="1">
              <a:solidFill>
                <a:srgbClr val="FFFFFF"/>
              </a:solidFill>
              <a:latin typeface="Anantason Expanded Bold"/>
              <a:ea typeface="Anantason Expanded Bold"/>
              <a:cs typeface="Anantason Expanded Bold"/>
              <a:sym typeface="Anantason Expanded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69893" y="2599434"/>
            <a:ext cx="7564625" cy="7601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5"/>
              </a:lnSpc>
            </a:pPr>
            <a:r>
              <a:rPr lang="en-US" sz="3700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• Asesmen Sumatif</a:t>
            </a:r>
          </a:p>
          <a:p>
            <a:pPr algn="ctr">
              <a:lnSpc>
                <a:spcPts val="4995"/>
              </a:lnSpc>
            </a:pPr>
            <a:r>
              <a:rPr lang="en-US" sz="3700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• Mengukur capaian akhir kompetensi siswa pada pokok bahasan Stoikiometri.</a:t>
            </a:r>
          </a:p>
          <a:p>
            <a:pPr algn="ctr">
              <a:lnSpc>
                <a:spcPts val="4995"/>
              </a:lnSpc>
            </a:pPr>
            <a:r>
              <a:rPr lang="en-US" sz="3700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• Bentuk instrumen: Tes Tertulis berbasis Standar TKA (TesKompetensi Akademik) / UTBK.</a:t>
            </a:r>
          </a:p>
          <a:p>
            <a:pPr algn="ctr">
              <a:lnSpc>
                <a:spcPts val="4995"/>
              </a:lnSpc>
            </a:pPr>
            <a:r>
              <a:rPr lang="en-US" sz="3700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• Menilai kemampuan tingkat tinggi (HOTS) dalam pemecahan masalah kuantitatif.</a:t>
            </a:r>
          </a:p>
          <a:p>
            <a:pPr algn="ctr">
              <a:lnSpc>
                <a:spcPts val="5670"/>
              </a:lnSpc>
            </a:pPr>
            <a:endParaRPr lang="en-US" sz="3700">
              <a:solidFill>
                <a:srgbClr val="FFFFFF"/>
              </a:solidFill>
              <a:latin typeface="Anantason Expanded"/>
              <a:ea typeface="Anantason Expanded"/>
              <a:cs typeface="Anantason Expanded"/>
              <a:sym typeface="Anantason Expande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5E4B">
                <a:alpha val="100000"/>
              </a:srgbClr>
            </a:gs>
            <a:gs pos="100000">
              <a:srgbClr val="002329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040690">
            <a:off x="7156179" y="-4604029"/>
            <a:ext cx="16026490" cy="1602649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040690">
            <a:off x="16405254" y="7468470"/>
            <a:ext cx="6549589" cy="654958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040690">
            <a:off x="-1847201" y="8718376"/>
            <a:ext cx="4227801" cy="422780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040690">
            <a:off x="-1824831" y="-2663469"/>
            <a:ext cx="4680304" cy="468030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15321" y="539389"/>
            <a:ext cx="15026976" cy="2859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0"/>
              </a:lnSpc>
            </a:pPr>
            <a:r>
              <a:rPr lang="en-US" sz="7124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Indikator Keberhasilan Asesmen TKA</a:t>
            </a:r>
          </a:p>
          <a:p>
            <a:pPr algn="ctr">
              <a:lnSpc>
                <a:spcPts val="7480"/>
              </a:lnSpc>
            </a:pPr>
            <a:endParaRPr lang="en-US" sz="7124" b="1">
              <a:solidFill>
                <a:srgbClr val="FFFFFF"/>
              </a:solidFill>
              <a:latin typeface="Anantason Expanded Bold"/>
              <a:ea typeface="Anantason Expanded Bold"/>
              <a:cs typeface="Anantason Expanded Bold"/>
              <a:sym typeface="Anantason Expanded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27366" y="3361155"/>
            <a:ext cx="14654103" cy="6418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9"/>
              </a:lnSpc>
            </a:pPr>
            <a:endParaRPr/>
          </a:p>
          <a:p>
            <a:pPr algn="ctr">
              <a:lnSpc>
                <a:spcPts val="4734"/>
              </a:lnSpc>
            </a:pPr>
            <a:r>
              <a:rPr lang="en-US" sz="3506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✔ Kemampuan Konversi Komprehensif</a:t>
            </a:r>
          </a:p>
          <a:p>
            <a:pPr algn="ctr">
              <a:lnSpc>
                <a:spcPts val="4734"/>
              </a:lnSpc>
            </a:pPr>
            <a:r>
              <a:rPr lang="en-US" sz="3506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    Siswa mampu menghubungkan jembatan massa, mol, jumlah partikel, dan volume gas secara presisi.</a:t>
            </a:r>
          </a:p>
          <a:p>
            <a:pPr algn="ctr">
              <a:lnSpc>
                <a:spcPts val="4734"/>
              </a:lnSpc>
            </a:pPr>
            <a:r>
              <a:rPr lang="en-US" sz="3506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✔ Penentuan Pereaksi Pembatas</a:t>
            </a:r>
          </a:p>
          <a:p>
            <a:pPr algn="ctr">
              <a:lnSpc>
                <a:spcPts val="4734"/>
              </a:lnSpc>
            </a:pPr>
            <a:r>
              <a:rPr lang="en-US" sz="3506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    Siswa secara tepat mampu mengidentifikasi zat penentu habisnya suatu reaksi lewat metode perbandingan mol-koefisien.</a:t>
            </a:r>
          </a:p>
          <a:p>
            <a:pPr algn="ctr">
              <a:lnSpc>
                <a:spcPts val="4734"/>
              </a:lnSpc>
            </a:pPr>
            <a:r>
              <a:rPr lang="en-US" sz="3506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✔ Analisis Kadar &amp; Rendemen</a:t>
            </a:r>
          </a:p>
          <a:p>
            <a:pPr algn="ctr">
              <a:lnSpc>
                <a:spcPts val="4734"/>
              </a:lnSpc>
            </a:pPr>
            <a:r>
              <a:rPr lang="en-US" sz="3506">
                <a:solidFill>
                  <a:srgbClr val="FFFFFF"/>
                </a:solidFill>
                <a:latin typeface="Anantason Expanded"/>
                <a:ea typeface="Anantason Expanded"/>
                <a:cs typeface="Anantason Expanded"/>
                <a:sym typeface="Anantason Expanded"/>
              </a:rPr>
              <a:t>    Siswa sanggup menghitung kadar kemurnian zat serta efisiensi hasil reaksi dalam skala laboratorium.</a:t>
            </a:r>
          </a:p>
          <a:p>
            <a:pPr algn="ctr">
              <a:lnSpc>
                <a:spcPts val="4734"/>
              </a:lnSpc>
            </a:pPr>
            <a:endParaRPr lang="en-US" sz="3506">
              <a:solidFill>
                <a:srgbClr val="FFFFFF"/>
              </a:solidFill>
              <a:latin typeface="Anantason Expanded"/>
              <a:ea typeface="Anantason Expanded"/>
              <a:cs typeface="Anantason Expanded"/>
              <a:sym typeface="Anantason Expand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5E4B">
                <a:alpha val="100000"/>
              </a:srgbClr>
            </a:gs>
            <a:gs pos="100000">
              <a:srgbClr val="002329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759309">
            <a:off x="-4788173" y="-1197511"/>
            <a:ext cx="16026490" cy="1602649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759309">
            <a:off x="-1375204" y="-2308145"/>
            <a:ext cx="6549589" cy="654958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10800000">
            <a:off x="-2064643" y="1526018"/>
            <a:ext cx="10579431" cy="10579431"/>
          </a:xfrm>
          <a:custGeom>
            <a:avLst/>
            <a:gdLst/>
            <a:ahLst/>
            <a:cxnLst/>
            <a:rect l="l" t="t" r="r" b="b"/>
            <a:pathLst>
              <a:path w="10579431" h="10579431">
                <a:moveTo>
                  <a:pt x="0" y="0"/>
                </a:moveTo>
                <a:lnTo>
                  <a:pt x="10579431" y="0"/>
                </a:lnTo>
                <a:lnTo>
                  <a:pt x="10579431" y="10579431"/>
                </a:lnTo>
                <a:lnTo>
                  <a:pt x="0" y="105794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 rot="-206800">
            <a:off x="-1698988" y="1891673"/>
            <a:ext cx="9848121" cy="984812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471" r="-25471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-5759309">
            <a:off x="15765275" y="-2422925"/>
            <a:ext cx="4227801" cy="422780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5759309">
            <a:off x="15539024" y="8208114"/>
            <a:ext cx="4680304" cy="468030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783870" y="1579311"/>
            <a:ext cx="7772400" cy="973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7124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Jembatan Mol </a:t>
            </a:r>
          </a:p>
        </p:txBody>
      </p:sp>
      <p:sp>
        <p:nvSpPr>
          <p:cNvPr id="18" name="Freeform 18"/>
          <p:cNvSpPr/>
          <p:nvPr/>
        </p:nvSpPr>
        <p:spPr>
          <a:xfrm>
            <a:off x="15165213" y="-2462702"/>
            <a:ext cx="4868255" cy="4868255"/>
          </a:xfrm>
          <a:custGeom>
            <a:avLst/>
            <a:gdLst/>
            <a:ahLst/>
            <a:cxnLst/>
            <a:rect l="l" t="t" r="r" b="b"/>
            <a:pathLst>
              <a:path w="4868255" h="4868255">
                <a:moveTo>
                  <a:pt x="0" y="0"/>
                </a:moveTo>
                <a:lnTo>
                  <a:pt x="4868255" y="0"/>
                </a:lnTo>
                <a:lnTo>
                  <a:pt x="4868255" y="4868254"/>
                </a:lnTo>
                <a:lnTo>
                  <a:pt x="0" y="48682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899591" y="3965607"/>
            <a:ext cx="14471159" cy="4607058"/>
          </a:xfrm>
          <a:custGeom>
            <a:avLst/>
            <a:gdLst/>
            <a:ahLst/>
            <a:cxnLst/>
            <a:rect l="l" t="t" r="r" b="b"/>
            <a:pathLst>
              <a:path w="14471159" h="4607058">
                <a:moveTo>
                  <a:pt x="0" y="0"/>
                </a:moveTo>
                <a:lnTo>
                  <a:pt x="14471158" y="0"/>
                </a:lnTo>
                <a:lnTo>
                  <a:pt x="14471158" y="4607058"/>
                </a:lnTo>
                <a:lnTo>
                  <a:pt x="0" y="46070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508" b="-16508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5E4B">
                <a:alpha val="100000"/>
              </a:srgbClr>
            </a:gs>
            <a:gs pos="100000">
              <a:srgbClr val="002329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040690">
            <a:off x="-3637447" y="-1702335"/>
            <a:ext cx="13651627" cy="1365162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965094" y="85093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5040690">
            <a:off x="-6185684" y="-3990342"/>
            <a:ext cx="7973519" cy="797351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040690">
            <a:off x="16174099" y="-1391752"/>
            <a:ext cx="4227801" cy="422780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42313" y="3108672"/>
            <a:ext cx="16178587" cy="4632475"/>
          </a:xfrm>
          <a:custGeom>
            <a:avLst/>
            <a:gdLst/>
            <a:ahLst/>
            <a:cxnLst/>
            <a:rect l="l" t="t" r="r" b="b"/>
            <a:pathLst>
              <a:path w="16178587" h="4632475">
                <a:moveTo>
                  <a:pt x="0" y="0"/>
                </a:moveTo>
                <a:lnTo>
                  <a:pt x="16178586" y="0"/>
                </a:lnTo>
                <a:lnTo>
                  <a:pt x="16178586" y="4632474"/>
                </a:lnTo>
                <a:lnTo>
                  <a:pt x="0" y="46324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4437" b="-2288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93559" y="574514"/>
            <a:ext cx="17205334" cy="2859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7124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4 Langkah Sistematis Penyelesaian    Stoikiometri</a:t>
            </a:r>
          </a:p>
          <a:p>
            <a:pPr algn="l">
              <a:lnSpc>
                <a:spcPts val="7480"/>
              </a:lnSpc>
            </a:pPr>
            <a:endParaRPr lang="en-US" sz="7124" b="1">
              <a:solidFill>
                <a:srgbClr val="FFFFFF"/>
              </a:solidFill>
              <a:latin typeface="Anantason Expanded Bold"/>
              <a:ea typeface="Anantason Expanded Bold"/>
              <a:cs typeface="Anantason Expanded Bold"/>
              <a:sym typeface="Anantason Expanded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5E4B">
                <a:alpha val="100000"/>
              </a:srgbClr>
            </a:gs>
            <a:gs pos="100000">
              <a:srgbClr val="002329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040690">
            <a:off x="-3608872" y="-2618613"/>
            <a:ext cx="13651627" cy="1365162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965094" y="85093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5040690">
            <a:off x="-4980495" y="-5217052"/>
            <a:ext cx="7973519" cy="797351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040690">
            <a:off x="16174099" y="-1391752"/>
            <a:ext cx="4227801" cy="422780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778613" y="2841912"/>
            <a:ext cx="14855845" cy="4728247"/>
          </a:xfrm>
          <a:custGeom>
            <a:avLst/>
            <a:gdLst/>
            <a:ahLst/>
            <a:cxnLst/>
            <a:rect l="l" t="t" r="r" b="b"/>
            <a:pathLst>
              <a:path w="14855845" h="4728247">
                <a:moveTo>
                  <a:pt x="0" y="0"/>
                </a:moveTo>
                <a:lnTo>
                  <a:pt x="14855845" y="0"/>
                </a:lnTo>
                <a:lnTo>
                  <a:pt x="14855845" y="4728247"/>
                </a:lnTo>
                <a:lnTo>
                  <a:pt x="0" y="47282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0" t="-4755" b="-1600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0" y="923925"/>
            <a:ext cx="16322956" cy="920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Strategi Guru Mengatasi Miskonsepsi Siswa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5E4B">
                <a:alpha val="100000"/>
              </a:srgbClr>
            </a:gs>
            <a:gs pos="100000">
              <a:srgbClr val="002329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040690">
            <a:off x="-3637447" y="-2618613"/>
            <a:ext cx="13651627" cy="1365162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965094" y="850937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5040690">
            <a:off x="-4980495" y="-5217052"/>
            <a:ext cx="7973519" cy="797351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0D699">
                    <a:alpha val="100000"/>
                  </a:srgbClr>
                </a:gs>
                <a:gs pos="100000">
                  <a:srgbClr val="00757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040690">
            <a:off x="16174099" y="-1391752"/>
            <a:ext cx="4227801" cy="422780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5E4B">
                    <a:alpha val="100000"/>
                  </a:srgbClr>
                </a:gs>
                <a:gs pos="100000">
                  <a:srgbClr val="00232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18752" y="4385430"/>
            <a:ext cx="13450496" cy="1678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7"/>
              </a:lnSpc>
            </a:pPr>
            <a:r>
              <a:rPr lang="en-US" sz="12130" b="1">
                <a:solidFill>
                  <a:srgbClr val="FFFFFF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Terima </a:t>
            </a:r>
            <a:r>
              <a:rPr lang="en-US" sz="12130" b="1">
                <a:solidFill>
                  <a:srgbClr val="50D699"/>
                </a:solidFill>
                <a:latin typeface="Anantason Expanded Bold"/>
                <a:ea typeface="Anantason Expanded Bold"/>
                <a:cs typeface="Anantason Expanded Bold"/>
                <a:sym typeface="Anantason Expanded Bold"/>
              </a:rPr>
              <a:t>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255</Words>
  <Application>Microsoft Office PowerPoint</Application>
  <PresentationFormat>Custom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Open Sans Bold</vt:lpstr>
      <vt:lpstr>Open Sans</vt:lpstr>
      <vt:lpstr>Anantason Expanded Bold</vt:lpstr>
      <vt:lpstr>Anantason Expanded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</dc:title>
  <cp:lastModifiedBy>HP</cp:lastModifiedBy>
  <cp:revision>2</cp:revision>
  <dcterms:created xsi:type="dcterms:W3CDTF">2006-08-16T00:00:00Z</dcterms:created>
  <dcterms:modified xsi:type="dcterms:W3CDTF">2026-09-18T14:44:11Z</dcterms:modified>
  <dc:identifier>DAHVjYY1GdE</dc:identifier>
</cp:coreProperties>
</file>