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56" r:id="rId2"/>
    <p:sldId id="257" r:id="rId3"/>
    <p:sldId id="295" r:id="rId4"/>
    <p:sldId id="301" r:id="rId5"/>
    <p:sldId id="262" r:id="rId6"/>
    <p:sldId id="302" r:id="rId7"/>
    <p:sldId id="304" r:id="rId8"/>
    <p:sldId id="306" r:id="rId9"/>
    <p:sldId id="278" r:id="rId10"/>
    <p:sldId id="307" r:id="rId11"/>
    <p:sldId id="308" r:id="rId12"/>
    <p:sldId id="264" r:id="rId13"/>
    <p:sldId id="322" r:id="rId14"/>
    <p:sldId id="329" r:id="rId15"/>
    <p:sldId id="331" r:id="rId16"/>
    <p:sldId id="333" r:id="rId17"/>
    <p:sldId id="334" r:id="rId18"/>
    <p:sldId id="336" r:id="rId19"/>
    <p:sldId id="335" r:id="rId20"/>
    <p:sldId id="337" r:id="rId21"/>
    <p:sldId id="332"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0" d="100"/>
          <a:sy n="70" d="100"/>
        </p:scale>
        <p:origin x="714"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3C6AB7-A43B-4109-AD7B-108367DEB866}" type="datetimeFigureOut">
              <a:rPr lang="en-US" smtClean="0"/>
              <a:t>9/16/2026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475D75-B9B9-46EC-9D2D-4FF491D8F8B3}" type="slidenum">
              <a:rPr lang="en-US" smtClean="0"/>
              <a:t>‹#›</a:t>
            </a:fld>
            <a:endParaRPr lang="en-US"/>
          </a:p>
        </p:txBody>
      </p:sp>
    </p:spTree>
    <p:extLst>
      <p:ext uri="{BB962C8B-B14F-4D97-AF65-F5344CB8AC3E}">
        <p14:creationId xmlns:p14="http://schemas.microsoft.com/office/powerpoint/2010/main" val="37289093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475D75-B9B9-46EC-9D2D-4FF491D8F8B3}" type="slidenum">
              <a:rPr lang="en-US" smtClean="0"/>
              <a:t>14</a:t>
            </a:fld>
            <a:endParaRPr lang="en-US"/>
          </a:p>
        </p:txBody>
      </p:sp>
    </p:spTree>
    <p:extLst>
      <p:ext uri="{BB962C8B-B14F-4D97-AF65-F5344CB8AC3E}">
        <p14:creationId xmlns:p14="http://schemas.microsoft.com/office/powerpoint/2010/main" val="38062495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9/16/2026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9/16/2026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9/16/2026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824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914400" y="1234440"/>
            <a:ext cx="10332720" cy="1554480"/>
          </a:xfrm>
          <a:prstGeom prst="rect">
            <a:avLst/>
          </a:prstGeom>
          <a:noFill/>
        </p:spPr>
        <p:txBody>
          <a:bodyPr wrap="none" anchor="ctr">
            <a:spAutoFit/>
          </a:bodyPr>
          <a:lstStyle/>
          <a:p>
            <a:pPr algn="ctr">
              <a:defRPr sz="3800" b="1">
                <a:solidFill>
                  <a:srgbClr val="FFFFFF"/>
                </a:solidFill>
                <a:latin typeface="Aptos Display"/>
              </a:defRPr>
            </a:pPr>
            <a:r>
              <a:rPr dirty="0"/>
              <a:t>FROM QUESTION</a:t>
            </a:r>
            <a:br>
              <a:rPr dirty="0"/>
            </a:br>
            <a:r>
              <a:rPr dirty="0"/>
              <a:t>TO SOLUTION</a:t>
            </a:r>
          </a:p>
        </p:txBody>
      </p:sp>
      <p:sp>
        <p:nvSpPr>
          <p:cNvPr id="4" name="TextBox 3"/>
          <p:cNvSpPr txBox="1"/>
          <p:nvPr/>
        </p:nvSpPr>
        <p:spPr>
          <a:xfrm>
            <a:off x="2737537" y="3228482"/>
            <a:ext cx="6686446" cy="1323439"/>
          </a:xfrm>
          <a:prstGeom prst="rect">
            <a:avLst/>
          </a:prstGeom>
          <a:noFill/>
        </p:spPr>
        <p:txBody>
          <a:bodyPr wrap="none" anchor="ctr">
            <a:spAutoFit/>
          </a:bodyPr>
          <a:lstStyle/>
          <a:p>
            <a:pPr algn="ctr">
              <a:defRPr sz="1900" b="0">
                <a:solidFill>
                  <a:srgbClr val="DCE4F0"/>
                </a:solidFill>
                <a:latin typeface="Aptos Display"/>
              </a:defRPr>
            </a:pPr>
            <a:r>
              <a:rPr sz="4000" dirty="0" err="1"/>
              <a:t>Strategi</a:t>
            </a:r>
            <a:r>
              <a:rPr sz="4000" dirty="0"/>
              <a:t> </a:t>
            </a:r>
            <a:r>
              <a:rPr sz="4000" dirty="0" err="1"/>
              <a:t>Membimbing</a:t>
            </a:r>
            <a:r>
              <a:rPr sz="4000" dirty="0"/>
              <a:t> </a:t>
            </a:r>
            <a:r>
              <a:rPr sz="4000" dirty="0" err="1"/>
              <a:t>Siswa</a:t>
            </a:r>
            <a:r>
              <a:rPr sz="4000" dirty="0"/>
              <a:t> </a:t>
            </a:r>
            <a:endParaRPr lang="en-US" sz="4000" dirty="0" smtClean="0"/>
          </a:p>
          <a:p>
            <a:pPr algn="ctr">
              <a:defRPr sz="1900" b="0">
                <a:solidFill>
                  <a:srgbClr val="DCE4F0"/>
                </a:solidFill>
                <a:latin typeface="Aptos Display"/>
              </a:defRPr>
            </a:pPr>
            <a:r>
              <a:rPr sz="4000" dirty="0" err="1" smtClean="0"/>
              <a:t>Menjawab</a:t>
            </a:r>
            <a:r>
              <a:rPr sz="4000" dirty="0" smtClean="0"/>
              <a:t> </a:t>
            </a:r>
            <a:r>
              <a:rPr sz="4000" dirty="0" err="1"/>
              <a:t>Soal</a:t>
            </a:r>
            <a:r>
              <a:rPr sz="4000" dirty="0"/>
              <a:t> TKA </a:t>
            </a:r>
          </a:p>
        </p:txBody>
      </p:sp>
    </p:spTree>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411480"/>
            <a:ext cx="10881360" cy="685800"/>
          </a:xfrm>
          <a:prstGeom prst="rect">
            <a:avLst/>
          </a:prstGeom>
          <a:noFill/>
        </p:spPr>
        <p:txBody>
          <a:bodyPr wrap="none">
            <a:spAutoFit/>
          </a:bodyPr>
          <a:lstStyle/>
          <a:p>
            <a:pPr>
              <a:defRPr sz="2800" b="1">
                <a:solidFill>
                  <a:srgbClr val="18243A"/>
                </a:solidFill>
                <a:latin typeface="Aptos Display"/>
              </a:defRPr>
            </a:pPr>
            <a:r>
              <a:rPr dirty="0" err="1"/>
              <a:t>Pertanyaan</a:t>
            </a:r>
            <a:r>
              <a:rPr dirty="0"/>
              <a:t> </a:t>
            </a:r>
            <a:r>
              <a:rPr dirty="0" err="1"/>
              <a:t>Pemantik</a:t>
            </a:r>
            <a:endParaRPr dirty="0"/>
          </a:p>
        </p:txBody>
      </p:sp>
      <p:sp>
        <p:nvSpPr>
          <p:cNvPr id="4" name="TextBox 3"/>
          <p:cNvSpPr txBox="1"/>
          <p:nvPr/>
        </p:nvSpPr>
        <p:spPr>
          <a:xfrm>
            <a:off x="2971578" y="2009001"/>
            <a:ext cx="6218370" cy="553998"/>
          </a:xfrm>
          <a:prstGeom prst="rect">
            <a:avLst/>
          </a:prstGeom>
          <a:noFill/>
        </p:spPr>
        <p:txBody>
          <a:bodyPr wrap="none" anchor="ctr">
            <a:spAutoFit/>
          </a:bodyPr>
          <a:lstStyle/>
          <a:p>
            <a:pPr algn="ctr">
              <a:defRPr sz="3000" b="1">
                <a:solidFill>
                  <a:srgbClr val="18243A"/>
                </a:solidFill>
                <a:latin typeface="Aptos Display"/>
              </a:defRPr>
            </a:pPr>
            <a:r>
              <a:rPr dirty="0"/>
              <a:t>Mana yang </a:t>
            </a:r>
            <a:r>
              <a:rPr dirty="0" err="1"/>
              <a:t>lebih</a:t>
            </a:r>
            <a:r>
              <a:rPr dirty="0"/>
              <a:t> </a:t>
            </a:r>
            <a:r>
              <a:rPr dirty="0" err="1" smtClean="0"/>
              <a:t>sulit</a:t>
            </a:r>
            <a:r>
              <a:rPr lang="en-US" dirty="0" smtClean="0"/>
              <a:t> </a:t>
            </a:r>
            <a:r>
              <a:rPr lang="en-US" dirty="0" err="1" smtClean="0"/>
              <a:t>bapak</a:t>
            </a:r>
            <a:r>
              <a:rPr lang="en-US" dirty="0" smtClean="0"/>
              <a:t>/</a:t>
            </a:r>
            <a:r>
              <a:rPr lang="en-US" dirty="0" err="1" smtClean="0"/>
              <a:t>ibu</a:t>
            </a:r>
            <a:r>
              <a:rPr dirty="0" smtClean="0"/>
              <a:t>?</a:t>
            </a:r>
            <a:endParaRPr dirty="0"/>
          </a:p>
        </p:txBody>
      </p:sp>
      <p:sp>
        <p:nvSpPr>
          <p:cNvPr id="5" name="Rounded Rectangle 4"/>
          <p:cNvSpPr/>
          <p:nvPr/>
        </p:nvSpPr>
        <p:spPr>
          <a:xfrm>
            <a:off x="1097280" y="2880360"/>
            <a:ext cx="4663440" cy="1828800"/>
          </a:xfrm>
          <a:prstGeom prst="roundRect">
            <a:avLst/>
          </a:prstGeom>
          <a:solidFill>
            <a:srgbClr val="F5F7FA"/>
          </a:solidFill>
          <a:ln>
            <a:solidFill>
              <a:srgbClr val="DCE1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1097280" y="2880360"/>
            <a:ext cx="73152" cy="1828800"/>
          </a:xfrm>
          <a:prstGeom prst="rect">
            <a:avLst/>
          </a:prstGeom>
          <a:solidFill>
            <a:srgbClr val="2A5B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325880" y="3044952"/>
            <a:ext cx="4251959" cy="1508760"/>
          </a:xfrm>
          <a:prstGeom prst="rect">
            <a:avLst/>
          </a:prstGeom>
          <a:noFill/>
        </p:spPr>
        <p:txBody>
          <a:bodyPr wrap="square">
            <a:spAutoFit/>
          </a:bodyPr>
          <a:lstStyle/>
          <a:p>
            <a:pPr>
              <a:defRPr sz="1800" b="1">
                <a:solidFill>
                  <a:srgbClr val="18243A"/>
                </a:solidFill>
                <a:latin typeface="Aptos Display"/>
              </a:defRPr>
            </a:pPr>
            <a:r>
              <a:t>A  •  Mengetahui jawaban</a:t>
            </a:r>
          </a:p>
        </p:txBody>
      </p:sp>
      <p:sp>
        <p:nvSpPr>
          <p:cNvPr id="8" name="Rounded Rectangle 7"/>
          <p:cNvSpPr/>
          <p:nvPr/>
        </p:nvSpPr>
        <p:spPr>
          <a:xfrm>
            <a:off x="6400800" y="2880360"/>
            <a:ext cx="4663440" cy="1828800"/>
          </a:xfrm>
          <a:prstGeom prst="roundRect">
            <a:avLst/>
          </a:prstGeom>
          <a:solidFill>
            <a:srgbClr val="F5F7FA"/>
          </a:solidFill>
          <a:ln>
            <a:solidFill>
              <a:srgbClr val="DCE1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6400800" y="2880360"/>
            <a:ext cx="73152" cy="1828800"/>
          </a:xfrm>
          <a:prstGeom prst="rect">
            <a:avLst/>
          </a:prstGeom>
          <a:solidFill>
            <a:srgbClr val="248B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629400" y="3044952"/>
            <a:ext cx="4251959" cy="646331"/>
          </a:xfrm>
          <a:prstGeom prst="rect">
            <a:avLst/>
          </a:prstGeom>
          <a:noFill/>
        </p:spPr>
        <p:txBody>
          <a:bodyPr wrap="square">
            <a:spAutoFit/>
          </a:bodyPr>
          <a:lstStyle/>
          <a:p>
            <a:pPr>
              <a:defRPr sz="1800" b="1">
                <a:solidFill>
                  <a:srgbClr val="18243A"/>
                </a:solidFill>
                <a:latin typeface="Aptos Display"/>
              </a:defRPr>
            </a:pPr>
            <a:r>
              <a:rPr dirty="0"/>
              <a:t>B  •  </a:t>
            </a:r>
            <a:r>
              <a:rPr dirty="0" err="1"/>
              <a:t>Menjelaskan</a:t>
            </a:r>
            <a:r>
              <a:rPr dirty="0"/>
              <a:t> </a:t>
            </a:r>
            <a:r>
              <a:rPr dirty="0" err="1"/>
              <a:t>bagaimana</a:t>
            </a:r>
            <a:r>
              <a:rPr dirty="0"/>
              <a:t> </a:t>
            </a:r>
            <a:r>
              <a:rPr dirty="0" err="1"/>
              <a:t>menemukan</a:t>
            </a:r>
            <a:r>
              <a:rPr dirty="0"/>
              <a:t> </a:t>
            </a:r>
            <a:r>
              <a:rPr dirty="0" err="1" smtClean="0"/>
              <a:t>jawaban</a:t>
            </a:r>
            <a:r>
              <a:rPr lang="en-US" dirty="0" smtClean="0"/>
              <a:t> </a:t>
            </a:r>
            <a:endParaRPr dirty="0"/>
          </a:p>
        </p:txBody>
      </p:sp>
      <p:sp>
        <p:nvSpPr>
          <p:cNvPr id="11" name="TextBox 10"/>
          <p:cNvSpPr txBox="1"/>
          <p:nvPr/>
        </p:nvSpPr>
        <p:spPr>
          <a:xfrm>
            <a:off x="640080" y="6446520"/>
            <a:ext cx="10881360" cy="228600"/>
          </a:xfrm>
          <a:prstGeom prst="rect">
            <a:avLst/>
          </a:prstGeom>
          <a:noFill/>
        </p:spPr>
        <p:txBody>
          <a:bodyPr wrap="none">
            <a:spAutoFit/>
          </a:bodyPr>
          <a:lstStyle/>
          <a:p>
            <a:pPr>
              <a:defRPr sz="800">
                <a:solidFill>
                  <a:srgbClr val="9197A0"/>
                </a:solidFill>
                <a:latin typeface="Aptos"/>
              </a:defRPr>
            </a:pPr>
            <a:r>
              <a:t>Pelatihan Tentor TKA &amp; SNBT • IPS • 2</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088"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3086603" y="627305"/>
            <a:ext cx="5401041" cy="461665"/>
          </a:xfrm>
          <a:prstGeom prst="rect">
            <a:avLst/>
          </a:prstGeom>
          <a:noFill/>
        </p:spPr>
        <p:txBody>
          <a:bodyPr wrap="square">
            <a:spAutoFit/>
          </a:bodyPr>
          <a:lstStyle/>
          <a:p>
            <a:pPr algn="ctr"/>
            <a:r>
              <a:rPr lang="en-US" sz="2400" b="1" dirty="0">
                <a:latin typeface="Aptos Display"/>
              </a:rPr>
              <a:t>MASALAH YANG SERING TERJADI</a:t>
            </a:r>
            <a:endParaRPr lang="en-US" sz="2400" dirty="0">
              <a:latin typeface="Aptos Display"/>
            </a:endParaRPr>
          </a:p>
        </p:txBody>
      </p:sp>
      <p:sp>
        <p:nvSpPr>
          <p:cNvPr id="4" name="TextBox 3"/>
          <p:cNvSpPr txBox="1"/>
          <p:nvPr/>
        </p:nvSpPr>
        <p:spPr>
          <a:xfrm>
            <a:off x="640079" y="1563133"/>
            <a:ext cx="5440679" cy="738664"/>
          </a:xfrm>
          <a:prstGeom prst="rect">
            <a:avLst/>
          </a:prstGeom>
          <a:noFill/>
        </p:spPr>
        <p:txBody>
          <a:bodyPr wrap="square" anchor="ctr">
            <a:spAutoFit/>
          </a:bodyPr>
          <a:lstStyle/>
          <a:p>
            <a:pPr algn="ctr"/>
            <a:r>
              <a:rPr lang="en-US" b="1" dirty="0">
                <a:latin typeface="Aptos Display"/>
              </a:rPr>
              <a:t>KENAPA SISWA LAMBAT / SALAH?</a:t>
            </a:r>
            <a:endParaRPr lang="en-US" dirty="0">
              <a:latin typeface="Aptos Display"/>
            </a:endParaRPr>
          </a:p>
          <a:p>
            <a:pPr algn="ctr"/>
            <a:endParaRPr lang="en-US" sz="2400" dirty="0">
              <a:latin typeface="Aptos Display"/>
            </a:endParaRPr>
          </a:p>
        </p:txBody>
      </p:sp>
      <p:sp>
        <p:nvSpPr>
          <p:cNvPr id="7" name="TextBox 6"/>
          <p:cNvSpPr txBox="1"/>
          <p:nvPr/>
        </p:nvSpPr>
        <p:spPr>
          <a:xfrm>
            <a:off x="1044527" y="2226205"/>
            <a:ext cx="7765576" cy="2308324"/>
          </a:xfrm>
          <a:prstGeom prst="rect">
            <a:avLst/>
          </a:prstGeom>
          <a:noFill/>
        </p:spPr>
        <p:txBody>
          <a:bodyPr wrap="square">
            <a:spAutoFit/>
          </a:bodyPr>
          <a:lstStyle/>
          <a:p>
            <a:pPr marL="285750" lvl="0" indent="-285750">
              <a:buFont typeface="Arial" panose="020B0604020202020204" pitchFamily="34" charset="0"/>
              <a:buChar char="•"/>
            </a:pPr>
            <a:r>
              <a:rPr lang="en-US" dirty="0" err="1">
                <a:latin typeface="Aptos Display"/>
              </a:rPr>
              <a:t>Membaca</a:t>
            </a:r>
            <a:r>
              <a:rPr lang="en-US" dirty="0">
                <a:latin typeface="Aptos Display"/>
              </a:rPr>
              <a:t> stimulus </a:t>
            </a:r>
            <a:r>
              <a:rPr lang="en-US" dirty="0" err="1">
                <a:latin typeface="Aptos Display"/>
              </a:rPr>
              <a:t>dari</a:t>
            </a:r>
            <a:r>
              <a:rPr lang="en-US" dirty="0">
                <a:latin typeface="Aptos Display"/>
              </a:rPr>
              <a:t> </a:t>
            </a:r>
            <a:r>
              <a:rPr lang="en-US" dirty="0" err="1">
                <a:latin typeface="Aptos Display"/>
              </a:rPr>
              <a:t>awal</a:t>
            </a:r>
            <a:r>
              <a:rPr lang="en-US" dirty="0">
                <a:latin typeface="Aptos Display"/>
              </a:rPr>
              <a:t> </a:t>
            </a:r>
            <a:r>
              <a:rPr lang="en-US" dirty="0" err="1">
                <a:latin typeface="Aptos Display"/>
              </a:rPr>
              <a:t>sampai</a:t>
            </a:r>
            <a:r>
              <a:rPr lang="en-US" dirty="0">
                <a:latin typeface="Aptos Display"/>
              </a:rPr>
              <a:t> </a:t>
            </a:r>
            <a:r>
              <a:rPr lang="en-US" dirty="0" err="1">
                <a:latin typeface="Aptos Display"/>
              </a:rPr>
              <a:t>akhir</a:t>
            </a:r>
            <a:r>
              <a:rPr lang="en-US" dirty="0">
                <a:latin typeface="Aptos Display"/>
              </a:rPr>
              <a:t> </a:t>
            </a:r>
            <a:r>
              <a:rPr lang="en-US" dirty="0" err="1">
                <a:latin typeface="Aptos Display"/>
              </a:rPr>
              <a:t>tanpa</a:t>
            </a:r>
            <a:r>
              <a:rPr lang="en-US" dirty="0">
                <a:latin typeface="Aptos Display"/>
              </a:rPr>
              <a:t> </a:t>
            </a:r>
            <a:r>
              <a:rPr lang="en-US" dirty="0" err="1" smtClean="0">
                <a:latin typeface="Aptos Display"/>
              </a:rPr>
              <a:t>tujuan</a:t>
            </a:r>
            <a:endParaRPr lang="en-US" dirty="0">
              <a:latin typeface="Aptos Display"/>
            </a:endParaRPr>
          </a:p>
          <a:p>
            <a:pPr marL="285750" lvl="0" indent="-285750">
              <a:buFont typeface="Arial" panose="020B0604020202020204" pitchFamily="34" charset="0"/>
              <a:buChar char="•"/>
            </a:pPr>
            <a:r>
              <a:rPr lang="en-US" dirty="0" err="1" smtClean="0">
                <a:latin typeface="Aptos Display"/>
              </a:rPr>
              <a:t>Tidak</a:t>
            </a:r>
            <a:r>
              <a:rPr lang="en-US" dirty="0" smtClean="0">
                <a:latin typeface="Aptos Display"/>
              </a:rPr>
              <a:t> </a:t>
            </a:r>
            <a:r>
              <a:rPr lang="en-US" dirty="0" err="1">
                <a:latin typeface="Aptos Display"/>
              </a:rPr>
              <a:t>memahami</a:t>
            </a:r>
            <a:r>
              <a:rPr lang="en-US" dirty="0">
                <a:latin typeface="Aptos Display"/>
              </a:rPr>
              <a:t> </a:t>
            </a:r>
            <a:r>
              <a:rPr lang="en-US" dirty="0" err="1">
                <a:latin typeface="Aptos Display"/>
              </a:rPr>
              <a:t>apa</a:t>
            </a:r>
            <a:r>
              <a:rPr lang="en-US" dirty="0">
                <a:latin typeface="Aptos Display"/>
              </a:rPr>
              <a:t> yang </a:t>
            </a:r>
            <a:r>
              <a:rPr lang="en-US" dirty="0" err="1" smtClean="0">
                <a:latin typeface="Aptos Display"/>
              </a:rPr>
              <a:t>ditanyakan</a:t>
            </a:r>
            <a:endParaRPr lang="en-US" dirty="0">
              <a:latin typeface="Aptos Display"/>
            </a:endParaRPr>
          </a:p>
          <a:p>
            <a:pPr marL="285750" lvl="0" indent="-285750">
              <a:buFont typeface="Arial" panose="020B0604020202020204" pitchFamily="34" charset="0"/>
              <a:buChar char="•"/>
            </a:pPr>
            <a:r>
              <a:rPr lang="en-US" dirty="0" err="1" smtClean="0">
                <a:latin typeface="Aptos Display"/>
              </a:rPr>
              <a:t>Tidak</a:t>
            </a:r>
            <a:r>
              <a:rPr lang="en-US" dirty="0" smtClean="0">
                <a:latin typeface="Aptos Display"/>
              </a:rPr>
              <a:t> </a:t>
            </a:r>
            <a:r>
              <a:rPr lang="en-US" dirty="0" err="1">
                <a:latin typeface="Aptos Display"/>
              </a:rPr>
              <a:t>menemukan</a:t>
            </a:r>
            <a:r>
              <a:rPr lang="en-US" dirty="0">
                <a:latin typeface="Aptos Display"/>
              </a:rPr>
              <a:t> kata </a:t>
            </a:r>
            <a:r>
              <a:rPr lang="en-US" dirty="0" err="1" smtClean="0">
                <a:latin typeface="Aptos Display"/>
              </a:rPr>
              <a:t>kunci</a:t>
            </a:r>
            <a:endParaRPr lang="en-US" dirty="0">
              <a:latin typeface="Aptos Display"/>
            </a:endParaRPr>
          </a:p>
          <a:p>
            <a:pPr marL="285750" lvl="0" indent="-285750">
              <a:buFont typeface="Arial" panose="020B0604020202020204" pitchFamily="34" charset="0"/>
              <a:buChar char="•"/>
            </a:pPr>
            <a:r>
              <a:rPr lang="en-US" dirty="0" err="1" smtClean="0">
                <a:latin typeface="Aptos Display"/>
              </a:rPr>
              <a:t>Tidak</a:t>
            </a:r>
            <a:r>
              <a:rPr lang="en-US" dirty="0" smtClean="0">
                <a:latin typeface="Aptos Display"/>
              </a:rPr>
              <a:t> </a:t>
            </a:r>
            <a:r>
              <a:rPr lang="en-US" dirty="0" err="1">
                <a:latin typeface="Aptos Display"/>
              </a:rPr>
              <a:t>tahu</a:t>
            </a:r>
            <a:r>
              <a:rPr lang="en-US" dirty="0">
                <a:latin typeface="Aptos Display"/>
              </a:rPr>
              <a:t> </a:t>
            </a:r>
            <a:r>
              <a:rPr lang="en-US" dirty="0" err="1">
                <a:latin typeface="Aptos Display"/>
              </a:rPr>
              <a:t>konsep</a:t>
            </a:r>
            <a:r>
              <a:rPr lang="en-US" dirty="0">
                <a:latin typeface="Aptos Display"/>
              </a:rPr>
              <a:t> yang </a:t>
            </a:r>
            <a:r>
              <a:rPr lang="en-US" dirty="0" err="1">
                <a:latin typeface="Aptos Display"/>
              </a:rPr>
              <a:t>harus</a:t>
            </a:r>
            <a:r>
              <a:rPr lang="en-US" dirty="0">
                <a:latin typeface="Aptos Display"/>
              </a:rPr>
              <a:t> </a:t>
            </a:r>
            <a:r>
              <a:rPr lang="en-US" dirty="0" err="1" smtClean="0">
                <a:latin typeface="Aptos Display"/>
              </a:rPr>
              <a:t>diaktifkan</a:t>
            </a:r>
            <a:endParaRPr lang="en-US" dirty="0">
              <a:latin typeface="Aptos Display"/>
            </a:endParaRPr>
          </a:p>
          <a:p>
            <a:pPr marL="285750" lvl="0" indent="-285750">
              <a:buFont typeface="Arial" panose="020B0604020202020204" pitchFamily="34" charset="0"/>
              <a:buChar char="•"/>
            </a:pPr>
            <a:r>
              <a:rPr lang="en-US" dirty="0" err="1" smtClean="0">
                <a:latin typeface="Aptos Display"/>
              </a:rPr>
              <a:t>Langsung</a:t>
            </a:r>
            <a:r>
              <a:rPr lang="en-US" dirty="0" smtClean="0">
                <a:latin typeface="Aptos Display"/>
              </a:rPr>
              <a:t> </a:t>
            </a:r>
            <a:r>
              <a:rPr lang="en-US" dirty="0" err="1">
                <a:latin typeface="Aptos Display"/>
              </a:rPr>
              <a:t>mencari</a:t>
            </a:r>
            <a:r>
              <a:rPr lang="en-US" dirty="0">
                <a:latin typeface="Aptos Display"/>
              </a:rPr>
              <a:t> </a:t>
            </a:r>
            <a:r>
              <a:rPr lang="en-US" dirty="0" err="1">
                <a:latin typeface="Aptos Display"/>
              </a:rPr>
              <a:t>opsi</a:t>
            </a:r>
            <a:r>
              <a:rPr lang="en-US" dirty="0">
                <a:latin typeface="Aptos Display"/>
              </a:rPr>
              <a:t> yang “</a:t>
            </a:r>
            <a:r>
              <a:rPr lang="en-US" dirty="0" err="1">
                <a:latin typeface="Aptos Display"/>
              </a:rPr>
              <a:t>terlihat</a:t>
            </a:r>
            <a:r>
              <a:rPr lang="en-US" dirty="0">
                <a:latin typeface="Aptos Display"/>
              </a:rPr>
              <a:t> </a:t>
            </a:r>
            <a:r>
              <a:rPr lang="en-US" dirty="0" err="1" smtClean="0">
                <a:latin typeface="Aptos Display"/>
              </a:rPr>
              <a:t>benar</a:t>
            </a:r>
            <a:r>
              <a:rPr lang="en-US" dirty="0" smtClean="0">
                <a:latin typeface="Aptos Display"/>
              </a:rPr>
              <a:t>”</a:t>
            </a:r>
          </a:p>
          <a:p>
            <a:pPr marL="285750" lvl="0" indent="-285750">
              <a:buFont typeface="Arial" panose="020B0604020202020204" pitchFamily="34" charset="0"/>
              <a:buChar char="•"/>
            </a:pPr>
            <a:r>
              <a:rPr lang="en-US" dirty="0" err="1" smtClean="0">
                <a:latin typeface="Aptos Display"/>
              </a:rPr>
              <a:t>Tidak</a:t>
            </a:r>
            <a:r>
              <a:rPr lang="en-US" dirty="0" smtClean="0">
                <a:latin typeface="Aptos Display"/>
              </a:rPr>
              <a:t> </a:t>
            </a:r>
            <a:r>
              <a:rPr lang="en-US" dirty="0" err="1">
                <a:latin typeface="Aptos Display"/>
              </a:rPr>
              <a:t>melakukan</a:t>
            </a:r>
            <a:r>
              <a:rPr lang="en-US" dirty="0">
                <a:latin typeface="Aptos Display"/>
              </a:rPr>
              <a:t> </a:t>
            </a:r>
            <a:r>
              <a:rPr lang="en-US" dirty="0" err="1" smtClean="0">
                <a:latin typeface="Aptos Display"/>
              </a:rPr>
              <a:t>eliminasi</a:t>
            </a:r>
            <a:endParaRPr lang="en-US" dirty="0">
              <a:latin typeface="Aptos Display"/>
            </a:endParaRPr>
          </a:p>
          <a:p>
            <a:pPr marL="285750" lvl="0" indent="-285750">
              <a:buFont typeface="Arial" panose="020B0604020202020204" pitchFamily="34" charset="0"/>
              <a:buChar char="•"/>
            </a:pPr>
            <a:r>
              <a:rPr lang="en-US" dirty="0" err="1" smtClean="0">
                <a:latin typeface="Aptos Display"/>
              </a:rPr>
              <a:t>Terjebak</a:t>
            </a:r>
            <a:r>
              <a:rPr lang="en-US" dirty="0" smtClean="0">
                <a:latin typeface="Aptos Display"/>
              </a:rPr>
              <a:t> </a:t>
            </a:r>
            <a:r>
              <a:rPr lang="en-US" dirty="0" err="1">
                <a:latin typeface="Aptos Display"/>
              </a:rPr>
              <a:t>pada</a:t>
            </a:r>
            <a:r>
              <a:rPr lang="en-US" dirty="0">
                <a:latin typeface="Aptos Display"/>
              </a:rPr>
              <a:t> </a:t>
            </a:r>
            <a:r>
              <a:rPr lang="en-US" dirty="0" err="1">
                <a:latin typeface="Aptos Display"/>
              </a:rPr>
              <a:t>satu</a:t>
            </a:r>
            <a:r>
              <a:rPr lang="en-US" dirty="0">
                <a:latin typeface="Aptos Display"/>
              </a:rPr>
              <a:t> </a:t>
            </a:r>
            <a:r>
              <a:rPr lang="en-US" dirty="0" err="1" smtClean="0">
                <a:latin typeface="Aptos Display"/>
              </a:rPr>
              <a:t>soal</a:t>
            </a:r>
            <a:endParaRPr lang="en-US" dirty="0">
              <a:latin typeface="Aptos Display"/>
            </a:endParaRPr>
          </a:p>
          <a:p>
            <a:pPr marL="285750" lvl="0" indent="-285750">
              <a:buFont typeface="Arial" panose="020B0604020202020204" pitchFamily="34" charset="0"/>
              <a:buChar char="•"/>
            </a:pPr>
            <a:r>
              <a:rPr lang="en-US" dirty="0" err="1" smtClean="0">
                <a:latin typeface="Aptos Display"/>
              </a:rPr>
              <a:t>Tidak</a:t>
            </a:r>
            <a:r>
              <a:rPr lang="en-US" dirty="0" smtClean="0">
                <a:latin typeface="Aptos Display"/>
              </a:rPr>
              <a:t> </a:t>
            </a:r>
            <a:r>
              <a:rPr lang="en-US" dirty="0" err="1">
                <a:latin typeface="Aptos Display"/>
              </a:rPr>
              <a:t>mampu</a:t>
            </a:r>
            <a:r>
              <a:rPr lang="en-US" dirty="0">
                <a:latin typeface="Aptos Display"/>
              </a:rPr>
              <a:t> </a:t>
            </a:r>
            <a:r>
              <a:rPr lang="en-US" dirty="0" err="1">
                <a:latin typeface="Aptos Display"/>
              </a:rPr>
              <a:t>membedakan</a:t>
            </a:r>
            <a:r>
              <a:rPr lang="en-US" dirty="0">
                <a:latin typeface="Aptos Display"/>
              </a:rPr>
              <a:t> </a:t>
            </a:r>
            <a:r>
              <a:rPr lang="en-US" dirty="0" err="1">
                <a:latin typeface="Aptos Display"/>
              </a:rPr>
              <a:t>informasi</a:t>
            </a:r>
            <a:r>
              <a:rPr lang="en-US" dirty="0">
                <a:latin typeface="Aptos Display"/>
              </a:rPr>
              <a:t> </a:t>
            </a:r>
            <a:r>
              <a:rPr lang="en-US" dirty="0" err="1">
                <a:latin typeface="Aptos Display"/>
              </a:rPr>
              <a:t>penting</a:t>
            </a:r>
            <a:r>
              <a:rPr lang="en-US" dirty="0">
                <a:latin typeface="Aptos Display"/>
              </a:rPr>
              <a:t> </a:t>
            </a:r>
            <a:r>
              <a:rPr lang="en-US" dirty="0" err="1">
                <a:latin typeface="Aptos Display"/>
              </a:rPr>
              <a:t>dan</a:t>
            </a:r>
            <a:r>
              <a:rPr lang="en-US" dirty="0">
                <a:latin typeface="Aptos Display"/>
              </a:rPr>
              <a:t> </a:t>
            </a:r>
            <a:r>
              <a:rPr lang="en-US" dirty="0" err="1">
                <a:latin typeface="Aptos Display"/>
              </a:rPr>
              <a:t>pengganggu</a:t>
            </a:r>
            <a:endParaRPr lang="en-US" dirty="0">
              <a:latin typeface="Aptos Display"/>
            </a:endParaRPr>
          </a:p>
        </p:txBody>
      </p:sp>
      <p:sp>
        <p:nvSpPr>
          <p:cNvPr id="11" name="TextBox 10"/>
          <p:cNvSpPr txBox="1"/>
          <p:nvPr/>
        </p:nvSpPr>
        <p:spPr>
          <a:xfrm>
            <a:off x="640080" y="6446520"/>
            <a:ext cx="10881360" cy="228600"/>
          </a:xfrm>
          <a:prstGeom prst="rect">
            <a:avLst/>
          </a:prstGeom>
          <a:noFill/>
        </p:spPr>
        <p:txBody>
          <a:bodyPr wrap="none">
            <a:spAutoFit/>
          </a:bodyPr>
          <a:lstStyle/>
          <a:p>
            <a:pPr>
              <a:defRPr sz="800">
                <a:solidFill>
                  <a:srgbClr val="9197A0"/>
                </a:solidFill>
                <a:latin typeface="Aptos"/>
              </a:defRPr>
            </a:pPr>
            <a:r>
              <a:t>Pelatihan Tentor TKA &amp; SNBT • IPS • 2</a:t>
            </a:r>
          </a:p>
        </p:txBody>
      </p:sp>
    </p:spTree>
    <p:extLst>
      <p:ext uri="{BB962C8B-B14F-4D97-AF65-F5344CB8AC3E}">
        <p14:creationId xmlns:p14="http://schemas.microsoft.com/office/powerpoint/2010/main" val="225476749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barn(inVertical)">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824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1686029" y="887946"/>
            <a:ext cx="8584442" cy="830997"/>
          </a:xfrm>
          <a:prstGeom prst="rect">
            <a:avLst/>
          </a:prstGeom>
          <a:noFill/>
        </p:spPr>
        <p:txBody>
          <a:bodyPr wrap="square" anchor="ctr">
            <a:spAutoFit/>
          </a:bodyPr>
          <a:lstStyle/>
          <a:p>
            <a:pPr algn="ctr"/>
            <a:r>
              <a:rPr lang="en-US" sz="2400" b="1" dirty="0">
                <a:solidFill>
                  <a:schemeClr val="bg1"/>
                </a:solidFill>
                <a:latin typeface="Aptos Display"/>
              </a:rPr>
              <a:t>STRATEGI 1</a:t>
            </a:r>
            <a:endParaRPr lang="en-US" sz="2400" dirty="0">
              <a:solidFill>
                <a:schemeClr val="bg1"/>
              </a:solidFill>
              <a:latin typeface="Aptos Display"/>
            </a:endParaRPr>
          </a:p>
          <a:p>
            <a:pPr algn="ctr"/>
            <a:r>
              <a:rPr lang="en-US" sz="2400" b="1" dirty="0">
                <a:solidFill>
                  <a:schemeClr val="bg1"/>
                </a:solidFill>
                <a:latin typeface="Aptos Display"/>
              </a:rPr>
              <a:t>BACA PERTANYAANNYA TERLEBIH DAHULU</a:t>
            </a:r>
            <a:endParaRPr lang="en-US" sz="2400" dirty="0">
              <a:solidFill>
                <a:schemeClr val="bg1"/>
              </a:solidFill>
              <a:latin typeface="Aptos Display"/>
            </a:endParaRPr>
          </a:p>
        </p:txBody>
      </p:sp>
      <p:sp>
        <p:nvSpPr>
          <p:cNvPr id="7" name="Rectangle 6"/>
          <p:cNvSpPr/>
          <p:nvPr/>
        </p:nvSpPr>
        <p:spPr>
          <a:xfrm>
            <a:off x="2575408" y="3398027"/>
            <a:ext cx="6096000" cy="1477328"/>
          </a:xfrm>
          <a:prstGeom prst="rect">
            <a:avLst/>
          </a:prstGeom>
        </p:spPr>
        <p:txBody>
          <a:bodyPr>
            <a:spAutoFit/>
          </a:bodyPr>
          <a:lstStyle/>
          <a:p>
            <a:r>
              <a:rPr lang="en-US" b="1" dirty="0">
                <a:solidFill>
                  <a:schemeClr val="bg1"/>
                </a:solidFill>
              </a:rPr>
              <a:t>Stimulus </a:t>
            </a:r>
            <a:r>
              <a:rPr lang="en-US" b="1" dirty="0" err="1">
                <a:solidFill>
                  <a:schemeClr val="bg1"/>
                </a:solidFill>
              </a:rPr>
              <a:t>panjang</a:t>
            </a:r>
            <a:r>
              <a:rPr lang="en-US" b="1" dirty="0">
                <a:solidFill>
                  <a:schemeClr val="bg1"/>
                </a:solidFill>
              </a:rPr>
              <a:t> ≠ </a:t>
            </a:r>
            <a:r>
              <a:rPr lang="en-US" b="1" dirty="0" err="1">
                <a:solidFill>
                  <a:schemeClr val="bg1"/>
                </a:solidFill>
              </a:rPr>
              <a:t>harus</a:t>
            </a:r>
            <a:r>
              <a:rPr lang="en-US" b="1" dirty="0">
                <a:solidFill>
                  <a:schemeClr val="bg1"/>
                </a:solidFill>
              </a:rPr>
              <a:t> </a:t>
            </a:r>
            <a:r>
              <a:rPr lang="en-US" b="1" dirty="0" err="1">
                <a:solidFill>
                  <a:schemeClr val="bg1"/>
                </a:solidFill>
              </a:rPr>
              <a:t>dibaca</a:t>
            </a:r>
            <a:r>
              <a:rPr lang="en-US" b="1" dirty="0">
                <a:solidFill>
                  <a:schemeClr val="bg1"/>
                </a:solidFill>
              </a:rPr>
              <a:t> </a:t>
            </a:r>
            <a:r>
              <a:rPr lang="en-US" b="1" dirty="0" err="1">
                <a:solidFill>
                  <a:schemeClr val="bg1"/>
                </a:solidFill>
              </a:rPr>
              <a:t>semuanya</a:t>
            </a:r>
            <a:r>
              <a:rPr lang="en-US" b="1" dirty="0">
                <a:solidFill>
                  <a:schemeClr val="bg1"/>
                </a:solidFill>
              </a:rPr>
              <a:t> </a:t>
            </a:r>
            <a:r>
              <a:rPr lang="en-US" b="1" dirty="0" err="1">
                <a:solidFill>
                  <a:schemeClr val="bg1"/>
                </a:solidFill>
              </a:rPr>
              <a:t>dengan</a:t>
            </a:r>
            <a:r>
              <a:rPr lang="en-US" b="1" dirty="0">
                <a:solidFill>
                  <a:schemeClr val="bg1"/>
                </a:solidFill>
              </a:rPr>
              <a:t> </a:t>
            </a:r>
            <a:r>
              <a:rPr lang="en-US" b="1" dirty="0" err="1">
                <a:solidFill>
                  <a:schemeClr val="bg1"/>
                </a:solidFill>
              </a:rPr>
              <a:t>bobot</a:t>
            </a:r>
            <a:r>
              <a:rPr lang="en-US" b="1" dirty="0">
                <a:solidFill>
                  <a:schemeClr val="bg1"/>
                </a:solidFill>
              </a:rPr>
              <a:t> yang </a:t>
            </a:r>
            <a:r>
              <a:rPr lang="en-US" b="1" dirty="0" err="1">
                <a:solidFill>
                  <a:schemeClr val="bg1"/>
                </a:solidFill>
              </a:rPr>
              <a:t>sama</a:t>
            </a:r>
            <a:r>
              <a:rPr lang="en-US" b="1" dirty="0">
                <a:solidFill>
                  <a:schemeClr val="bg1"/>
                </a:solidFill>
              </a:rPr>
              <a:t>.</a:t>
            </a:r>
            <a:endParaRPr lang="en-US" dirty="0">
              <a:solidFill>
                <a:schemeClr val="bg1"/>
              </a:solidFill>
            </a:endParaRPr>
          </a:p>
          <a:p>
            <a:endParaRPr lang="en-US" dirty="0">
              <a:solidFill>
                <a:schemeClr val="bg1"/>
              </a:solidFill>
            </a:endParaRPr>
          </a:p>
          <a:p>
            <a:r>
              <a:rPr lang="en-US" dirty="0" err="1">
                <a:solidFill>
                  <a:schemeClr val="bg1"/>
                </a:solidFill>
              </a:rPr>
              <a:t>Siswa</a:t>
            </a:r>
            <a:r>
              <a:rPr lang="en-US" dirty="0">
                <a:solidFill>
                  <a:schemeClr val="bg1"/>
                </a:solidFill>
              </a:rPr>
              <a:t> </a:t>
            </a:r>
            <a:r>
              <a:rPr lang="en-US" dirty="0" err="1">
                <a:solidFill>
                  <a:schemeClr val="bg1"/>
                </a:solidFill>
              </a:rPr>
              <a:t>perlu</a:t>
            </a:r>
            <a:r>
              <a:rPr lang="en-US" dirty="0">
                <a:solidFill>
                  <a:schemeClr val="bg1"/>
                </a:solidFill>
              </a:rPr>
              <a:t> </a:t>
            </a:r>
            <a:r>
              <a:rPr lang="en-US" dirty="0" err="1">
                <a:solidFill>
                  <a:schemeClr val="bg1"/>
                </a:solidFill>
              </a:rPr>
              <a:t>tahu</a:t>
            </a:r>
            <a:r>
              <a:rPr lang="en-US" dirty="0">
                <a:solidFill>
                  <a:schemeClr val="bg1"/>
                </a:solidFill>
              </a:rPr>
              <a:t> </a:t>
            </a:r>
            <a:r>
              <a:rPr lang="en-US" dirty="0" err="1">
                <a:solidFill>
                  <a:schemeClr val="bg1"/>
                </a:solidFill>
              </a:rPr>
              <a:t>dulu</a:t>
            </a:r>
            <a:r>
              <a:rPr lang="en-US" dirty="0">
                <a:solidFill>
                  <a:schemeClr val="bg1"/>
                </a:solidFill>
              </a:rPr>
              <a:t>:</a:t>
            </a:r>
          </a:p>
          <a:p>
            <a:r>
              <a:rPr lang="en-US" b="1" dirty="0">
                <a:solidFill>
                  <a:schemeClr val="bg1"/>
                </a:solidFill>
              </a:rPr>
              <a:t>“</a:t>
            </a:r>
            <a:r>
              <a:rPr lang="en-US" b="1" dirty="0" err="1">
                <a:solidFill>
                  <a:schemeClr val="bg1"/>
                </a:solidFill>
              </a:rPr>
              <a:t>Apa</a:t>
            </a:r>
            <a:r>
              <a:rPr lang="en-US" b="1" dirty="0">
                <a:solidFill>
                  <a:schemeClr val="bg1"/>
                </a:solidFill>
              </a:rPr>
              <a:t> yang </a:t>
            </a:r>
            <a:r>
              <a:rPr lang="en-US" b="1" dirty="0" err="1">
                <a:solidFill>
                  <a:schemeClr val="bg1"/>
                </a:solidFill>
              </a:rPr>
              <a:t>sedang</a:t>
            </a:r>
            <a:r>
              <a:rPr lang="en-US" b="1" dirty="0">
                <a:solidFill>
                  <a:schemeClr val="bg1"/>
                </a:solidFill>
              </a:rPr>
              <a:t> </a:t>
            </a:r>
            <a:r>
              <a:rPr lang="en-US" b="1" dirty="0" err="1">
                <a:solidFill>
                  <a:schemeClr val="bg1"/>
                </a:solidFill>
              </a:rPr>
              <a:t>saya</a:t>
            </a:r>
            <a:r>
              <a:rPr lang="en-US" b="1" dirty="0">
                <a:solidFill>
                  <a:schemeClr val="bg1"/>
                </a:solidFill>
              </a:rPr>
              <a:t> </a:t>
            </a:r>
            <a:r>
              <a:rPr lang="en-US" b="1" dirty="0" err="1">
                <a:solidFill>
                  <a:schemeClr val="bg1"/>
                </a:solidFill>
              </a:rPr>
              <a:t>cari</a:t>
            </a:r>
            <a:r>
              <a:rPr lang="en-US" b="1" dirty="0">
                <a:solidFill>
                  <a:schemeClr val="bg1"/>
                </a:solidFill>
              </a:rPr>
              <a:t>?”</a:t>
            </a:r>
            <a:endParaRPr lang="en-US" dirty="0">
              <a:solidFill>
                <a:schemeClr val="bg1"/>
              </a:solidFill>
            </a:endParaRPr>
          </a:p>
        </p:txBody>
      </p:sp>
      <p:sp>
        <p:nvSpPr>
          <p:cNvPr id="8" name="Rectangle 7"/>
          <p:cNvSpPr/>
          <p:nvPr/>
        </p:nvSpPr>
        <p:spPr>
          <a:xfrm>
            <a:off x="2575408" y="2638061"/>
            <a:ext cx="5225405" cy="369332"/>
          </a:xfrm>
          <a:prstGeom prst="rect">
            <a:avLst/>
          </a:prstGeom>
        </p:spPr>
        <p:txBody>
          <a:bodyPr wrap="none">
            <a:spAutoFit/>
          </a:bodyPr>
          <a:lstStyle/>
          <a:p>
            <a:r>
              <a:rPr lang="en-US" b="1" dirty="0">
                <a:solidFill>
                  <a:schemeClr val="bg1"/>
                </a:solidFill>
              </a:rPr>
              <a:t>JANGAN LANGSUNG TENGGELAM DALAM STIMULUS</a:t>
            </a:r>
            <a:endParaRPr lang="en-US" dirty="0">
              <a:solidFill>
                <a:schemeClr val="bg1"/>
              </a:solidFill>
            </a:endParaRPr>
          </a:p>
        </p:txBody>
      </p:sp>
    </p:spTree>
    <p:extLst>
      <p:ext uri="{BB962C8B-B14F-4D97-AF65-F5344CB8AC3E}">
        <p14:creationId xmlns:p14="http://schemas.microsoft.com/office/powerpoint/2010/main" val="252253451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824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1405719" y="897130"/>
            <a:ext cx="8584442" cy="830997"/>
          </a:xfrm>
          <a:prstGeom prst="rect">
            <a:avLst/>
          </a:prstGeom>
          <a:noFill/>
        </p:spPr>
        <p:txBody>
          <a:bodyPr wrap="square" anchor="ctr">
            <a:spAutoFit/>
          </a:bodyPr>
          <a:lstStyle/>
          <a:p>
            <a:pPr algn="ctr"/>
            <a:r>
              <a:rPr lang="en-US" sz="2400" b="1" dirty="0">
                <a:solidFill>
                  <a:schemeClr val="bg1"/>
                </a:solidFill>
                <a:latin typeface="Aptos Display"/>
              </a:rPr>
              <a:t>STRATEGI 2</a:t>
            </a:r>
            <a:endParaRPr lang="en-US" sz="2400" dirty="0">
              <a:solidFill>
                <a:schemeClr val="bg1"/>
              </a:solidFill>
              <a:latin typeface="Aptos Display"/>
            </a:endParaRPr>
          </a:p>
          <a:p>
            <a:pPr algn="ctr"/>
            <a:r>
              <a:rPr lang="en-US" sz="2400" b="1" dirty="0">
                <a:solidFill>
                  <a:schemeClr val="bg1"/>
                </a:solidFill>
                <a:latin typeface="Aptos Display"/>
              </a:rPr>
              <a:t>TENTUKAN APA YANG SEBENARNYA DIUJI</a:t>
            </a:r>
            <a:endParaRPr lang="en-US" sz="2400" dirty="0">
              <a:solidFill>
                <a:schemeClr val="bg1"/>
              </a:solidFill>
              <a:latin typeface="Aptos Display"/>
            </a:endParaRPr>
          </a:p>
        </p:txBody>
      </p:sp>
      <p:sp>
        <p:nvSpPr>
          <p:cNvPr id="11" name="Rectangle 10"/>
          <p:cNvSpPr/>
          <p:nvPr/>
        </p:nvSpPr>
        <p:spPr>
          <a:xfrm>
            <a:off x="2265528" y="3035174"/>
            <a:ext cx="6878472" cy="853567"/>
          </a:xfrm>
          <a:prstGeom prst="rect">
            <a:avLst/>
          </a:prstGeom>
        </p:spPr>
        <p:txBody>
          <a:bodyPr wrap="square">
            <a:spAutoFit/>
          </a:bodyPr>
          <a:lstStyle/>
          <a:p>
            <a:pPr>
              <a:lnSpc>
                <a:spcPct val="107000"/>
              </a:lnSpc>
              <a:spcAft>
                <a:spcPts val="800"/>
              </a:spcAft>
            </a:pPr>
            <a:r>
              <a:rPr lang="en-US" sz="20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Setelah</a:t>
            </a:r>
            <a:r>
              <a:rPr lang="en-US"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mengetahui</a:t>
            </a:r>
            <a:r>
              <a:rPr lang="en-US"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pertanyaan</a:t>
            </a:r>
            <a:r>
              <a:rPr lang="en-US"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0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20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a:t>
            </a:r>
            <a:r>
              <a:rPr lang="en-US" sz="20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Soal</a:t>
            </a:r>
            <a:r>
              <a:rPr lang="en-US" sz="20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0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ini</a:t>
            </a:r>
            <a:r>
              <a:rPr lang="en-US" sz="20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0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sebenarnya</a:t>
            </a:r>
            <a:r>
              <a:rPr lang="en-US" sz="20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0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sedang</a:t>
            </a:r>
            <a:r>
              <a:rPr lang="en-US" sz="20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0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menguji</a:t>
            </a:r>
            <a:r>
              <a:rPr lang="en-US" sz="20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0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konsep</a:t>
            </a:r>
            <a:r>
              <a:rPr lang="en-US" sz="20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000"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apa</a:t>
            </a:r>
            <a:r>
              <a:rPr lang="en-US" sz="20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824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1405719" y="2590281"/>
            <a:ext cx="9144000" cy="954107"/>
          </a:xfrm>
          <a:prstGeom prst="rect">
            <a:avLst/>
          </a:prstGeom>
          <a:noFill/>
        </p:spPr>
        <p:txBody>
          <a:bodyPr wrap="square" anchor="ctr">
            <a:spAutoFit/>
          </a:bodyPr>
          <a:lstStyle/>
          <a:p>
            <a:pPr algn="ctr"/>
            <a:r>
              <a:rPr lang="en-US" sz="2800" b="1" dirty="0">
                <a:solidFill>
                  <a:schemeClr val="bg1"/>
                </a:solidFill>
                <a:latin typeface="Aptos Display"/>
              </a:rPr>
              <a:t>STRATEGI 3</a:t>
            </a:r>
          </a:p>
          <a:p>
            <a:pPr algn="ctr"/>
            <a:r>
              <a:rPr lang="en-US" sz="2800" b="1" dirty="0">
                <a:solidFill>
                  <a:schemeClr val="bg1"/>
                </a:solidFill>
                <a:latin typeface="Aptos Display"/>
              </a:rPr>
              <a:t>KATA KUNCI → CIRI → KONSEP</a:t>
            </a:r>
          </a:p>
        </p:txBody>
      </p:sp>
    </p:spTree>
    <p:extLst>
      <p:ext uri="{BB962C8B-B14F-4D97-AF65-F5344CB8AC3E}">
        <p14:creationId xmlns:p14="http://schemas.microsoft.com/office/powerpoint/2010/main" val="2104972865"/>
      </p:ext>
    </p:extLst>
  </p:cSld>
  <p:clrMapOvr>
    <a:masterClrMapping/>
  </p:clrMapOvr>
  <p:transition spd="slow">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487701" cy="6858000"/>
          </a:xfrm>
          <a:prstGeom prst="rect">
            <a:avLst/>
          </a:prstGeom>
          <a:solidFill>
            <a:srgbClr val="1824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4" name="TextBox 3"/>
          <p:cNvSpPr txBox="1"/>
          <p:nvPr/>
        </p:nvSpPr>
        <p:spPr>
          <a:xfrm>
            <a:off x="1405719" y="727502"/>
            <a:ext cx="9144000" cy="830997"/>
          </a:xfrm>
          <a:prstGeom prst="rect">
            <a:avLst/>
          </a:prstGeom>
          <a:noFill/>
        </p:spPr>
        <p:txBody>
          <a:bodyPr wrap="square" anchor="ctr">
            <a:spAutoFit/>
          </a:bodyPr>
          <a:lstStyle/>
          <a:p>
            <a:pPr algn="ctr"/>
            <a:r>
              <a:rPr lang="en-US" sz="2400" b="1" dirty="0">
                <a:solidFill>
                  <a:schemeClr val="bg1"/>
                </a:solidFill>
                <a:latin typeface="Aptos Display"/>
              </a:rPr>
              <a:t>STRATEGI 4</a:t>
            </a:r>
          </a:p>
          <a:p>
            <a:pPr algn="ctr"/>
            <a:r>
              <a:rPr lang="en-US" sz="2400" b="1" dirty="0" smtClean="0">
                <a:solidFill>
                  <a:schemeClr val="bg1"/>
                </a:solidFill>
                <a:latin typeface="Aptos Display"/>
              </a:rPr>
              <a:t>JANGAN </a:t>
            </a:r>
            <a:r>
              <a:rPr lang="en-US" sz="2400" b="1" dirty="0">
                <a:solidFill>
                  <a:schemeClr val="bg1"/>
                </a:solidFill>
                <a:latin typeface="Aptos Display"/>
              </a:rPr>
              <a:t>TERJEBAK PADA OPSI YANG “BENAR”</a:t>
            </a:r>
          </a:p>
        </p:txBody>
      </p:sp>
      <p:sp>
        <p:nvSpPr>
          <p:cNvPr id="3" name="Rectangle 2"/>
          <p:cNvSpPr/>
          <p:nvPr/>
        </p:nvSpPr>
        <p:spPr>
          <a:xfrm>
            <a:off x="896203" y="2465709"/>
            <a:ext cx="3213508" cy="405367"/>
          </a:xfrm>
          <a:prstGeom prst="rect">
            <a:avLst/>
          </a:prstGeom>
        </p:spPr>
        <p:txBody>
          <a:bodyPr wrap="none">
            <a:spAutoFit/>
          </a:bodyPr>
          <a:lstStyle/>
          <a:p>
            <a:pPr>
              <a:lnSpc>
                <a:spcPct val="107000"/>
              </a:lnSpc>
              <a:spcAft>
                <a:spcPts val="800"/>
              </a:spcAft>
            </a:pPr>
            <a:r>
              <a:rPr lang="en-US" sz="20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BENAR ≠ PALING TEPAT</a:t>
            </a:r>
            <a:endParaRPr lang="en-US"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angle 4"/>
          <p:cNvSpPr/>
          <p:nvPr/>
        </p:nvSpPr>
        <p:spPr>
          <a:xfrm>
            <a:off x="896203" y="3278260"/>
            <a:ext cx="6705600" cy="2462341"/>
          </a:xfrm>
          <a:prstGeom prst="rect">
            <a:avLst/>
          </a:prstGeom>
        </p:spPr>
        <p:txBody>
          <a:bodyPr wrap="square">
            <a:spAutoFit/>
          </a:bodyPr>
          <a:lstStyle/>
          <a:p>
            <a:pPr>
              <a:lnSpc>
                <a:spcPct val="107000"/>
              </a:lnSpc>
              <a:spcAft>
                <a:spcPts val="800"/>
              </a:spcAft>
            </a:pPr>
            <a:r>
              <a:rPr lang="en-US" sz="20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Ini</a:t>
            </a:r>
            <a:r>
              <a:rPr lang="en-US"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penting</a:t>
            </a:r>
            <a:r>
              <a:rPr lang="en-US"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untuk</a:t>
            </a:r>
            <a:r>
              <a:rPr lang="en-US"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soal</a:t>
            </a:r>
            <a:r>
              <a:rPr lang="en-US"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TKA/UTBK </a:t>
            </a:r>
            <a:r>
              <a:rPr lang="en-US" sz="20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karena</a:t>
            </a:r>
            <a:r>
              <a:rPr lang="en-US"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sering</a:t>
            </a:r>
            <a:r>
              <a:rPr lang="en-US"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terdapat</a:t>
            </a:r>
            <a:r>
              <a:rPr lang="en-US"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opsi</a:t>
            </a:r>
            <a:r>
              <a:rPr lang="en-US"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yang:</a:t>
            </a:r>
            <a:endParaRPr lang="en-US" sz="20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US" sz="20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benar</a:t>
            </a:r>
            <a:r>
              <a:rPr lang="en-US"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sebagian</a:t>
            </a:r>
            <a:r>
              <a:rPr lang="en-US"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0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US" sz="20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benar</a:t>
            </a:r>
            <a:r>
              <a:rPr lang="en-US"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secara</a:t>
            </a:r>
            <a:r>
              <a:rPr lang="en-US"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umum</a:t>
            </a:r>
            <a:r>
              <a:rPr lang="en-US"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0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US" sz="20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benar</a:t>
            </a:r>
            <a:r>
              <a:rPr lang="en-US"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secara</a:t>
            </a:r>
            <a:r>
              <a:rPr lang="en-US"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konsep</a:t>
            </a:r>
            <a:r>
              <a:rPr lang="en-US"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0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US" sz="20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tetapi</a:t>
            </a:r>
            <a:r>
              <a:rPr lang="en-US"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tidak</a:t>
            </a:r>
            <a:r>
              <a:rPr lang="en-US"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menjawab</a:t>
            </a:r>
            <a:r>
              <a:rPr lang="en-US"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inti </a:t>
            </a:r>
            <a:r>
              <a:rPr lang="en-US" sz="20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pertanyaan</a:t>
            </a:r>
            <a:r>
              <a:rPr lang="en-US"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7645097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36979" y="1812134"/>
            <a:ext cx="4763069" cy="3726020"/>
          </a:xfrm>
          <a:prstGeom prst="rect">
            <a:avLst/>
          </a:prstGeom>
        </p:spPr>
        <p:txBody>
          <a:bodyPr wrap="square">
            <a:spAutoFit/>
          </a:bodyPr>
          <a:lstStyle/>
          <a:p>
            <a:pPr>
              <a:lnSpc>
                <a:spcPct val="107000"/>
              </a:lnSpc>
              <a:spcAft>
                <a:spcPts val="800"/>
              </a:spcAft>
            </a:pPr>
            <a:r>
              <a:rPr lang="en-US" sz="2000" b="1" dirty="0" err="1" smtClean="0">
                <a:latin typeface="Times New Roman" panose="02020603050405020304" pitchFamily="18" charset="0"/>
                <a:ea typeface="Times New Roman" panose="02020603050405020304" pitchFamily="18" charset="0"/>
                <a:cs typeface="Times New Roman" panose="02020603050405020304" pitchFamily="18" charset="0"/>
              </a:rPr>
              <a:t>Jangan</a:t>
            </a:r>
            <a:r>
              <a:rPr lang="en-US" sz="2000" b="1" dirty="0">
                <a:latin typeface="Times New Roman" panose="02020603050405020304" pitchFamily="18" charset="0"/>
                <a:ea typeface="Times New Roman" panose="02020603050405020304" pitchFamily="18" charset="0"/>
                <a:cs typeface="Times New Roman" panose="02020603050405020304" pitchFamily="18" charset="0"/>
              </a:rPr>
              <a:t>:</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dirty="0" err="1">
                <a:latin typeface="Times New Roman" panose="02020603050405020304" pitchFamily="18" charset="0"/>
                <a:ea typeface="Times New Roman" panose="02020603050405020304" pitchFamily="18" charset="0"/>
                <a:cs typeface="Times New Roman" panose="02020603050405020304" pitchFamily="18" charset="0"/>
              </a:rPr>
              <a:t>Opsi</a:t>
            </a:r>
            <a:r>
              <a:rPr lang="en-US" dirty="0">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latin typeface="Times New Roman" panose="02020603050405020304" pitchFamily="18" charset="0"/>
                <a:ea typeface="Times New Roman" panose="02020603050405020304" pitchFamily="18" charset="0"/>
                <a:cs typeface="Times New Roman" panose="02020603050405020304" pitchFamily="18" charset="0"/>
              </a:rPr>
              <a:t>terlihat</a:t>
            </a:r>
            <a:r>
              <a:rPr lang="en-US" dirty="0">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latin typeface="Times New Roman" panose="02020603050405020304" pitchFamily="18" charset="0"/>
                <a:ea typeface="Times New Roman" panose="02020603050405020304" pitchFamily="18" charset="0"/>
                <a:cs typeface="Times New Roman" panose="02020603050405020304" pitchFamily="18" charset="0"/>
              </a:rPr>
              <a:t>benar</a:t>
            </a:r>
            <a:r>
              <a:rPr lang="en-US" dirty="0">
                <a:latin typeface="Times New Roman" panose="02020603050405020304" pitchFamily="18" charset="0"/>
                <a:ea typeface="Times New Roman" panose="02020603050405020304" pitchFamily="18" charset="0"/>
                <a:cs typeface="Times New Roman" panose="02020603050405020304" pitchFamily="18" charset="0"/>
              </a:rPr>
              <a:t> → </a:t>
            </a:r>
            <a:r>
              <a:rPr lang="en-US" dirty="0" err="1">
                <a:latin typeface="Times New Roman" panose="02020603050405020304" pitchFamily="18" charset="0"/>
                <a:ea typeface="Times New Roman" panose="02020603050405020304" pitchFamily="18" charset="0"/>
                <a:cs typeface="Times New Roman" panose="02020603050405020304" pitchFamily="18" charset="0"/>
              </a:rPr>
              <a:t>langsung</a:t>
            </a:r>
            <a:r>
              <a:rPr lang="en-US" dirty="0">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latin typeface="Times New Roman" panose="02020603050405020304" pitchFamily="18" charset="0"/>
                <a:ea typeface="Times New Roman" panose="02020603050405020304" pitchFamily="18" charset="0"/>
                <a:cs typeface="Times New Roman" panose="02020603050405020304" pitchFamily="18" charset="0"/>
              </a:rPr>
              <a:t>pilih</a:t>
            </a:r>
            <a:r>
              <a:rPr lang="en-US" dirty="0">
                <a:latin typeface="Times New Roman" panose="02020603050405020304" pitchFamily="18" charset="0"/>
                <a:ea typeface="Times New Roman" panose="02020603050405020304" pitchFamily="18" charset="0"/>
                <a:cs typeface="Times New Roman" panose="02020603050405020304" pitchFamily="18" charset="0"/>
              </a:rPr>
              <a:t>.</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2000" b="1" dirty="0" err="1">
                <a:latin typeface="Times New Roman" panose="02020603050405020304" pitchFamily="18" charset="0"/>
                <a:ea typeface="Times New Roman" panose="02020603050405020304" pitchFamily="18" charset="0"/>
                <a:cs typeface="Times New Roman" panose="02020603050405020304" pitchFamily="18" charset="0"/>
              </a:rPr>
              <a:t>Tetapi</a:t>
            </a:r>
            <a:r>
              <a:rPr lang="en-US" sz="2000" b="1" dirty="0">
                <a:latin typeface="Times New Roman" panose="02020603050405020304" pitchFamily="18" charset="0"/>
                <a:ea typeface="Times New Roman" panose="02020603050405020304" pitchFamily="18" charset="0"/>
                <a:cs typeface="Times New Roman" panose="02020603050405020304" pitchFamily="18" charset="0"/>
              </a:rPr>
              <a:t>:</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dirty="0" err="1">
                <a:latin typeface="Times New Roman" panose="02020603050405020304" pitchFamily="18" charset="0"/>
                <a:ea typeface="Times New Roman" panose="02020603050405020304" pitchFamily="18" charset="0"/>
                <a:cs typeface="Times New Roman" panose="02020603050405020304" pitchFamily="18" charset="0"/>
              </a:rPr>
              <a:t>Apa</a:t>
            </a:r>
            <a:r>
              <a:rPr lang="en-US" dirty="0">
                <a:latin typeface="Times New Roman" panose="02020603050405020304" pitchFamily="18" charset="0"/>
                <a:ea typeface="Times New Roman" panose="02020603050405020304" pitchFamily="18" charset="0"/>
                <a:cs typeface="Times New Roman" panose="02020603050405020304" pitchFamily="18" charset="0"/>
              </a:rPr>
              <a:t> yang </a:t>
            </a:r>
            <a:r>
              <a:rPr lang="en-US" dirty="0" err="1">
                <a:latin typeface="Times New Roman" panose="02020603050405020304" pitchFamily="18" charset="0"/>
                <a:ea typeface="Times New Roman" panose="02020603050405020304" pitchFamily="18" charset="0"/>
                <a:cs typeface="Times New Roman" panose="02020603050405020304" pitchFamily="18" charset="0"/>
              </a:rPr>
              <a:t>ditanyakan</a:t>
            </a:r>
            <a:r>
              <a:rPr lang="en-US" dirty="0">
                <a:latin typeface="Times New Roman" panose="02020603050405020304" pitchFamily="18" charset="0"/>
                <a:ea typeface="Times New Roman" panose="02020603050405020304" pitchFamily="18" charset="0"/>
                <a:cs typeface="Times New Roman" panose="02020603050405020304" pitchFamily="18" charset="0"/>
              </a:rPr>
              <a:t>?</a:t>
            </a:r>
            <a:br>
              <a:rPr lang="en-US" dirty="0">
                <a:latin typeface="Times New Roman" panose="02020603050405020304" pitchFamily="18" charset="0"/>
                <a:ea typeface="Times New Roman" panose="02020603050405020304" pitchFamily="18" charset="0"/>
                <a:cs typeface="Times New Roman" panose="02020603050405020304" pitchFamily="18" charset="0"/>
              </a:rPr>
            </a:br>
            <a:r>
              <a:rPr lang="en-US" dirty="0">
                <a:latin typeface="Times New Roman" panose="02020603050405020304" pitchFamily="18" charset="0"/>
                <a:ea typeface="Times New Roman" panose="02020603050405020304" pitchFamily="18" charset="0"/>
                <a:cs typeface="Times New Roman" panose="02020603050405020304" pitchFamily="18" charset="0"/>
              </a:rPr>
              <a:t>↓</a:t>
            </a:r>
            <a:br>
              <a:rPr lang="en-US" dirty="0">
                <a:latin typeface="Times New Roman" panose="02020603050405020304" pitchFamily="18" charset="0"/>
                <a:ea typeface="Times New Roman" panose="02020603050405020304" pitchFamily="18" charset="0"/>
                <a:cs typeface="Times New Roman" panose="02020603050405020304" pitchFamily="18" charset="0"/>
              </a:rPr>
            </a:br>
            <a:r>
              <a:rPr lang="en-US" dirty="0" err="1">
                <a:latin typeface="Times New Roman" panose="02020603050405020304" pitchFamily="18" charset="0"/>
                <a:ea typeface="Times New Roman" panose="02020603050405020304" pitchFamily="18" charset="0"/>
                <a:cs typeface="Times New Roman" panose="02020603050405020304" pitchFamily="18" charset="0"/>
              </a:rPr>
              <a:t>Apa</a:t>
            </a:r>
            <a:r>
              <a:rPr lang="en-US" dirty="0">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latin typeface="Times New Roman" panose="02020603050405020304" pitchFamily="18" charset="0"/>
                <a:ea typeface="Times New Roman" panose="02020603050405020304" pitchFamily="18" charset="0"/>
                <a:cs typeface="Times New Roman" panose="02020603050405020304" pitchFamily="18" charset="0"/>
              </a:rPr>
              <a:t>buktinya</a:t>
            </a:r>
            <a:r>
              <a:rPr lang="en-US" dirty="0">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latin typeface="Times New Roman" panose="02020603050405020304" pitchFamily="18" charset="0"/>
                <a:ea typeface="Times New Roman" panose="02020603050405020304" pitchFamily="18" charset="0"/>
                <a:cs typeface="Times New Roman" panose="02020603050405020304" pitchFamily="18" charset="0"/>
              </a:rPr>
              <a:t>dalam</a:t>
            </a:r>
            <a:r>
              <a:rPr lang="en-US" dirty="0">
                <a:latin typeface="Times New Roman" panose="02020603050405020304" pitchFamily="18" charset="0"/>
                <a:ea typeface="Times New Roman" panose="02020603050405020304" pitchFamily="18" charset="0"/>
                <a:cs typeface="Times New Roman" panose="02020603050405020304" pitchFamily="18" charset="0"/>
              </a:rPr>
              <a:t> stimulus?</a:t>
            </a:r>
            <a:br>
              <a:rPr lang="en-US" dirty="0">
                <a:latin typeface="Times New Roman" panose="02020603050405020304" pitchFamily="18" charset="0"/>
                <a:ea typeface="Times New Roman" panose="02020603050405020304" pitchFamily="18" charset="0"/>
                <a:cs typeface="Times New Roman" panose="02020603050405020304" pitchFamily="18" charset="0"/>
              </a:rPr>
            </a:br>
            <a:r>
              <a:rPr lang="en-US" dirty="0">
                <a:latin typeface="Times New Roman" panose="02020603050405020304" pitchFamily="18" charset="0"/>
                <a:ea typeface="Times New Roman" panose="02020603050405020304" pitchFamily="18" charset="0"/>
                <a:cs typeface="Times New Roman" panose="02020603050405020304" pitchFamily="18" charset="0"/>
              </a:rPr>
              <a:t>↓</a:t>
            </a:r>
            <a:br>
              <a:rPr lang="en-US" dirty="0">
                <a:latin typeface="Times New Roman" panose="02020603050405020304" pitchFamily="18" charset="0"/>
                <a:ea typeface="Times New Roman" panose="02020603050405020304" pitchFamily="18" charset="0"/>
                <a:cs typeface="Times New Roman" panose="02020603050405020304" pitchFamily="18" charset="0"/>
              </a:rPr>
            </a:br>
            <a:r>
              <a:rPr lang="en-US" dirty="0" err="1">
                <a:latin typeface="Times New Roman" panose="02020603050405020304" pitchFamily="18" charset="0"/>
                <a:ea typeface="Times New Roman" panose="02020603050405020304" pitchFamily="18" charset="0"/>
                <a:cs typeface="Times New Roman" panose="02020603050405020304" pitchFamily="18" charset="0"/>
              </a:rPr>
              <a:t>Opsi</a:t>
            </a:r>
            <a:r>
              <a:rPr lang="en-US" dirty="0">
                <a:latin typeface="Times New Roman" panose="02020603050405020304" pitchFamily="18" charset="0"/>
                <a:ea typeface="Times New Roman" panose="02020603050405020304" pitchFamily="18" charset="0"/>
                <a:cs typeface="Times New Roman" panose="02020603050405020304" pitchFamily="18" charset="0"/>
              </a:rPr>
              <a:t> mana yang paling </a:t>
            </a:r>
            <a:r>
              <a:rPr lang="en-US" dirty="0" err="1">
                <a:latin typeface="Times New Roman" panose="02020603050405020304" pitchFamily="18" charset="0"/>
                <a:ea typeface="Times New Roman" panose="02020603050405020304" pitchFamily="18" charset="0"/>
                <a:cs typeface="Times New Roman" panose="02020603050405020304" pitchFamily="18" charset="0"/>
              </a:rPr>
              <a:t>sesuai</a:t>
            </a:r>
            <a:r>
              <a:rPr lang="en-US" dirty="0">
                <a:latin typeface="Times New Roman" panose="02020603050405020304" pitchFamily="18" charset="0"/>
                <a:ea typeface="Times New Roman" panose="02020603050405020304" pitchFamily="18" charset="0"/>
                <a:cs typeface="Times New Roman" panose="02020603050405020304" pitchFamily="18" charset="0"/>
              </a:rPr>
              <a:t>?</a:t>
            </a:r>
            <a:br>
              <a:rPr lang="en-US" dirty="0">
                <a:latin typeface="Times New Roman" panose="02020603050405020304" pitchFamily="18" charset="0"/>
                <a:ea typeface="Times New Roman" panose="02020603050405020304" pitchFamily="18" charset="0"/>
                <a:cs typeface="Times New Roman" panose="02020603050405020304" pitchFamily="18" charset="0"/>
              </a:rPr>
            </a:br>
            <a:r>
              <a:rPr lang="en-US" dirty="0">
                <a:latin typeface="Times New Roman" panose="02020603050405020304" pitchFamily="18" charset="0"/>
                <a:ea typeface="Times New Roman" panose="02020603050405020304" pitchFamily="18" charset="0"/>
                <a:cs typeface="Times New Roman" panose="02020603050405020304" pitchFamily="18" charset="0"/>
              </a:rPr>
              <a:t>↓</a:t>
            </a:r>
            <a:br>
              <a:rPr lang="en-US" dirty="0">
                <a:latin typeface="Times New Roman" panose="02020603050405020304" pitchFamily="18" charset="0"/>
                <a:ea typeface="Times New Roman" panose="02020603050405020304" pitchFamily="18" charset="0"/>
                <a:cs typeface="Times New Roman" panose="02020603050405020304" pitchFamily="18" charset="0"/>
              </a:rPr>
            </a:br>
            <a:r>
              <a:rPr lang="en-US" dirty="0" err="1">
                <a:latin typeface="Times New Roman" panose="02020603050405020304" pitchFamily="18" charset="0"/>
                <a:ea typeface="Times New Roman" panose="02020603050405020304" pitchFamily="18" charset="0"/>
                <a:cs typeface="Times New Roman" panose="02020603050405020304" pitchFamily="18" charset="0"/>
              </a:rPr>
              <a:t>Apakah</a:t>
            </a:r>
            <a:r>
              <a:rPr lang="en-US" dirty="0">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latin typeface="Times New Roman" panose="02020603050405020304" pitchFamily="18" charset="0"/>
                <a:ea typeface="Times New Roman" panose="02020603050405020304" pitchFamily="18" charset="0"/>
                <a:cs typeface="Times New Roman" panose="02020603050405020304" pitchFamily="18" charset="0"/>
              </a:rPr>
              <a:t>opsi</a:t>
            </a:r>
            <a:r>
              <a:rPr lang="en-US" dirty="0">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latin typeface="Times New Roman" panose="02020603050405020304" pitchFamily="18" charset="0"/>
                <a:ea typeface="Times New Roman" panose="02020603050405020304" pitchFamily="18" charset="0"/>
                <a:cs typeface="Times New Roman" panose="02020603050405020304" pitchFamily="18" charset="0"/>
              </a:rPr>
              <a:t>tersebut</a:t>
            </a:r>
            <a:r>
              <a:rPr lang="en-US" dirty="0">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latin typeface="Times New Roman" panose="02020603050405020304" pitchFamily="18" charset="0"/>
                <a:ea typeface="Times New Roman" panose="02020603050405020304" pitchFamily="18" charset="0"/>
                <a:cs typeface="Times New Roman" panose="02020603050405020304" pitchFamily="18" charset="0"/>
              </a:rPr>
              <a:t>benar-benar</a:t>
            </a:r>
            <a:r>
              <a:rPr lang="en-US" dirty="0">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latin typeface="Times New Roman" panose="02020603050405020304" pitchFamily="18" charset="0"/>
                <a:ea typeface="Times New Roman" panose="02020603050405020304" pitchFamily="18" charset="0"/>
                <a:cs typeface="Times New Roman" panose="02020603050405020304" pitchFamily="18" charset="0"/>
              </a:rPr>
              <a:t>menjawab</a:t>
            </a:r>
            <a:r>
              <a:rPr lang="en-US" dirty="0">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latin typeface="Times New Roman" panose="02020603050405020304" pitchFamily="18" charset="0"/>
                <a:ea typeface="Times New Roman" panose="02020603050405020304" pitchFamily="18" charset="0"/>
                <a:cs typeface="Times New Roman" panose="02020603050405020304" pitchFamily="18" charset="0"/>
              </a:rPr>
              <a:t>pertanyaan</a:t>
            </a:r>
            <a:r>
              <a:rPr lang="en-US" dirty="0" smtClean="0">
                <a:latin typeface="Times New Roman" panose="02020603050405020304" pitchFamily="18" charset="0"/>
                <a:ea typeface="Times New Roman" panose="02020603050405020304" pitchFamily="18" charset="0"/>
                <a:cs typeface="Times New Roman" panose="02020603050405020304" pitchFamily="18" charset="0"/>
              </a:rPr>
              <a:t>?</a:t>
            </a:r>
            <a:endParaRPr lang="en-US" sz="1600" dirty="0">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angle 2"/>
          <p:cNvSpPr/>
          <p:nvPr/>
        </p:nvSpPr>
        <p:spPr>
          <a:xfrm>
            <a:off x="3118513" y="774643"/>
            <a:ext cx="5959132" cy="405367"/>
          </a:xfrm>
          <a:prstGeom prst="rect">
            <a:avLst/>
          </a:prstGeom>
        </p:spPr>
        <p:txBody>
          <a:bodyPr wrap="none">
            <a:spAutoFit/>
          </a:bodyPr>
          <a:lstStyle/>
          <a:p>
            <a:pPr>
              <a:lnSpc>
                <a:spcPct val="107000"/>
              </a:lnSpc>
              <a:spcAft>
                <a:spcPts val="800"/>
              </a:spcAft>
            </a:pPr>
            <a:r>
              <a:rPr lang="en-US" sz="2000" b="1" dirty="0">
                <a:latin typeface="Times New Roman" panose="02020603050405020304" pitchFamily="18" charset="0"/>
                <a:ea typeface="Times New Roman" panose="02020603050405020304" pitchFamily="18" charset="0"/>
                <a:cs typeface="Times New Roman" panose="02020603050405020304" pitchFamily="18" charset="0"/>
              </a:rPr>
              <a:t>TUNTUTAN SOAL → BUKTI STIMULUS → OPSI</a:t>
            </a:r>
            <a:endParaRPr lang="en-US" sz="2000"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Rectangle 3"/>
          <p:cNvSpPr/>
          <p:nvPr/>
        </p:nvSpPr>
        <p:spPr>
          <a:xfrm>
            <a:off x="5873086" y="1812134"/>
            <a:ext cx="5891284" cy="2017475"/>
          </a:xfrm>
          <a:prstGeom prst="rect">
            <a:avLst/>
          </a:prstGeom>
        </p:spPr>
        <p:txBody>
          <a:bodyPr wrap="square">
            <a:spAutoFit/>
          </a:bodyPr>
          <a:lstStyle/>
          <a:p>
            <a:pPr>
              <a:lnSpc>
                <a:spcPct val="107000"/>
              </a:lnSpc>
              <a:spcAft>
                <a:spcPts val="800"/>
              </a:spcAft>
            </a:pPr>
            <a:r>
              <a:rPr lang="en-US" sz="2000" b="1" dirty="0" err="1">
                <a:latin typeface="Times New Roman" panose="02020603050405020304" pitchFamily="18" charset="0"/>
                <a:ea typeface="Times New Roman" panose="02020603050405020304" pitchFamily="18" charset="0"/>
                <a:cs typeface="Times New Roman" panose="02020603050405020304" pitchFamily="18" charset="0"/>
              </a:rPr>
              <a:t>Tiga</a:t>
            </a:r>
            <a:r>
              <a:rPr lang="en-US" sz="2000" b="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ea typeface="Times New Roman" panose="02020603050405020304" pitchFamily="18" charset="0"/>
                <a:cs typeface="Times New Roman" panose="02020603050405020304" pitchFamily="18" charset="0"/>
              </a:rPr>
              <a:t>pemeriksaan</a:t>
            </a:r>
            <a:r>
              <a:rPr lang="en-US" sz="2000" b="1" dirty="0">
                <a:latin typeface="Times New Roman" panose="02020603050405020304" pitchFamily="18" charset="0"/>
                <a:ea typeface="Times New Roman" panose="02020603050405020304" pitchFamily="18" charset="0"/>
                <a:cs typeface="Times New Roman" panose="02020603050405020304" pitchFamily="18" charset="0"/>
              </a:rPr>
              <a:t>:</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b="1" dirty="0">
                <a:latin typeface="Times New Roman" panose="02020603050405020304" pitchFamily="18" charset="0"/>
                <a:ea typeface="Times New Roman" panose="02020603050405020304" pitchFamily="18" charset="0"/>
                <a:cs typeface="Times New Roman" panose="02020603050405020304" pitchFamily="18" charset="0"/>
              </a:rPr>
              <a:t>1. </a:t>
            </a:r>
            <a:r>
              <a:rPr lang="en-US" b="1" dirty="0" err="1">
                <a:latin typeface="Times New Roman" panose="02020603050405020304" pitchFamily="18" charset="0"/>
                <a:ea typeface="Times New Roman" panose="02020603050405020304" pitchFamily="18" charset="0"/>
                <a:cs typeface="Times New Roman" panose="02020603050405020304" pitchFamily="18" charset="0"/>
              </a:rPr>
              <a:t>Benar</a:t>
            </a:r>
            <a:r>
              <a:rPr lang="en-US" b="1" dirty="0">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ea typeface="Times New Roman" panose="02020603050405020304" pitchFamily="18" charset="0"/>
                <a:cs typeface="Times New Roman" panose="02020603050405020304" pitchFamily="18" charset="0"/>
              </a:rPr>
              <a:t>secara</a:t>
            </a:r>
            <a:r>
              <a:rPr lang="en-US" b="1" dirty="0">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ea typeface="Times New Roman" panose="02020603050405020304" pitchFamily="18" charset="0"/>
                <a:cs typeface="Times New Roman" panose="02020603050405020304" pitchFamily="18" charset="0"/>
              </a:rPr>
              <a:t>konsep</a:t>
            </a:r>
            <a:r>
              <a:rPr lang="en-US" b="1" dirty="0">
                <a:latin typeface="Times New Roman" panose="02020603050405020304" pitchFamily="18" charset="0"/>
                <a:ea typeface="Times New Roman" panose="02020603050405020304" pitchFamily="18" charset="0"/>
                <a:cs typeface="Times New Roman" panose="02020603050405020304" pitchFamily="18" charset="0"/>
              </a:rPr>
              <a:t>?</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b="1" dirty="0">
                <a:latin typeface="Times New Roman" panose="02020603050405020304" pitchFamily="18" charset="0"/>
                <a:ea typeface="Times New Roman" panose="02020603050405020304" pitchFamily="18" charset="0"/>
                <a:cs typeface="Times New Roman" panose="02020603050405020304" pitchFamily="18" charset="0"/>
              </a:rPr>
              <a:t>2. </a:t>
            </a:r>
            <a:r>
              <a:rPr lang="en-US" b="1" dirty="0" err="1">
                <a:latin typeface="Times New Roman" panose="02020603050405020304" pitchFamily="18" charset="0"/>
                <a:ea typeface="Times New Roman" panose="02020603050405020304" pitchFamily="18" charset="0"/>
                <a:cs typeface="Times New Roman" panose="02020603050405020304" pitchFamily="18" charset="0"/>
              </a:rPr>
              <a:t>Sesuai</a:t>
            </a:r>
            <a:r>
              <a:rPr lang="en-US" b="1" dirty="0">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ea typeface="Times New Roman" panose="02020603050405020304" pitchFamily="18" charset="0"/>
                <a:cs typeface="Times New Roman" panose="02020603050405020304" pitchFamily="18" charset="0"/>
              </a:rPr>
              <a:t>dengan</a:t>
            </a:r>
            <a:r>
              <a:rPr lang="en-US" b="1" dirty="0">
                <a:latin typeface="Times New Roman" panose="02020603050405020304" pitchFamily="18" charset="0"/>
                <a:ea typeface="Times New Roman" panose="02020603050405020304" pitchFamily="18" charset="0"/>
                <a:cs typeface="Times New Roman" panose="02020603050405020304" pitchFamily="18" charset="0"/>
              </a:rPr>
              <a:t> stimulus?</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b="1" dirty="0">
                <a:latin typeface="Times New Roman" panose="02020603050405020304" pitchFamily="18" charset="0"/>
                <a:ea typeface="Times New Roman" panose="02020603050405020304" pitchFamily="18" charset="0"/>
                <a:cs typeface="Times New Roman" panose="02020603050405020304" pitchFamily="18" charset="0"/>
              </a:rPr>
              <a:t>3. </a:t>
            </a:r>
            <a:r>
              <a:rPr lang="en-US" b="1" dirty="0" err="1">
                <a:latin typeface="Times New Roman" panose="02020603050405020304" pitchFamily="18" charset="0"/>
                <a:ea typeface="Times New Roman" panose="02020603050405020304" pitchFamily="18" charset="0"/>
                <a:cs typeface="Times New Roman" panose="02020603050405020304" pitchFamily="18" charset="0"/>
              </a:rPr>
              <a:t>Menjawab</a:t>
            </a:r>
            <a:r>
              <a:rPr lang="en-US" b="1" dirty="0">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ea typeface="Times New Roman" panose="02020603050405020304" pitchFamily="18" charset="0"/>
                <a:cs typeface="Times New Roman" panose="02020603050405020304" pitchFamily="18" charset="0"/>
              </a:rPr>
              <a:t>tuntutan</a:t>
            </a:r>
            <a:r>
              <a:rPr lang="en-US" b="1" dirty="0">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ea typeface="Times New Roman" panose="02020603050405020304" pitchFamily="18" charset="0"/>
                <a:cs typeface="Times New Roman" panose="02020603050405020304" pitchFamily="18" charset="0"/>
              </a:rPr>
              <a:t>soal</a:t>
            </a:r>
            <a:r>
              <a:rPr lang="en-US" b="1" dirty="0">
                <a:latin typeface="Times New Roman" panose="02020603050405020304" pitchFamily="18" charset="0"/>
                <a:ea typeface="Times New Roman" panose="02020603050405020304" pitchFamily="18" charset="0"/>
                <a:cs typeface="Times New Roman" panose="02020603050405020304" pitchFamily="18" charset="0"/>
              </a:rPr>
              <a:t>?</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dirty="0" err="1">
                <a:latin typeface="Times New Roman" panose="02020603050405020304" pitchFamily="18" charset="0"/>
                <a:ea typeface="Times New Roman" panose="02020603050405020304" pitchFamily="18" charset="0"/>
                <a:cs typeface="Times New Roman" panose="02020603050405020304" pitchFamily="18" charset="0"/>
              </a:rPr>
              <a:t>Kalau</a:t>
            </a:r>
            <a:r>
              <a:rPr lang="en-US" dirty="0">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latin typeface="Times New Roman" panose="02020603050405020304" pitchFamily="18" charset="0"/>
                <a:ea typeface="Times New Roman" panose="02020603050405020304" pitchFamily="18" charset="0"/>
                <a:cs typeface="Times New Roman" panose="02020603050405020304" pitchFamily="18" charset="0"/>
              </a:rPr>
              <a:t>ketiganya</a:t>
            </a:r>
            <a:r>
              <a:rPr lang="en-US" dirty="0">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latin typeface="Times New Roman" panose="02020603050405020304" pitchFamily="18" charset="0"/>
                <a:ea typeface="Times New Roman" panose="02020603050405020304" pitchFamily="18" charset="0"/>
                <a:cs typeface="Times New Roman" panose="02020603050405020304" pitchFamily="18" charset="0"/>
              </a:rPr>
              <a:t>terpenuhi</a:t>
            </a:r>
            <a:r>
              <a:rPr lang="en-US" dirty="0">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latin typeface="Times New Roman" panose="02020603050405020304" pitchFamily="18" charset="0"/>
                <a:ea typeface="Times New Roman" panose="02020603050405020304" pitchFamily="18" charset="0"/>
                <a:cs typeface="Times New Roman" panose="02020603050405020304" pitchFamily="18" charset="0"/>
              </a:rPr>
              <a:t>kandidat</a:t>
            </a:r>
            <a:r>
              <a:rPr lang="en-US" dirty="0">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latin typeface="Times New Roman" panose="02020603050405020304" pitchFamily="18" charset="0"/>
                <a:ea typeface="Times New Roman" panose="02020603050405020304" pitchFamily="18" charset="0"/>
                <a:cs typeface="Times New Roman" panose="02020603050405020304" pitchFamily="18" charset="0"/>
              </a:rPr>
              <a:t>jawabannya</a:t>
            </a:r>
            <a:r>
              <a:rPr lang="en-US" dirty="0">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latin typeface="Times New Roman" panose="02020603050405020304" pitchFamily="18" charset="0"/>
                <a:ea typeface="Times New Roman" panose="02020603050405020304" pitchFamily="18" charset="0"/>
                <a:cs typeface="Times New Roman" panose="02020603050405020304" pitchFamily="18" charset="0"/>
              </a:rPr>
              <a:t>sangat</a:t>
            </a:r>
            <a:r>
              <a:rPr lang="en-US" dirty="0">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latin typeface="Times New Roman" panose="02020603050405020304" pitchFamily="18" charset="0"/>
                <a:ea typeface="Times New Roman" panose="02020603050405020304" pitchFamily="18" charset="0"/>
                <a:cs typeface="Times New Roman" panose="02020603050405020304" pitchFamily="18" charset="0"/>
              </a:rPr>
              <a:t>kuat</a:t>
            </a:r>
            <a:r>
              <a:rPr lang="en-US" dirty="0">
                <a:latin typeface="Times New Roman" panose="02020603050405020304" pitchFamily="18" charset="0"/>
                <a:ea typeface="Times New Roman" panose="02020603050405020304" pitchFamily="18" charset="0"/>
                <a:cs typeface="Times New Roman" panose="02020603050405020304" pitchFamily="18" charset="0"/>
              </a:rPr>
              <a:t>.</a:t>
            </a:r>
            <a:endParaRPr lang="en-US" sz="16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971090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411480"/>
            <a:ext cx="10881360" cy="685800"/>
          </a:xfrm>
          <a:prstGeom prst="rect">
            <a:avLst/>
          </a:prstGeom>
          <a:noFill/>
        </p:spPr>
        <p:txBody>
          <a:bodyPr wrap="none">
            <a:spAutoFit/>
          </a:bodyPr>
          <a:lstStyle/>
          <a:p>
            <a:pPr>
              <a:defRPr sz="2800" b="1">
                <a:solidFill>
                  <a:srgbClr val="18243A"/>
                </a:solidFill>
                <a:latin typeface="Aptos Display"/>
              </a:defRPr>
            </a:pPr>
            <a:r>
              <a:t>Jawaban Salah Tidak Selalu Terlihat Salah</a:t>
            </a:r>
          </a:p>
        </p:txBody>
      </p:sp>
      <p:sp>
        <p:nvSpPr>
          <p:cNvPr id="4" name="Rounded Rectangle 3"/>
          <p:cNvSpPr/>
          <p:nvPr/>
        </p:nvSpPr>
        <p:spPr>
          <a:xfrm>
            <a:off x="731520" y="1463040"/>
            <a:ext cx="5120640" cy="1508760"/>
          </a:xfrm>
          <a:prstGeom prst="roundRect">
            <a:avLst/>
          </a:prstGeom>
          <a:solidFill>
            <a:srgbClr val="F5F7FA"/>
          </a:solidFill>
          <a:ln>
            <a:solidFill>
              <a:srgbClr val="DCE1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731520" y="1463040"/>
            <a:ext cx="73152" cy="1508760"/>
          </a:xfrm>
          <a:prstGeom prst="rect">
            <a:avLst/>
          </a:prstGeom>
          <a:solidFill>
            <a:srgbClr val="2A5B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60120" y="1627632"/>
            <a:ext cx="4709159" cy="1188719"/>
          </a:xfrm>
          <a:prstGeom prst="rect">
            <a:avLst/>
          </a:prstGeom>
          <a:noFill/>
        </p:spPr>
        <p:txBody>
          <a:bodyPr wrap="square">
            <a:spAutoFit/>
          </a:bodyPr>
          <a:lstStyle/>
          <a:p>
            <a:pPr>
              <a:defRPr sz="1800" b="1">
                <a:solidFill>
                  <a:srgbClr val="18243A"/>
                </a:solidFill>
                <a:latin typeface="Aptos Display"/>
              </a:defRPr>
            </a:pPr>
            <a:r>
              <a:rPr dirty="0" err="1"/>
              <a:t>Benar</a:t>
            </a:r>
            <a:r>
              <a:rPr dirty="0"/>
              <a:t>, </a:t>
            </a:r>
            <a:r>
              <a:rPr dirty="0" err="1"/>
              <a:t>tetapi</a:t>
            </a:r>
            <a:r>
              <a:rPr dirty="0"/>
              <a:t> </a:t>
            </a:r>
            <a:r>
              <a:rPr dirty="0" err="1"/>
              <a:t>tidak</a:t>
            </a:r>
            <a:r>
              <a:rPr dirty="0"/>
              <a:t> </a:t>
            </a:r>
            <a:r>
              <a:rPr dirty="0" err="1"/>
              <a:t>menjawab</a:t>
            </a:r>
            <a:r>
              <a:rPr dirty="0"/>
              <a:t> </a:t>
            </a:r>
            <a:r>
              <a:rPr dirty="0" err="1"/>
              <a:t>pertanyaan</a:t>
            </a:r>
            <a:endParaRPr dirty="0"/>
          </a:p>
        </p:txBody>
      </p:sp>
      <p:sp>
        <p:nvSpPr>
          <p:cNvPr id="7" name="Rounded Rectangle 6"/>
          <p:cNvSpPr/>
          <p:nvPr/>
        </p:nvSpPr>
        <p:spPr>
          <a:xfrm>
            <a:off x="6309359" y="1463040"/>
            <a:ext cx="5120640" cy="1508760"/>
          </a:xfrm>
          <a:prstGeom prst="roundRect">
            <a:avLst/>
          </a:prstGeom>
          <a:solidFill>
            <a:srgbClr val="F5F7FA"/>
          </a:solidFill>
          <a:ln>
            <a:solidFill>
              <a:srgbClr val="DCE1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6309359" y="1463040"/>
            <a:ext cx="73152" cy="1508760"/>
          </a:xfrm>
          <a:prstGeom prst="rect">
            <a:avLst/>
          </a:prstGeom>
          <a:solidFill>
            <a:srgbClr val="248B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6537959" y="1627632"/>
            <a:ext cx="4709159" cy="1188719"/>
          </a:xfrm>
          <a:prstGeom prst="rect">
            <a:avLst/>
          </a:prstGeom>
          <a:noFill/>
        </p:spPr>
        <p:txBody>
          <a:bodyPr wrap="square">
            <a:spAutoFit/>
          </a:bodyPr>
          <a:lstStyle/>
          <a:p>
            <a:pPr>
              <a:defRPr sz="1800" b="1">
                <a:solidFill>
                  <a:srgbClr val="18243A"/>
                </a:solidFill>
                <a:latin typeface="Aptos Display"/>
              </a:defRPr>
            </a:pPr>
            <a:r>
              <a:rPr dirty="0" err="1"/>
              <a:t>Benar</a:t>
            </a:r>
            <a:r>
              <a:rPr dirty="0"/>
              <a:t> </a:t>
            </a:r>
            <a:r>
              <a:rPr dirty="0" err="1"/>
              <a:t>secara</a:t>
            </a:r>
            <a:r>
              <a:rPr dirty="0"/>
              <a:t> </a:t>
            </a:r>
            <a:r>
              <a:rPr dirty="0" err="1"/>
              <a:t>umum</a:t>
            </a:r>
            <a:r>
              <a:rPr dirty="0"/>
              <a:t>, </a:t>
            </a:r>
            <a:r>
              <a:rPr dirty="0" err="1"/>
              <a:t>tetapi</a:t>
            </a:r>
            <a:r>
              <a:rPr dirty="0"/>
              <a:t> </a:t>
            </a:r>
            <a:r>
              <a:rPr dirty="0" err="1"/>
              <a:t>tidak</a:t>
            </a:r>
            <a:r>
              <a:rPr dirty="0"/>
              <a:t> </a:t>
            </a:r>
            <a:r>
              <a:rPr dirty="0" err="1"/>
              <a:t>didukung</a:t>
            </a:r>
            <a:r>
              <a:rPr dirty="0"/>
              <a:t> stimulus</a:t>
            </a:r>
          </a:p>
        </p:txBody>
      </p:sp>
      <p:sp>
        <p:nvSpPr>
          <p:cNvPr id="10" name="Rounded Rectangle 9"/>
          <p:cNvSpPr/>
          <p:nvPr/>
        </p:nvSpPr>
        <p:spPr>
          <a:xfrm>
            <a:off x="731520" y="3383280"/>
            <a:ext cx="5120640" cy="1508760"/>
          </a:xfrm>
          <a:prstGeom prst="roundRect">
            <a:avLst/>
          </a:prstGeom>
          <a:solidFill>
            <a:srgbClr val="F5F7FA"/>
          </a:solidFill>
          <a:ln>
            <a:solidFill>
              <a:srgbClr val="DCE1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731520" y="3383280"/>
            <a:ext cx="73152" cy="1508760"/>
          </a:xfrm>
          <a:prstGeom prst="rect">
            <a:avLst/>
          </a:prstGeom>
          <a:solidFill>
            <a:srgbClr val="E2AB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960120" y="3547872"/>
            <a:ext cx="4709159" cy="1188719"/>
          </a:xfrm>
          <a:prstGeom prst="rect">
            <a:avLst/>
          </a:prstGeom>
          <a:noFill/>
        </p:spPr>
        <p:txBody>
          <a:bodyPr wrap="square">
            <a:spAutoFit/>
          </a:bodyPr>
          <a:lstStyle/>
          <a:p>
            <a:pPr>
              <a:defRPr sz="1800" b="1">
                <a:solidFill>
                  <a:srgbClr val="18243A"/>
                </a:solidFill>
                <a:latin typeface="Aptos Display"/>
              </a:defRPr>
            </a:pPr>
            <a:r>
              <a:rPr dirty="0" err="1"/>
              <a:t>Konsepnya</a:t>
            </a:r>
            <a:r>
              <a:rPr dirty="0"/>
              <a:t> </a:t>
            </a:r>
            <a:r>
              <a:rPr dirty="0" err="1"/>
              <a:t>berdekatan</a:t>
            </a:r>
            <a:r>
              <a:rPr dirty="0"/>
              <a:t> </a:t>
            </a:r>
            <a:r>
              <a:rPr dirty="0" err="1"/>
              <a:t>tetapi</a:t>
            </a:r>
            <a:r>
              <a:rPr dirty="0"/>
              <a:t> </a:t>
            </a:r>
            <a:r>
              <a:rPr dirty="0" err="1"/>
              <a:t>tidak</a:t>
            </a:r>
            <a:r>
              <a:rPr dirty="0"/>
              <a:t> </a:t>
            </a:r>
            <a:r>
              <a:rPr dirty="0" err="1"/>
              <a:t>tepat</a:t>
            </a:r>
            <a:endParaRPr dirty="0"/>
          </a:p>
        </p:txBody>
      </p:sp>
      <p:sp>
        <p:nvSpPr>
          <p:cNvPr id="13" name="Rounded Rectangle 12"/>
          <p:cNvSpPr/>
          <p:nvPr/>
        </p:nvSpPr>
        <p:spPr>
          <a:xfrm>
            <a:off x="6309359" y="3383280"/>
            <a:ext cx="5120640" cy="1508760"/>
          </a:xfrm>
          <a:prstGeom prst="roundRect">
            <a:avLst/>
          </a:prstGeom>
          <a:solidFill>
            <a:srgbClr val="F5F7FA"/>
          </a:solidFill>
          <a:ln>
            <a:solidFill>
              <a:srgbClr val="DCE1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6309359" y="3383280"/>
            <a:ext cx="73152" cy="1508760"/>
          </a:xfrm>
          <a:prstGeom prst="rect">
            <a:avLst/>
          </a:prstGeom>
          <a:solidFill>
            <a:srgbClr val="BE46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6537959" y="3547872"/>
            <a:ext cx="4709159" cy="1188719"/>
          </a:xfrm>
          <a:prstGeom prst="rect">
            <a:avLst/>
          </a:prstGeom>
          <a:noFill/>
        </p:spPr>
        <p:txBody>
          <a:bodyPr wrap="square">
            <a:spAutoFit/>
          </a:bodyPr>
          <a:lstStyle/>
          <a:p>
            <a:pPr>
              <a:defRPr sz="1800" b="1">
                <a:solidFill>
                  <a:srgbClr val="18243A"/>
                </a:solidFill>
                <a:latin typeface="Aptos Display"/>
              </a:defRPr>
            </a:pPr>
            <a:r>
              <a:rPr dirty="0" err="1"/>
              <a:t>Generalisasi</a:t>
            </a:r>
            <a:r>
              <a:rPr dirty="0"/>
              <a:t> </a:t>
            </a:r>
            <a:r>
              <a:rPr dirty="0" err="1"/>
              <a:t>berlebihan</a:t>
            </a:r>
            <a:r>
              <a:rPr dirty="0"/>
              <a:t> / kata </a:t>
            </a:r>
            <a:r>
              <a:rPr dirty="0" err="1"/>
              <a:t>absolut</a:t>
            </a:r>
            <a:endParaRPr dirty="0"/>
          </a:p>
        </p:txBody>
      </p:sp>
      <p:sp>
        <p:nvSpPr>
          <p:cNvPr id="16" name="TextBox 15"/>
          <p:cNvSpPr txBox="1"/>
          <p:nvPr/>
        </p:nvSpPr>
        <p:spPr>
          <a:xfrm>
            <a:off x="640080" y="6446520"/>
            <a:ext cx="10881360" cy="228600"/>
          </a:xfrm>
          <a:prstGeom prst="rect">
            <a:avLst/>
          </a:prstGeom>
          <a:noFill/>
        </p:spPr>
        <p:txBody>
          <a:bodyPr wrap="none">
            <a:spAutoFit/>
          </a:bodyPr>
          <a:lstStyle/>
          <a:p>
            <a:pPr>
              <a:defRPr sz="800">
                <a:solidFill>
                  <a:srgbClr val="9197A0"/>
                </a:solidFill>
                <a:latin typeface="Aptos"/>
              </a:defRPr>
            </a:pPr>
            <a:r>
              <a:t>Pelatihan Tentor TKA &amp; SNBT • IPS • 23</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barn(inVertical)">
                                      <p:cBhvr>
                                        <p:cTn id="19" dur="5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2" grpId="0"/>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487701" cy="6858000"/>
          </a:xfrm>
          <a:prstGeom prst="rect">
            <a:avLst/>
          </a:prstGeom>
          <a:solidFill>
            <a:srgbClr val="1824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4" name="TextBox 3"/>
          <p:cNvSpPr txBox="1"/>
          <p:nvPr/>
        </p:nvSpPr>
        <p:spPr>
          <a:xfrm>
            <a:off x="1405719" y="727502"/>
            <a:ext cx="9144000" cy="830997"/>
          </a:xfrm>
          <a:prstGeom prst="rect">
            <a:avLst/>
          </a:prstGeom>
          <a:noFill/>
        </p:spPr>
        <p:txBody>
          <a:bodyPr wrap="square" anchor="ctr">
            <a:spAutoFit/>
          </a:bodyPr>
          <a:lstStyle/>
          <a:p>
            <a:pPr algn="ctr"/>
            <a:r>
              <a:rPr lang="en-US" sz="2400" b="1" dirty="0">
                <a:solidFill>
                  <a:schemeClr val="bg1"/>
                </a:solidFill>
                <a:latin typeface="Aptos Display"/>
              </a:rPr>
              <a:t>STRATEGI 5</a:t>
            </a:r>
          </a:p>
          <a:p>
            <a:pPr algn="ctr"/>
            <a:r>
              <a:rPr lang="en-US" sz="2400" b="1" dirty="0">
                <a:solidFill>
                  <a:schemeClr val="bg1"/>
                </a:solidFill>
                <a:latin typeface="Aptos Display"/>
              </a:rPr>
              <a:t>GUNAKAN ELIMINASI</a:t>
            </a:r>
          </a:p>
        </p:txBody>
      </p:sp>
      <p:sp>
        <p:nvSpPr>
          <p:cNvPr id="6" name="Rectangle 5"/>
          <p:cNvSpPr/>
          <p:nvPr/>
        </p:nvSpPr>
        <p:spPr>
          <a:xfrm>
            <a:off x="1405719" y="2290582"/>
            <a:ext cx="4757071" cy="388696"/>
          </a:xfrm>
          <a:prstGeom prst="rect">
            <a:avLst/>
          </a:prstGeom>
        </p:spPr>
        <p:txBody>
          <a:bodyPr wrap="none">
            <a:spAutoFit/>
          </a:bodyPr>
          <a:lstStyle/>
          <a:p>
            <a:pPr>
              <a:lnSpc>
                <a:spcPct val="107000"/>
              </a:lnSpc>
              <a:spcAft>
                <a:spcPts val="800"/>
              </a:spcAft>
            </a:pPr>
            <a:r>
              <a:rPr lang="en-US"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Tidak</a:t>
            </a:r>
            <a:r>
              <a:rPr lang="en-US"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tahu</a:t>
            </a:r>
            <a:r>
              <a:rPr lang="en-US"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jawaban</a:t>
            </a:r>
            <a:r>
              <a:rPr lang="en-US"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 </a:t>
            </a:r>
            <a:r>
              <a:rPr lang="en-US"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tidak</a:t>
            </a:r>
            <a:r>
              <a:rPr lang="en-US"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bisa</a:t>
            </a:r>
            <a:r>
              <a:rPr lang="en-US"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b="1"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mengerjakan</a:t>
            </a:r>
            <a:endParaRPr lang="en-US" sz="1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Rectangle 6"/>
          <p:cNvSpPr/>
          <p:nvPr/>
        </p:nvSpPr>
        <p:spPr>
          <a:xfrm>
            <a:off x="1405719" y="2992774"/>
            <a:ext cx="6096000" cy="1938992"/>
          </a:xfrm>
          <a:prstGeom prst="rect">
            <a:avLst/>
          </a:prstGeom>
        </p:spPr>
        <p:txBody>
          <a:bodyPr>
            <a:spAutoFit/>
          </a:bodyPr>
          <a:lstStyle/>
          <a:p>
            <a:r>
              <a:rPr lang="en-US" sz="2400" b="1" dirty="0" err="1">
                <a:solidFill>
                  <a:schemeClr val="bg1"/>
                </a:solidFill>
              </a:rPr>
              <a:t>Empat</a:t>
            </a:r>
            <a:r>
              <a:rPr lang="en-US" sz="2400" b="1" dirty="0">
                <a:solidFill>
                  <a:schemeClr val="bg1"/>
                </a:solidFill>
              </a:rPr>
              <a:t> </a:t>
            </a:r>
            <a:r>
              <a:rPr lang="en-US" sz="2400" b="1" dirty="0" err="1">
                <a:solidFill>
                  <a:schemeClr val="bg1"/>
                </a:solidFill>
              </a:rPr>
              <a:t>alasan</a:t>
            </a:r>
            <a:r>
              <a:rPr lang="en-US" sz="2400" b="1" dirty="0">
                <a:solidFill>
                  <a:schemeClr val="bg1"/>
                </a:solidFill>
              </a:rPr>
              <a:t> </a:t>
            </a:r>
            <a:r>
              <a:rPr lang="en-US" sz="2400" b="1" dirty="0" err="1">
                <a:solidFill>
                  <a:schemeClr val="bg1"/>
                </a:solidFill>
              </a:rPr>
              <a:t>eliminasi</a:t>
            </a:r>
            <a:r>
              <a:rPr lang="en-US" sz="2400" b="1" dirty="0">
                <a:solidFill>
                  <a:schemeClr val="bg1"/>
                </a:solidFill>
              </a:rPr>
              <a:t>:</a:t>
            </a:r>
            <a:endParaRPr lang="en-US" sz="2400" dirty="0">
              <a:solidFill>
                <a:schemeClr val="bg1"/>
              </a:solidFill>
            </a:endParaRPr>
          </a:p>
          <a:p>
            <a:r>
              <a:rPr lang="en-US" sz="2400" dirty="0">
                <a:solidFill>
                  <a:schemeClr val="bg1"/>
                </a:solidFill>
              </a:rPr>
              <a:t>❌ </a:t>
            </a:r>
            <a:r>
              <a:rPr lang="en-US" sz="2400" dirty="0" err="1">
                <a:solidFill>
                  <a:schemeClr val="bg1"/>
                </a:solidFill>
              </a:rPr>
              <a:t>Bertentangan</a:t>
            </a:r>
            <a:r>
              <a:rPr lang="en-US" sz="2400" dirty="0">
                <a:solidFill>
                  <a:schemeClr val="bg1"/>
                </a:solidFill>
              </a:rPr>
              <a:t> </a:t>
            </a:r>
            <a:r>
              <a:rPr lang="en-US" sz="2400" dirty="0" err="1">
                <a:solidFill>
                  <a:schemeClr val="bg1"/>
                </a:solidFill>
              </a:rPr>
              <a:t>dengan</a:t>
            </a:r>
            <a:r>
              <a:rPr lang="en-US" sz="2400" dirty="0">
                <a:solidFill>
                  <a:schemeClr val="bg1"/>
                </a:solidFill>
              </a:rPr>
              <a:t> stimulus</a:t>
            </a:r>
            <a:br>
              <a:rPr lang="en-US" sz="2400" dirty="0">
                <a:solidFill>
                  <a:schemeClr val="bg1"/>
                </a:solidFill>
              </a:rPr>
            </a:br>
            <a:r>
              <a:rPr lang="en-US" sz="2400" dirty="0">
                <a:solidFill>
                  <a:schemeClr val="bg1"/>
                </a:solidFill>
              </a:rPr>
              <a:t>❌ </a:t>
            </a:r>
            <a:r>
              <a:rPr lang="en-US" sz="2400" dirty="0" err="1">
                <a:solidFill>
                  <a:schemeClr val="bg1"/>
                </a:solidFill>
              </a:rPr>
              <a:t>Tidak</a:t>
            </a:r>
            <a:r>
              <a:rPr lang="en-US" sz="2400" dirty="0">
                <a:solidFill>
                  <a:schemeClr val="bg1"/>
                </a:solidFill>
              </a:rPr>
              <a:t> </a:t>
            </a:r>
            <a:r>
              <a:rPr lang="en-US" sz="2400" dirty="0" err="1">
                <a:solidFill>
                  <a:schemeClr val="bg1"/>
                </a:solidFill>
              </a:rPr>
              <a:t>relevan</a:t>
            </a:r>
            <a:r>
              <a:rPr lang="en-US" sz="2400" dirty="0">
                <a:solidFill>
                  <a:schemeClr val="bg1"/>
                </a:solidFill>
              </a:rPr>
              <a:t> </a:t>
            </a:r>
            <a:r>
              <a:rPr lang="en-US" sz="2400" dirty="0" err="1">
                <a:solidFill>
                  <a:schemeClr val="bg1"/>
                </a:solidFill>
              </a:rPr>
              <a:t>dengan</a:t>
            </a:r>
            <a:r>
              <a:rPr lang="en-US" sz="2400" dirty="0">
                <a:solidFill>
                  <a:schemeClr val="bg1"/>
                </a:solidFill>
              </a:rPr>
              <a:t> </a:t>
            </a:r>
            <a:r>
              <a:rPr lang="en-US" sz="2400" dirty="0" err="1">
                <a:solidFill>
                  <a:schemeClr val="bg1"/>
                </a:solidFill>
              </a:rPr>
              <a:t>pertanyaan</a:t>
            </a:r>
            <a:r>
              <a:rPr lang="en-US" sz="2400" dirty="0">
                <a:solidFill>
                  <a:schemeClr val="bg1"/>
                </a:solidFill>
              </a:rPr>
              <a:t/>
            </a:r>
            <a:br>
              <a:rPr lang="en-US" sz="2400" dirty="0">
                <a:solidFill>
                  <a:schemeClr val="bg1"/>
                </a:solidFill>
              </a:rPr>
            </a:br>
            <a:r>
              <a:rPr lang="en-US" sz="2400" dirty="0">
                <a:solidFill>
                  <a:schemeClr val="bg1"/>
                </a:solidFill>
              </a:rPr>
              <a:t>❌ </a:t>
            </a:r>
            <a:r>
              <a:rPr lang="en-US" sz="2400" dirty="0" err="1">
                <a:solidFill>
                  <a:schemeClr val="bg1"/>
                </a:solidFill>
              </a:rPr>
              <a:t>Terlalu</a:t>
            </a:r>
            <a:r>
              <a:rPr lang="en-US" sz="2400" dirty="0">
                <a:solidFill>
                  <a:schemeClr val="bg1"/>
                </a:solidFill>
              </a:rPr>
              <a:t> </a:t>
            </a:r>
            <a:r>
              <a:rPr lang="en-US" sz="2400" dirty="0" err="1">
                <a:solidFill>
                  <a:schemeClr val="bg1"/>
                </a:solidFill>
              </a:rPr>
              <a:t>mutlak</a:t>
            </a:r>
            <a:r>
              <a:rPr lang="en-US" sz="2400" dirty="0">
                <a:solidFill>
                  <a:schemeClr val="bg1"/>
                </a:solidFill>
              </a:rPr>
              <a:t/>
            </a:r>
            <a:br>
              <a:rPr lang="en-US" sz="2400" dirty="0">
                <a:solidFill>
                  <a:schemeClr val="bg1"/>
                </a:solidFill>
              </a:rPr>
            </a:br>
            <a:r>
              <a:rPr lang="en-US" sz="2400" dirty="0">
                <a:solidFill>
                  <a:schemeClr val="bg1"/>
                </a:solidFill>
              </a:rPr>
              <a:t>❌ </a:t>
            </a:r>
            <a:r>
              <a:rPr lang="en-US" sz="2400" dirty="0" err="1">
                <a:solidFill>
                  <a:schemeClr val="bg1"/>
                </a:solidFill>
              </a:rPr>
              <a:t>Konsepnya</a:t>
            </a:r>
            <a:r>
              <a:rPr lang="en-US" sz="2400" dirty="0">
                <a:solidFill>
                  <a:schemeClr val="bg1"/>
                </a:solidFill>
              </a:rPr>
              <a:t> </a:t>
            </a:r>
            <a:r>
              <a:rPr lang="en-US" sz="2400" dirty="0" err="1">
                <a:solidFill>
                  <a:schemeClr val="bg1"/>
                </a:solidFill>
              </a:rPr>
              <a:t>salah</a:t>
            </a:r>
            <a:endParaRPr lang="en-US" sz="2400" dirty="0">
              <a:solidFill>
                <a:schemeClr val="bg1"/>
              </a:solidFill>
            </a:endParaRPr>
          </a:p>
        </p:txBody>
      </p:sp>
    </p:spTree>
    <p:extLst>
      <p:ext uri="{BB962C8B-B14F-4D97-AF65-F5344CB8AC3E}">
        <p14:creationId xmlns:p14="http://schemas.microsoft.com/office/powerpoint/2010/main" val="348984901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487701" cy="6858000"/>
          </a:xfrm>
          <a:prstGeom prst="rect">
            <a:avLst/>
          </a:prstGeom>
          <a:solidFill>
            <a:srgbClr val="1824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4" name="TextBox 3"/>
          <p:cNvSpPr txBox="1"/>
          <p:nvPr/>
        </p:nvSpPr>
        <p:spPr>
          <a:xfrm>
            <a:off x="1405719" y="727502"/>
            <a:ext cx="9144000" cy="830997"/>
          </a:xfrm>
          <a:prstGeom prst="rect">
            <a:avLst/>
          </a:prstGeom>
          <a:noFill/>
        </p:spPr>
        <p:txBody>
          <a:bodyPr wrap="square" anchor="ctr">
            <a:spAutoFit/>
          </a:bodyPr>
          <a:lstStyle/>
          <a:p>
            <a:pPr algn="ctr"/>
            <a:r>
              <a:rPr lang="en-US" sz="2400" b="1" dirty="0">
                <a:solidFill>
                  <a:schemeClr val="bg1"/>
                </a:solidFill>
                <a:latin typeface="Aptos Display"/>
              </a:rPr>
              <a:t>STRATEGI 6</a:t>
            </a:r>
          </a:p>
          <a:p>
            <a:pPr algn="ctr"/>
            <a:r>
              <a:rPr lang="en-US" sz="2400" b="1" dirty="0">
                <a:solidFill>
                  <a:schemeClr val="bg1"/>
                </a:solidFill>
                <a:latin typeface="Aptos Display"/>
              </a:rPr>
              <a:t>PERHATIKAN KATA PEMBATAS</a:t>
            </a:r>
          </a:p>
        </p:txBody>
      </p:sp>
      <p:sp>
        <p:nvSpPr>
          <p:cNvPr id="5" name="Rectangle 1"/>
          <p:cNvSpPr>
            <a:spLocks noChangeArrowheads="1"/>
          </p:cNvSpPr>
          <p:nvPr/>
        </p:nvSpPr>
        <p:spPr bwMode="auto">
          <a:xfrm>
            <a:off x="812041" y="1916669"/>
            <a:ext cx="458202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smtClean="0">
                <a:ln>
                  <a:noFill/>
                </a:ln>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Kata-kata </a:t>
            </a:r>
            <a:r>
              <a:rPr kumimoji="0" lang="en-US" altLang="en-US" b="0" i="0" u="none" strike="noStrike" cap="none" normalizeH="0" baseline="0" dirty="0" err="1" smtClean="0">
                <a:ln>
                  <a:noFill/>
                </a:ln>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sering</a:t>
            </a:r>
            <a:r>
              <a:rPr kumimoji="0" lang="en-US" altLang="en-US" b="0" i="0" u="none" strike="noStrike" cap="none" normalizeH="0" baseline="0" dirty="0" smtClean="0">
                <a:ln>
                  <a:noFill/>
                </a:ln>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en-US" altLang="en-US" b="0" i="0" u="none" strike="noStrike" cap="none" normalizeH="0" baseline="0" dirty="0" err="1" smtClean="0">
                <a:ln>
                  <a:noFill/>
                </a:ln>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menentukan</a:t>
            </a:r>
            <a:r>
              <a:rPr kumimoji="0" lang="en-US" altLang="en-US" b="0" i="0" u="none" strike="noStrike" cap="none" normalizeH="0" baseline="0" dirty="0" smtClean="0">
                <a:ln>
                  <a:noFill/>
                </a:ln>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en-US" altLang="en-US" b="0" i="0" u="none" strike="noStrike" cap="none" normalizeH="0" baseline="0" dirty="0" err="1" smtClean="0">
                <a:ln>
                  <a:noFill/>
                </a:ln>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standar</a:t>
            </a:r>
            <a:r>
              <a:rPr kumimoji="0" lang="en-US" altLang="en-US" b="0" i="0" u="none" strike="noStrike" cap="none" normalizeH="0" baseline="0" dirty="0" smtClean="0">
                <a:ln>
                  <a:noFill/>
                </a:ln>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 </a:t>
            </a:r>
            <a:r>
              <a:rPr kumimoji="0" lang="en-US" altLang="en-US" b="0" i="0" u="none" strike="noStrike" cap="none" normalizeH="0" baseline="0" dirty="0" err="1" smtClean="0">
                <a:ln>
                  <a:noFill/>
                </a:ln>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jawaban</a:t>
            </a:r>
            <a:r>
              <a:rPr kumimoji="0" lang="en-US" altLang="en-US" b="0" i="0" u="none" strike="noStrike" cap="none" normalizeH="0" baseline="0" dirty="0" smtClean="0">
                <a:ln>
                  <a:noFill/>
                </a:ln>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a:t>
            </a:r>
            <a:endParaRPr kumimoji="0" lang="en-US" altLang="en-US" b="0" i="0" u="none" strike="noStrike" cap="none" normalizeH="0" baseline="0" dirty="0" smtClean="0">
              <a:ln>
                <a:noFill/>
              </a:ln>
              <a:solidFill>
                <a:schemeClr val="bg1"/>
              </a:solidFill>
              <a:effectLst/>
            </a:endParaRPr>
          </a:p>
        </p:txBody>
      </p:sp>
      <p:graphicFrame>
        <p:nvGraphicFramePr>
          <p:cNvPr id="8" name="Table 7"/>
          <p:cNvGraphicFramePr>
            <a:graphicFrameLocks noGrp="1"/>
          </p:cNvGraphicFramePr>
          <p:nvPr>
            <p:extLst>
              <p:ext uri="{D42A27DB-BD31-4B8C-83A1-F6EECF244321}">
                <p14:modId xmlns:p14="http://schemas.microsoft.com/office/powerpoint/2010/main" val="1320234740"/>
              </p:ext>
            </p:extLst>
          </p:nvPr>
        </p:nvGraphicFramePr>
        <p:xfrm>
          <a:off x="934872" y="2495328"/>
          <a:ext cx="8229600" cy="3418967"/>
        </p:xfrm>
        <a:graphic>
          <a:graphicData uri="http://schemas.openxmlformats.org/drawingml/2006/table">
            <a:tbl>
              <a:tblPr firstRow="1" firstCol="1" bandRow="1">
                <a:tableStyleId>{5C22544A-7EE6-4342-B048-85BDC9FD1C3A}</a:tableStyleId>
              </a:tblPr>
              <a:tblGrid>
                <a:gridCol w="4114800">
                  <a:extLst>
                    <a:ext uri="{9D8B030D-6E8A-4147-A177-3AD203B41FA5}">
                      <a16:colId xmlns:a16="http://schemas.microsoft.com/office/drawing/2014/main" val="1283331168"/>
                    </a:ext>
                  </a:extLst>
                </a:gridCol>
                <a:gridCol w="4114800">
                  <a:extLst>
                    <a:ext uri="{9D8B030D-6E8A-4147-A177-3AD203B41FA5}">
                      <a16:colId xmlns:a16="http://schemas.microsoft.com/office/drawing/2014/main" val="4208018447"/>
                    </a:ext>
                  </a:extLst>
                </a:gridCol>
              </a:tblGrid>
              <a:tr h="0">
                <a:tc>
                  <a:txBody>
                    <a:bodyPr/>
                    <a:lstStyle/>
                    <a:p>
                      <a:pPr algn="ctr">
                        <a:lnSpc>
                          <a:spcPct val="107000"/>
                        </a:lnSpc>
                        <a:spcAft>
                          <a:spcPts val="0"/>
                        </a:spcAft>
                      </a:pPr>
                      <a:r>
                        <a:rPr lang="en-US" sz="1800">
                          <a:solidFill>
                            <a:schemeClr val="tx1"/>
                          </a:solidFill>
                          <a:effectLst/>
                        </a:rPr>
                        <a:t>Kata</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07000"/>
                        </a:lnSpc>
                        <a:spcAft>
                          <a:spcPts val="0"/>
                        </a:spcAft>
                      </a:pPr>
                      <a:r>
                        <a:rPr lang="en-US" sz="1800" dirty="0">
                          <a:solidFill>
                            <a:schemeClr val="tx1"/>
                          </a:solidFill>
                          <a:effectLst/>
                        </a:rPr>
                        <a:t>Yang </a:t>
                      </a:r>
                      <a:r>
                        <a:rPr lang="en-US" sz="1800" dirty="0" err="1">
                          <a:solidFill>
                            <a:schemeClr val="tx1"/>
                          </a:solidFill>
                          <a:effectLst/>
                        </a:rPr>
                        <a:t>harus</a:t>
                      </a:r>
                      <a:r>
                        <a:rPr lang="en-US" sz="1800" dirty="0">
                          <a:solidFill>
                            <a:schemeClr val="tx1"/>
                          </a:solidFill>
                          <a:effectLst/>
                        </a:rPr>
                        <a:t> </a:t>
                      </a:r>
                      <a:r>
                        <a:rPr lang="en-US" sz="1800" dirty="0" err="1">
                          <a:solidFill>
                            <a:schemeClr val="tx1"/>
                          </a:solidFill>
                          <a:effectLst/>
                        </a:rPr>
                        <a:t>dicari</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498006439"/>
                  </a:ext>
                </a:extLst>
              </a:tr>
              <a:tr h="0">
                <a:tc>
                  <a:txBody>
                    <a:bodyPr/>
                    <a:lstStyle/>
                    <a:p>
                      <a:pPr>
                        <a:lnSpc>
                          <a:spcPct val="107000"/>
                        </a:lnSpc>
                        <a:spcAft>
                          <a:spcPts val="0"/>
                        </a:spcAft>
                      </a:pPr>
                      <a:r>
                        <a:rPr lang="en-US" sz="1800">
                          <a:solidFill>
                            <a:schemeClr val="tx1"/>
                          </a:solidFill>
                          <a:effectLst/>
                        </a:rPr>
                        <a:t>faktor utama</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0"/>
                        </a:spcAft>
                      </a:pPr>
                      <a:r>
                        <a:rPr lang="en-US" sz="1800" dirty="0" err="1">
                          <a:solidFill>
                            <a:schemeClr val="tx1"/>
                          </a:solidFill>
                          <a:effectLst/>
                        </a:rPr>
                        <a:t>penyebab</a:t>
                      </a:r>
                      <a:r>
                        <a:rPr lang="en-US" sz="1800" dirty="0">
                          <a:solidFill>
                            <a:schemeClr val="tx1"/>
                          </a:solidFill>
                          <a:effectLst/>
                        </a:rPr>
                        <a:t> yang paling </a:t>
                      </a:r>
                      <a:r>
                        <a:rPr lang="en-US" sz="1800" dirty="0" err="1">
                          <a:solidFill>
                            <a:schemeClr val="tx1"/>
                          </a:solidFill>
                          <a:effectLst/>
                        </a:rPr>
                        <a:t>dominan</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671266901"/>
                  </a:ext>
                </a:extLst>
              </a:tr>
              <a:tr h="0">
                <a:tc>
                  <a:txBody>
                    <a:bodyPr/>
                    <a:lstStyle/>
                    <a:p>
                      <a:pPr>
                        <a:lnSpc>
                          <a:spcPct val="107000"/>
                        </a:lnSpc>
                        <a:spcAft>
                          <a:spcPts val="0"/>
                        </a:spcAft>
                      </a:pPr>
                      <a:r>
                        <a:rPr lang="en-US" sz="1800">
                          <a:solidFill>
                            <a:schemeClr val="tx1"/>
                          </a:solidFill>
                          <a:effectLst/>
                        </a:rPr>
                        <a:t>alasan utama</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0"/>
                        </a:spcAft>
                      </a:pPr>
                      <a:r>
                        <a:rPr lang="en-US" sz="1800" dirty="0" err="1">
                          <a:solidFill>
                            <a:schemeClr val="tx1"/>
                          </a:solidFill>
                          <a:effectLst/>
                        </a:rPr>
                        <a:t>alasan</a:t>
                      </a:r>
                      <a:r>
                        <a:rPr lang="en-US" sz="1800" dirty="0">
                          <a:solidFill>
                            <a:schemeClr val="tx1"/>
                          </a:solidFill>
                          <a:effectLst/>
                        </a:rPr>
                        <a:t> inti</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49190331"/>
                  </a:ext>
                </a:extLst>
              </a:tr>
              <a:tr h="0">
                <a:tc>
                  <a:txBody>
                    <a:bodyPr/>
                    <a:lstStyle/>
                    <a:p>
                      <a:pPr>
                        <a:lnSpc>
                          <a:spcPct val="107000"/>
                        </a:lnSpc>
                        <a:spcAft>
                          <a:spcPts val="0"/>
                        </a:spcAft>
                      </a:pPr>
                      <a:r>
                        <a:rPr lang="en-US" sz="1800">
                          <a:solidFill>
                            <a:schemeClr val="tx1"/>
                          </a:solidFill>
                          <a:effectLst/>
                        </a:rPr>
                        <a:t>paling tepat</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0"/>
                        </a:spcAft>
                      </a:pPr>
                      <a:r>
                        <a:rPr lang="en-US" sz="1800" dirty="0" err="1">
                          <a:solidFill>
                            <a:schemeClr val="tx1"/>
                          </a:solidFill>
                          <a:effectLst/>
                        </a:rPr>
                        <a:t>opsi</a:t>
                      </a:r>
                      <a:r>
                        <a:rPr lang="en-US" sz="1800" dirty="0">
                          <a:solidFill>
                            <a:schemeClr val="tx1"/>
                          </a:solidFill>
                          <a:effectLst/>
                        </a:rPr>
                        <a:t> </a:t>
                      </a:r>
                      <a:r>
                        <a:rPr lang="en-US" sz="1800" dirty="0" err="1">
                          <a:solidFill>
                            <a:schemeClr val="tx1"/>
                          </a:solidFill>
                          <a:effectLst/>
                        </a:rPr>
                        <a:t>terbaik</a:t>
                      </a:r>
                      <a:r>
                        <a:rPr lang="en-US" sz="1800" dirty="0">
                          <a:solidFill>
                            <a:schemeClr val="tx1"/>
                          </a:solidFill>
                          <a:effectLst/>
                        </a:rPr>
                        <a:t> di </a:t>
                      </a:r>
                      <a:r>
                        <a:rPr lang="en-US" sz="1800" dirty="0" err="1">
                          <a:solidFill>
                            <a:schemeClr val="tx1"/>
                          </a:solidFill>
                          <a:effectLst/>
                        </a:rPr>
                        <a:t>antara</a:t>
                      </a:r>
                      <a:r>
                        <a:rPr lang="en-US" sz="1800" dirty="0">
                          <a:solidFill>
                            <a:schemeClr val="tx1"/>
                          </a:solidFill>
                          <a:effectLst/>
                        </a:rPr>
                        <a:t> </a:t>
                      </a:r>
                      <a:r>
                        <a:rPr lang="en-US" sz="1800" dirty="0" err="1">
                          <a:solidFill>
                            <a:schemeClr val="tx1"/>
                          </a:solidFill>
                          <a:effectLst/>
                        </a:rPr>
                        <a:t>beberapa</a:t>
                      </a:r>
                      <a:r>
                        <a:rPr lang="en-US" sz="1800" dirty="0">
                          <a:solidFill>
                            <a:schemeClr val="tx1"/>
                          </a:solidFill>
                          <a:effectLst/>
                        </a:rPr>
                        <a:t> </a:t>
                      </a:r>
                      <a:r>
                        <a:rPr lang="en-US" sz="1800" dirty="0" err="1">
                          <a:solidFill>
                            <a:schemeClr val="tx1"/>
                          </a:solidFill>
                          <a:effectLst/>
                        </a:rPr>
                        <a:t>kemungkinan</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397024434"/>
                  </a:ext>
                </a:extLst>
              </a:tr>
              <a:tr h="0">
                <a:tc>
                  <a:txBody>
                    <a:bodyPr/>
                    <a:lstStyle/>
                    <a:p>
                      <a:pPr>
                        <a:lnSpc>
                          <a:spcPct val="107000"/>
                        </a:lnSpc>
                        <a:spcAft>
                          <a:spcPts val="0"/>
                        </a:spcAft>
                      </a:pPr>
                      <a:r>
                        <a:rPr lang="en-US" sz="1800" dirty="0">
                          <a:solidFill>
                            <a:schemeClr val="tx1"/>
                          </a:solidFill>
                          <a:effectLst/>
                        </a:rPr>
                        <a:t>paling </a:t>
                      </a:r>
                      <a:r>
                        <a:rPr lang="en-US" sz="1800" dirty="0" err="1">
                          <a:solidFill>
                            <a:schemeClr val="tx1"/>
                          </a:solidFill>
                          <a:effectLst/>
                        </a:rPr>
                        <a:t>sesuai</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0"/>
                        </a:spcAft>
                      </a:pPr>
                      <a:r>
                        <a:rPr lang="en-US" sz="1800" dirty="0" err="1">
                          <a:solidFill>
                            <a:schemeClr val="tx1"/>
                          </a:solidFill>
                          <a:effectLst/>
                        </a:rPr>
                        <a:t>kesesuaian</a:t>
                      </a:r>
                      <a:r>
                        <a:rPr lang="en-US" sz="1800" dirty="0">
                          <a:solidFill>
                            <a:schemeClr val="tx1"/>
                          </a:solidFill>
                          <a:effectLst/>
                        </a:rPr>
                        <a:t> </a:t>
                      </a:r>
                      <a:r>
                        <a:rPr lang="en-US" sz="1800" dirty="0" err="1">
                          <a:solidFill>
                            <a:schemeClr val="tx1"/>
                          </a:solidFill>
                          <a:effectLst/>
                        </a:rPr>
                        <a:t>dengan</a:t>
                      </a:r>
                      <a:r>
                        <a:rPr lang="en-US" sz="1800" dirty="0">
                          <a:solidFill>
                            <a:schemeClr val="tx1"/>
                          </a:solidFill>
                          <a:effectLst/>
                        </a:rPr>
                        <a:t> stimulus</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946520058"/>
                  </a:ext>
                </a:extLst>
              </a:tr>
              <a:tr h="0">
                <a:tc>
                  <a:txBody>
                    <a:bodyPr/>
                    <a:lstStyle/>
                    <a:p>
                      <a:pPr>
                        <a:lnSpc>
                          <a:spcPct val="107000"/>
                        </a:lnSpc>
                        <a:spcAft>
                          <a:spcPts val="0"/>
                        </a:spcAft>
                      </a:pPr>
                      <a:r>
                        <a:rPr lang="en-US" sz="1800">
                          <a:solidFill>
                            <a:schemeClr val="tx1"/>
                          </a:solidFill>
                          <a:effectLst/>
                        </a:rPr>
                        <a:t>dampak utama</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0"/>
                        </a:spcAft>
                      </a:pPr>
                      <a:r>
                        <a:rPr lang="en-US" sz="1800" dirty="0" err="1">
                          <a:solidFill>
                            <a:schemeClr val="tx1"/>
                          </a:solidFill>
                          <a:effectLst/>
                        </a:rPr>
                        <a:t>konsekuensi</a:t>
                      </a:r>
                      <a:r>
                        <a:rPr lang="en-US" sz="1800" dirty="0">
                          <a:solidFill>
                            <a:schemeClr val="tx1"/>
                          </a:solidFill>
                          <a:effectLst/>
                        </a:rPr>
                        <a:t> paling </a:t>
                      </a:r>
                      <a:r>
                        <a:rPr lang="en-US" sz="1800" dirty="0" err="1">
                          <a:solidFill>
                            <a:schemeClr val="tx1"/>
                          </a:solidFill>
                          <a:effectLst/>
                        </a:rPr>
                        <a:t>signifikan</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856643210"/>
                  </a:ext>
                </a:extLst>
              </a:tr>
              <a:tr h="0">
                <a:tc>
                  <a:txBody>
                    <a:bodyPr/>
                    <a:lstStyle/>
                    <a:p>
                      <a:pPr>
                        <a:lnSpc>
                          <a:spcPct val="107000"/>
                        </a:lnSpc>
                        <a:spcAft>
                          <a:spcPts val="0"/>
                        </a:spcAft>
                      </a:pPr>
                      <a:r>
                        <a:rPr lang="en-US" sz="1800">
                          <a:solidFill>
                            <a:schemeClr val="tx1"/>
                          </a:solidFill>
                          <a:effectLst/>
                        </a:rPr>
                        <a:t>kesimpulan</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0"/>
                        </a:spcAft>
                      </a:pPr>
                      <a:r>
                        <a:rPr lang="en-US" sz="1800" dirty="0">
                          <a:solidFill>
                            <a:schemeClr val="tx1"/>
                          </a:solidFill>
                          <a:effectLst/>
                        </a:rPr>
                        <a:t>inti </a:t>
                      </a:r>
                      <a:r>
                        <a:rPr lang="en-US" sz="1800" dirty="0" err="1">
                          <a:solidFill>
                            <a:schemeClr val="tx1"/>
                          </a:solidFill>
                          <a:effectLst/>
                        </a:rPr>
                        <a:t>informasi</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293949499"/>
                  </a:ext>
                </a:extLst>
              </a:tr>
              <a:tr h="0">
                <a:tc>
                  <a:txBody>
                    <a:bodyPr/>
                    <a:lstStyle/>
                    <a:p>
                      <a:pPr>
                        <a:lnSpc>
                          <a:spcPct val="107000"/>
                        </a:lnSpc>
                        <a:spcAft>
                          <a:spcPts val="0"/>
                        </a:spcAft>
                      </a:pPr>
                      <a:r>
                        <a:rPr lang="en-US" sz="1800">
                          <a:solidFill>
                            <a:schemeClr val="tx1"/>
                          </a:solidFill>
                          <a:effectLst/>
                        </a:rPr>
                        <a:t>berdasarkan teks</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0"/>
                        </a:spcAft>
                      </a:pPr>
                      <a:r>
                        <a:rPr lang="en-US" sz="1800" dirty="0" err="1">
                          <a:solidFill>
                            <a:schemeClr val="tx1"/>
                          </a:solidFill>
                          <a:effectLst/>
                        </a:rPr>
                        <a:t>harus</a:t>
                      </a:r>
                      <a:r>
                        <a:rPr lang="en-US" sz="1800" dirty="0">
                          <a:solidFill>
                            <a:schemeClr val="tx1"/>
                          </a:solidFill>
                          <a:effectLst/>
                        </a:rPr>
                        <a:t> </a:t>
                      </a:r>
                      <a:r>
                        <a:rPr lang="en-US" sz="1800" dirty="0" err="1">
                          <a:solidFill>
                            <a:schemeClr val="tx1"/>
                          </a:solidFill>
                          <a:effectLst/>
                        </a:rPr>
                        <a:t>didukung</a:t>
                      </a:r>
                      <a:r>
                        <a:rPr lang="en-US" sz="1800" dirty="0">
                          <a:solidFill>
                            <a:schemeClr val="tx1"/>
                          </a:solidFill>
                          <a:effectLst/>
                        </a:rPr>
                        <a:t> stimulus</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067428033"/>
                  </a:ext>
                </a:extLst>
              </a:tr>
              <a:tr h="0">
                <a:tc>
                  <a:txBody>
                    <a:bodyPr/>
                    <a:lstStyle/>
                    <a:p>
                      <a:pPr>
                        <a:lnSpc>
                          <a:spcPct val="107000"/>
                        </a:lnSpc>
                        <a:spcAft>
                          <a:spcPts val="0"/>
                        </a:spcAft>
                      </a:pPr>
                      <a:r>
                        <a:rPr lang="en-US" sz="1800">
                          <a:solidFill>
                            <a:schemeClr val="tx1"/>
                          </a:solidFill>
                          <a:effectLst/>
                        </a:rPr>
                        <a:t>kecuali</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0"/>
                        </a:spcAft>
                      </a:pPr>
                      <a:r>
                        <a:rPr lang="en-US" sz="1800" dirty="0">
                          <a:solidFill>
                            <a:schemeClr val="tx1"/>
                          </a:solidFill>
                          <a:effectLst/>
                        </a:rPr>
                        <a:t>yang </a:t>
                      </a:r>
                      <a:r>
                        <a:rPr lang="en-US" sz="1800" dirty="0" err="1">
                          <a:solidFill>
                            <a:schemeClr val="tx1"/>
                          </a:solidFill>
                          <a:effectLst/>
                        </a:rPr>
                        <a:t>tidak</a:t>
                      </a:r>
                      <a:r>
                        <a:rPr lang="en-US" sz="1800" dirty="0">
                          <a:solidFill>
                            <a:schemeClr val="tx1"/>
                          </a:solidFill>
                          <a:effectLst/>
                        </a:rPr>
                        <a:t> </a:t>
                      </a:r>
                      <a:r>
                        <a:rPr lang="en-US" sz="1800" dirty="0" err="1">
                          <a:solidFill>
                            <a:schemeClr val="tx1"/>
                          </a:solidFill>
                          <a:effectLst/>
                        </a:rPr>
                        <a:t>termasuk</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425426370"/>
                  </a:ext>
                </a:extLst>
              </a:tr>
              <a:tr h="0">
                <a:tc>
                  <a:txBody>
                    <a:bodyPr/>
                    <a:lstStyle/>
                    <a:p>
                      <a:pPr>
                        <a:lnSpc>
                          <a:spcPct val="107000"/>
                        </a:lnSpc>
                        <a:spcAft>
                          <a:spcPts val="0"/>
                        </a:spcAft>
                      </a:pPr>
                      <a:r>
                        <a:rPr lang="en-US" sz="1800">
                          <a:solidFill>
                            <a:schemeClr val="tx1"/>
                          </a:solidFill>
                          <a:effectLst/>
                        </a:rPr>
                        <a:t>tidak tepat</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0"/>
                        </a:spcAft>
                      </a:pPr>
                      <a:r>
                        <a:rPr lang="en-US" sz="1800" dirty="0" err="1">
                          <a:solidFill>
                            <a:schemeClr val="tx1"/>
                          </a:solidFill>
                          <a:effectLst/>
                        </a:rPr>
                        <a:t>pernyataan</a:t>
                      </a:r>
                      <a:r>
                        <a:rPr lang="en-US" sz="1800" dirty="0">
                          <a:solidFill>
                            <a:schemeClr val="tx1"/>
                          </a:solidFill>
                          <a:effectLst/>
                        </a:rPr>
                        <a:t> yang </a:t>
                      </a:r>
                      <a:r>
                        <a:rPr lang="en-US" sz="1800" dirty="0" err="1">
                          <a:solidFill>
                            <a:schemeClr val="tx1"/>
                          </a:solidFill>
                          <a:effectLst/>
                        </a:rPr>
                        <a:t>salah</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170215633"/>
                  </a:ext>
                </a:extLst>
              </a:tr>
            </a:tbl>
          </a:graphicData>
        </a:graphic>
      </p:graphicFrame>
      <p:sp>
        <p:nvSpPr>
          <p:cNvPr id="9" name="Rectangle 8"/>
          <p:cNvSpPr/>
          <p:nvPr/>
        </p:nvSpPr>
        <p:spPr>
          <a:xfrm>
            <a:off x="934872" y="5836419"/>
            <a:ext cx="10269940" cy="646331"/>
          </a:xfrm>
          <a:prstGeom prst="rect">
            <a:avLst/>
          </a:prstGeom>
        </p:spPr>
        <p:txBody>
          <a:bodyPr wrap="square">
            <a:spAutoFit/>
          </a:bodyPr>
          <a:lstStyle/>
          <a:p>
            <a:r>
              <a:rPr lang="en-US" dirty="0" err="1" smtClean="0">
                <a:solidFill>
                  <a:schemeClr val="bg1"/>
                </a:solidFill>
                <a:latin typeface="Times New Roman" panose="02020603050405020304" pitchFamily="18" charset="0"/>
                <a:ea typeface="Times New Roman" panose="02020603050405020304" pitchFamily="18" charset="0"/>
              </a:rPr>
              <a:t>Membiasakan</a:t>
            </a:r>
            <a:r>
              <a:rPr lang="en-US" dirty="0" smtClean="0">
                <a:solidFill>
                  <a:schemeClr val="bg1"/>
                </a:solidFill>
                <a:latin typeface="Times New Roman" panose="02020603050405020304" pitchFamily="18" charset="0"/>
                <a:ea typeface="Times New Roman" panose="02020603050405020304" pitchFamily="18" charset="0"/>
              </a:rPr>
              <a:t> </a:t>
            </a:r>
            <a:r>
              <a:rPr lang="en-US" dirty="0" err="1">
                <a:solidFill>
                  <a:schemeClr val="bg1"/>
                </a:solidFill>
                <a:latin typeface="Times New Roman" panose="02020603050405020304" pitchFamily="18" charset="0"/>
                <a:ea typeface="Times New Roman" panose="02020603050405020304" pitchFamily="18" charset="0"/>
              </a:rPr>
              <a:t>siswa</a:t>
            </a:r>
            <a:r>
              <a:rPr lang="en-US" dirty="0">
                <a:solidFill>
                  <a:schemeClr val="bg1"/>
                </a:solidFill>
                <a:latin typeface="Times New Roman" panose="02020603050405020304" pitchFamily="18" charset="0"/>
                <a:ea typeface="Times New Roman" panose="02020603050405020304" pitchFamily="18" charset="0"/>
              </a:rPr>
              <a:t> </a:t>
            </a:r>
            <a:r>
              <a:rPr lang="en-US" dirty="0" err="1">
                <a:solidFill>
                  <a:schemeClr val="bg1"/>
                </a:solidFill>
                <a:latin typeface="Times New Roman" panose="02020603050405020304" pitchFamily="18" charset="0"/>
                <a:ea typeface="Times New Roman" panose="02020603050405020304" pitchFamily="18" charset="0"/>
              </a:rPr>
              <a:t>memberi</a:t>
            </a:r>
            <a:r>
              <a:rPr lang="en-US" dirty="0">
                <a:solidFill>
                  <a:schemeClr val="bg1"/>
                </a:solidFill>
                <a:latin typeface="Times New Roman" panose="02020603050405020304" pitchFamily="18" charset="0"/>
                <a:ea typeface="Times New Roman" panose="02020603050405020304" pitchFamily="18" charset="0"/>
              </a:rPr>
              <a:t> </a:t>
            </a:r>
            <a:r>
              <a:rPr lang="en-US" dirty="0" err="1">
                <a:solidFill>
                  <a:schemeClr val="bg1"/>
                </a:solidFill>
                <a:latin typeface="Times New Roman" panose="02020603050405020304" pitchFamily="18" charset="0"/>
                <a:ea typeface="Times New Roman" panose="02020603050405020304" pitchFamily="18" charset="0"/>
              </a:rPr>
              <a:t>tanda</a:t>
            </a:r>
            <a:r>
              <a:rPr lang="en-US" dirty="0">
                <a:solidFill>
                  <a:schemeClr val="bg1"/>
                </a:solidFill>
                <a:latin typeface="Times New Roman" panose="02020603050405020304" pitchFamily="18" charset="0"/>
                <a:ea typeface="Times New Roman" panose="02020603050405020304" pitchFamily="18" charset="0"/>
              </a:rPr>
              <a:t> </a:t>
            </a:r>
            <a:r>
              <a:rPr lang="en-US" dirty="0" err="1">
                <a:solidFill>
                  <a:schemeClr val="bg1"/>
                </a:solidFill>
                <a:latin typeface="Times New Roman" panose="02020603050405020304" pitchFamily="18" charset="0"/>
                <a:ea typeface="Times New Roman" panose="02020603050405020304" pitchFamily="18" charset="0"/>
              </a:rPr>
              <a:t>pada</a:t>
            </a:r>
            <a:r>
              <a:rPr lang="en-US" dirty="0">
                <a:solidFill>
                  <a:schemeClr val="bg1"/>
                </a:solidFill>
                <a:latin typeface="Times New Roman" panose="02020603050405020304" pitchFamily="18" charset="0"/>
                <a:ea typeface="Times New Roman" panose="02020603050405020304" pitchFamily="18" charset="0"/>
              </a:rPr>
              <a:t> kata </a:t>
            </a:r>
            <a:r>
              <a:rPr lang="en-US" dirty="0" err="1">
                <a:solidFill>
                  <a:schemeClr val="bg1"/>
                </a:solidFill>
                <a:latin typeface="Times New Roman" panose="02020603050405020304" pitchFamily="18" charset="0"/>
                <a:ea typeface="Times New Roman" panose="02020603050405020304" pitchFamily="18" charset="0"/>
              </a:rPr>
              <a:t>seperti</a:t>
            </a:r>
            <a:r>
              <a:rPr lang="en-US" dirty="0">
                <a:solidFill>
                  <a:schemeClr val="bg1"/>
                </a:solidFill>
                <a:latin typeface="Times New Roman" panose="02020603050405020304" pitchFamily="18" charset="0"/>
                <a:ea typeface="Times New Roman" panose="02020603050405020304" pitchFamily="18" charset="0"/>
              </a:rPr>
              <a:t> </a:t>
            </a:r>
            <a:r>
              <a:rPr lang="en-US" b="1" dirty="0" err="1">
                <a:solidFill>
                  <a:schemeClr val="bg1"/>
                </a:solidFill>
                <a:latin typeface="Times New Roman" panose="02020603050405020304" pitchFamily="18" charset="0"/>
                <a:ea typeface="Times New Roman" panose="02020603050405020304" pitchFamily="18" charset="0"/>
              </a:rPr>
              <a:t>utama</a:t>
            </a:r>
            <a:r>
              <a:rPr lang="en-US" b="1" dirty="0">
                <a:solidFill>
                  <a:schemeClr val="bg1"/>
                </a:solidFill>
                <a:latin typeface="Times New Roman" panose="02020603050405020304" pitchFamily="18" charset="0"/>
                <a:ea typeface="Times New Roman" panose="02020603050405020304" pitchFamily="18" charset="0"/>
              </a:rPr>
              <a:t>, paling </a:t>
            </a:r>
            <a:r>
              <a:rPr lang="en-US" b="1" dirty="0" err="1">
                <a:solidFill>
                  <a:schemeClr val="bg1"/>
                </a:solidFill>
                <a:latin typeface="Times New Roman" panose="02020603050405020304" pitchFamily="18" charset="0"/>
                <a:ea typeface="Times New Roman" panose="02020603050405020304" pitchFamily="18" charset="0"/>
              </a:rPr>
              <a:t>tepat</a:t>
            </a:r>
            <a:r>
              <a:rPr lang="en-US" b="1" dirty="0">
                <a:solidFill>
                  <a:schemeClr val="bg1"/>
                </a:solidFill>
                <a:latin typeface="Times New Roman" panose="02020603050405020304" pitchFamily="18" charset="0"/>
                <a:ea typeface="Times New Roman" panose="02020603050405020304" pitchFamily="18" charset="0"/>
              </a:rPr>
              <a:t>, </a:t>
            </a:r>
            <a:r>
              <a:rPr lang="en-US" b="1" dirty="0" err="1">
                <a:solidFill>
                  <a:schemeClr val="bg1"/>
                </a:solidFill>
                <a:latin typeface="Times New Roman" panose="02020603050405020304" pitchFamily="18" charset="0"/>
                <a:ea typeface="Times New Roman" panose="02020603050405020304" pitchFamily="18" charset="0"/>
              </a:rPr>
              <a:t>kecuali</a:t>
            </a:r>
            <a:r>
              <a:rPr lang="en-US" b="1" dirty="0">
                <a:solidFill>
                  <a:schemeClr val="bg1"/>
                </a:solidFill>
                <a:latin typeface="Times New Roman" panose="02020603050405020304" pitchFamily="18" charset="0"/>
                <a:ea typeface="Times New Roman" panose="02020603050405020304" pitchFamily="18" charset="0"/>
              </a:rPr>
              <a:t>, </a:t>
            </a:r>
            <a:r>
              <a:rPr lang="en-US" b="1" dirty="0" err="1">
                <a:solidFill>
                  <a:schemeClr val="bg1"/>
                </a:solidFill>
                <a:latin typeface="Times New Roman" panose="02020603050405020304" pitchFamily="18" charset="0"/>
                <a:ea typeface="Times New Roman" panose="02020603050405020304" pitchFamily="18" charset="0"/>
              </a:rPr>
              <a:t>tidak</a:t>
            </a:r>
            <a:r>
              <a:rPr lang="en-US" b="1" dirty="0">
                <a:solidFill>
                  <a:schemeClr val="bg1"/>
                </a:solidFill>
                <a:latin typeface="Times New Roman" panose="02020603050405020304" pitchFamily="18" charset="0"/>
                <a:ea typeface="Times New Roman" panose="02020603050405020304" pitchFamily="18" charset="0"/>
              </a:rPr>
              <a:t>, </a:t>
            </a:r>
            <a:r>
              <a:rPr lang="en-US" b="1" dirty="0" err="1">
                <a:solidFill>
                  <a:schemeClr val="bg1"/>
                </a:solidFill>
                <a:latin typeface="Times New Roman" panose="02020603050405020304" pitchFamily="18" charset="0"/>
                <a:ea typeface="Times New Roman" panose="02020603050405020304" pitchFamily="18" charset="0"/>
              </a:rPr>
              <a:t>berdasarkan</a:t>
            </a:r>
            <a:r>
              <a:rPr lang="en-US" b="1" dirty="0">
                <a:solidFill>
                  <a:schemeClr val="bg1"/>
                </a:solidFill>
                <a:latin typeface="Times New Roman" panose="02020603050405020304" pitchFamily="18" charset="0"/>
                <a:ea typeface="Times New Roman" panose="02020603050405020304" pitchFamily="18" charset="0"/>
              </a:rPr>
              <a:t> </a:t>
            </a:r>
            <a:r>
              <a:rPr lang="en-US" b="1" dirty="0" err="1">
                <a:solidFill>
                  <a:schemeClr val="bg1"/>
                </a:solidFill>
                <a:latin typeface="Times New Roman" panose="02020603050405020304" pitchFamily="18" charset="0"/>
                <a:ea typeface="Times New Roman" panose="02020603050405020304" pitchFamily="18" charset="0"/>
              </a:rPr>
              <a:t>teks</a:t>
            </a:r>
            <a:r>
              <a:rPr lang="en-US" dirty="0">
                <a:solidFill>
                  <a:schemeClr val="bg1"/>
                </a:solidFill>
                <a:latin typeface="Times New Roman" panose="02020603050405020304" pitchFamily="18" charset="0"/>
                <a:ea typeface="Times New Roman" panose="02020603050405020304" pitchFamily="18" charset="0"/>
              </a:rPr>
              <a:t>. </a:t>
            </a:r>
            <a:r>
              <a:rPr lang="en-US" dirty="0" err="1">
                <a:solidFill>
                  <a:schemeClr val="bg1"/>
                </a:solidFill>
                <a:latin typeface="Times New Roman" panose="02020603050405020304" pitchFamily="18" charset="0"/>
                <a:ea typeface="Times New Roman" panose="02020603050405020304" pitchFamily="18" charset="0"/>
              </a:rPr>
              <a:t>Karena</a:t>
            </a:r>
            <a:r>
              <a:rPr lang="en-US" dirty="0">
                <a:solidFill>
                  <a:schemeClr val="bg1"/>
                </a:solidFill>
                <a:latin typeface="Times New Roman" panose="02020603050405020304" pitchFamily="18" charset="0"/>
                <a:ea typeface="Times New Roman" panose="02020603050405020304" pitchFamily="18" charset="0"/>
              </a:rPr>
              <a:t> </a:t>
            </a:r>
            <a:r>
              <a:rPr lang="en-US" dirty="0" err="1">
                <a:solidFill>
                  <a:schemeClr val="bg1"/>
                </a:solidFill>
                <a:latin typeface="Times New Roman" panose="02020603050405020304" pitchFamily="18" charset="0"/>
                <a:ea typeface="Times New Roman" panose="02020603050405020304" pitchFamily="18" charset="0"/>
              </a:rPr>
              <a:t>satu</a:t>
            </a:r>
            <a:r>
              <a:rPr lang="en-US" dirty="0">
                <a:solidFill>
                  <a:schemeClr val="bg1"/>
                </a:solidFill>
                <a:latin typeface="Times New Roman" panose="02020603050405020304" pitchFamily="18" charset="0"/>
                <a:ea typeface="Times New Roman" panose="02020603050405020304" pitchFamily="18" charset="0"/>
              </a:rPr>
              <a:t> kata </a:t>
            </a:r>
            <a:r>
              <a:rPr lang="en-US" dirty="0" err="1">
                <a:solidFill>
                  <a:schemeClr val="bg1"/>
                </a:solidFill>
                <a:latin typeface="Times New Roman" panose="02020603050405020304" pitchFamily="18" charset="0"/>
                <a:ea typeface="Times New Roman" panose="02020603050405020304" pitchFamily="18" charset="0"/>
              </a:rPr>
              <a:t>tersebut</a:t>
            </a:r>
            <a:r>
              <a:rPr lang="en-US" dirty="0">
                <a:solidFill>
                  <a:schemeClr val="bg1"/>
                </a:solidFill>
                <a:latin typeface="Times New Roman" panose="02020603050405020304" pitchFamily="18" charset="0"/>
                <a:ea typeface="Times New Roman" panose="02020603050405020304" pitchFamily="18" charset="0"/>
              </a:rPr>
              <a:t> </a:t>
            </a:r>
            <a:r>
              <a:rPr lang="en-US" dirty="0" err="1">
                <a:solidFill>
                  <a:schemeClr val="bg1"/>
                </a:solidFill>
                <a:latin typeface="Times New Roman" panose="02020603050405020304" pitchFamily="18" charset="0"/>
                <a:ea typeface="Times New Roman" panose="02020603050405020304" pitchFamily="18" charset="0"/>
              </a:rPr>
              <a:t>bisa</a:t>
            </a:r>
            <a:r>
              <a:rPr lang="en-US" dirty="0">
                <a:solidFill>
                  <a:schemeClr val="bg1"/>
                </a:solidFill>
                <a:latin typeface="Times New Roman" panose="02020603050405020304" pitchFamily="18" charset="0"/>
                <a:ea typeface="Times New Roman" panose="02020603050405020304" pitchFamily="18" charset="0"/>
              </a:rPr>
              <a:t> </a:t>
            </a:r>
            <a:r>
              <a:rPr lang="en-US" dirty="0" err="1">
                <a:solidFill>
                  <a:schemeClr val="bg1"/>
                </a:solidFill>
                <a:latin typeface="Times New Roman" panose="02020603050405020304" pitchFamily="18" charset="0"/>
                <a:ea typeface="Times New Roman" panose="02020603050405020304" pitchFamily="18" charset="0"/>
              </a:rPr>
              <a:t>mengubah</a:t>
            </a:r>
            <a:r>
              <a:rPr lang="en-US" dirty="0">
                <a:solidFill>
                  <a:schemeClr val="bg1"/>
                </a:solidFill>
                <a:latin typeface="Times New Roman" panose="02020603050405020304" pitchFamily="18" charset="0"/>
                <a:ea typeface="Times New Roman" panose="02020603050405020304" pitchFamily="18" charset="0"/>
              </a:rPr>
              <a:t> </a:t>
            </a:r>
            <a:r>
              <a:rPr lang="en-US" dirty="0" err="1">
                <a:solidFill>
                  <a:schemeClr val="bg1"/>
                </a:solidFill>
                <a:latin typeface="Times New Roman" panose="02020603050405020304" pitchFamily="18" charset="0"/>
                <a:ea typeface="Times New Roman" panose="02020603050405020304" pitchFamily="18" charset="0"/>
              </a:rPr>
              <a:t>cara</a:t>
            </a:r>
            <a:r>
              <a:rPr lang="en-US" dirty="0">
                <a:solidFill>
                  <a:schemeClr val="bg1"/>
                </a:solidFill>
                <a:latin typeface="Times New Roman" panose="02020603050405020304" pitchFamily="18" charset="0"/>
                <a:ea typeface="Times New Roman" panose="02020603050405020304" pitchFamily="18" charset="0"/>
              </a:rPr>
              <a:t> </a:t>
            </a:r>
            <a:r>
              <a:rPr lang="en-US" dirty="0" err="1">
                <a:solidFill>
                  <a:schemeClr val="bg1"/>
                </a:solidFill>
                <a:latin typeface="Times New Roman" panose="02020603050405020304" pitchFamily="18" charset="0"/>
                <a:ea typeface="Times New Roman" panose="02020603050405020304" pitchFamily="18" charset="0"/>
              </a:rPr>
              <a:t>kita</a:t>
            </a:r>
            <a:r>
              <a:rPr lang="en-US" dirty="0">
                <a:solidFill>
                  <a:schemeClr val="bg1"/>
                </a:solidFill>
                <a:latin typeface="Times New Roman" panose="02020603050405020304" pitchFamily="18" charset="0"/>
                <a:ea typeface="Times New Roman" panose="02020603050405020304" pitchFamily="18" charset="0"/>
              </a:rPr>
              <a:t> </a:t>
            </a:r>
            <a:r>
              <a:rPr lang="en-US" dirty="0" err="1">
                <a:solidFill>
                  <a:schemeClr val="bg1"/>
                </a:solidFill>
                <a:latin typeface="Times New Roman" panose="02020603050405020304" pitchFamily="18" charset="0"/>
                <a:ea typeface="Times New Roman" panose="02020603050405020304" pitchFamily="18" charset="0"/>
              </a:rPr>
              <a:t>mencari</a:t>
            </a:r>
            <a:r>
              <a:rPr lang="en-US" dirty="0">
                <a:solidFill>
                  <a:schemeClr val="bg1"/>
                </a:solidFill>
                <a:latin typeface="Times New Roman" panose="02020603050405020304" pitchFamily="18" charset="0"/>
                <a:ea typeface="Times New Roman" panose="02020603050405020304" pitchFamily="18" charset="0"/>
              </a:rPr>
              <a:t> </a:t>
            </a:r>
            <a:r>
              <a:rPr lang="en-US" dirty="0" err="1">
                <a:solidFill>
                  <a:schemeClr val="bg1"/>
                </a:solidFill>
                <a:latin typeface="Times New Roman" panose="02020603050405020304" pitchFamily="18" charset="0"/>
                <a:ea typeface="Times New Roman" panose="02020603050405020304" pitchFamily="18" charset="0"/>
              </a:rPr>
              <a:t>jawaban</a:t>
            </a:r>
            <a:endParaRPr lang="en-US" dirty="0">
              <a:solidFill>
                <a:schemeClr val="bg1"/>
              </a:solidFill>
            </a:endParaRPr>
          </a:p>
        </p:txBody>
      </p:sp>
    </p:spTree>
    <p:extLst>
      <p:ext uri="{BB962C8B-B14F-4D97-AF65-F5344CB8AC3E}">
        <p14:creationId xmlns:p14="http://schemas.microsoft.com/office/powerpoint/2010/main" val="304926588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411480"/>
            <a:ext cx="10881360" cy="685800"/>
          </a:xfrm>
          <a:prstGeom prst="rect">
            <a:avLst/>
          </a:prstGeom>
          <a:noFill/>
        </p:spPr>
        <p:txBody>
          <a:bodyPr wrap="none">
            <a:spAutoFit/>
          </a:bodyPr>
          <a:lstStyle/>
          <a:p>
            <a:pPr>
              <a:defRPr sz="2800" b="1">
                <a:solidFill>
                  <a:srgbClr val="18243A"/>
                </a:solidFill>
                <a:latin typeface="Aptos Display"/>
              </a:defRPr>
            </a:pPr>
            <a:r>
              <a:rPr dirty="0"/>
              <a:t>Kata </a:t>
            </a:r>
            <a:r>
              <a:rPr dirty="0" err="1"/>
              <a:t>dalam</a:t>
            </a:r>
            <a:r>
              <a:rPr dirty="0"/>
              <a:t> </a:t>
            </a:r>
            <a:r>
              <a:rPr dirty="0" err="1"/>
              <a:t>Pertanyaan</a:t>
            </a:r>
            <a:r>
              <a:rPr dirty="0"/>
              <a:t> = </a:t>
            </a:r>
            <a:r>
              <a:rPr dirty="0" err="1"/>
              <a:t>Petunjuk</a:t>
            </a:r>
            <a:endParaRPr dirty="0"/>
          </a:p>
        </p:txBody>
      </p:sp>
      <p:sp>
        <p:nvSpPr>
          <p:cNvPr id="4" name="Rounded Rectangle 3"/>
          <p:cNvSpPr/>
          <p:nvPr/>
        </p:nvSpPr>
        <p:spPr>
          <a:xfrm>
            <a:off x="640080" y="1417320"/>
            <a:ext cx="5120640" cy="868680"/>
          </a:xfrm>
          <a:prstGeom prst="roundRect">
            <a:avLst/>
          </a:prstGeom>
          <a:solidFill>
            <a:srgbClr val="F5F7FA"/>
          </a:solidFill>
          <a:ln>
            <a:solidFill>
              <a:srgbClr val="DCE1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640080" y="1417320"/>
            <a:ext cx="73152" cy="868680"/>
          </a:xfrm>
          <a:prstGeom prst="rect">
            <a:avLst/>
          </a:prstGeom>
          <a:solidFill>
            <a:srgbClr val="2A5B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581912"/>
            <a:ext cx="4709159" cy="548640"/>
          </a:xfrm>
          <a:prstGeom prst="rect">
            <a:avLst/>
          </a:prstGeom>
          <a:noFill/>
        </p:spPr>
        <p:txBody>
          <a:bodyPr wrap="square">
            <a:spAutoFit/>
          </a:bodyPr>
          <a:lstStyle/>
          <a:p>
            <a:pPr>
              <a:defRPr sz="1800" b="1">
                <a:solidFill>
                  <a:srgbClr val="18243A"/>
                </a:solidFill>
                <a:latin typeface="Aptos Display"/>
              </a:defRPr>
            </a:pPr>
            <a:r>
              <a:rPr dirty="0"/>
              <a:t>FAKTOR</a:t>
            </a:r>
          </a:p>
          <a:p>
            <a:pPr>
              <a:spcBef>
                <a:spcPts val="600"/>
              </a:spcBef>
              <a:defRPr sz="1300">
                <a:solidFill>
                  <a:srgbClr val="202630"/>
                </a:solidFill>
                <a:latin typeface="Aptos"/>
              </a:defRPr>
            </a:pPr>
            <a:r>
              <a:rPr dirty="0" err="1"/>
              <a:t>sebab</a:t>
            </a:r>
            <a:endParaRPr dirty="0"/>
          </a:p>
        </p:txBody>
      </p:sp>
      <p:sp>
        <p:nvSpPr>
          <p:cNvPr id="7" name="Rounded Rectangle 6"/>
          <p:cNvSpPr/>
          <p:nvPr/>
        </p:nvSpPr>
        <p:spPr>
          <a:xfrm>
            <a:off x="6263640" y="1417320"/>
            <a:ext cx="5120640" cy="868680"/>
          </a:xfrm>
          <a:prstGeom prst="roundRect">
            <a:avLst/>
          </a:prstGeom>
          <a:solidFill>
            <a:srgbClr val="F5F7FA"/>
          </a:solidFill>
          <a:ln>
            <a:solidFill>
              <a:srgbClr val="DCE1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6263640" y="1417320"/>
            <a:ext cx="73152" cy="868680"/>
          </a:xfrm>
          <a:prstGeom prst="rect">
            <a:avLst/>
          </a:prstGeom>
          <a:solidFill>
            <a:srgbClr val="248B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6492240" y="1581912"/>
            <a:ext cx="4709159" cy="548640"/>
          </a:xfrm>
          <a:prstGeom prst="rect">
            <a:avLst/>
          </a:prstGeom>
          <a:noFill/>
        </p:spPr>
        <p:txBody>
          <a:bodyPr wrap="square">
            <a:spAutoFit/>
          </a:bodyPr>
          <a:lstStyle/>
          <a:p>
            <a:pPr>
              <a:defRPr sz="1800" b="1">
                <a:solidFill>
                  <a:srgbClr val="18243A"/>
                </a:solidFill>
                <a:latin typeface="Aptos Display"/>
              </a:defRPr>
            </a:pPr>
            <a:r>
              <a:rPr dirty="0"/>
              <a:t>MOTIF / ALASAN</a:t>
            </a:r>
          </a:p>
          <a:p>
            <a:pPr>
              <a:spcBef>
                <a:spcPts val="600"/>
              </a:spcBef>
              <a:defRPr sz="1300">
                <a:solidFill>
                  <a:srgbClr val="202630"/>
                </a:solidFill>
                <a:latin typeface="Aptos"/>
              </a:defRPr>
            </a:pPr>
            <a:r>
              <a:rPr dirty="0" err="1"/>
              <a:t>kepentingan</a:t>
            </a:r>
            <a:endParaRPr dirty="0"/>
          </a:p>
        </p:txBody>
      </p:sp>
      <p:sp>
        <p:nvSpPr>
          <p:cNvPr id="10" name="Rounded Rectangle 9"/>
          <p:cNvSpPr/>
          <p:nvPr/>
        </p:nvSpPr>
        <p:spPr>
          <a:xfrm>
            <a:off x="640080" y="2560320"/>
            <a:ext cx="5120640" cy="868680"/>
          </a:xfrm>
          <a:prstGeom prst="roundRect">
            <a:avLst/>
          </a:prstGeom>
          <a:solidFill>
            <a:srgbClr val="F5F7FA"/>
          </a:solidFill>
          <a:ln>
            <a:solidFill>
              <a:srgbClr val="DCE1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640080" y="2560320"/>
            <a:ext cx="73152" cy="868680"/>
          </a:xfrm>
          <a:prstGeom prst="rect">
            <a:avLst/>
          </a:prstGeom>
          <a:solidFill>
            <a:srgbClr val="2A5B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2724912"/>
            <a:ext cx="4709159" cy="548640"/>
          </a:xfrm>
          <a:prstGeom prst="rect">
            <a:avLst/>
          </a:prstGeom>
          <a:noFill/>
        </p:spPr>
        <p:txBody>
          <a:bodyPr wrap="square">
            <a:spAutoFit/>
          </a:bodyPr>
          <a:lstStyle/>
          <a:p>
            <a:pPr>
              <a:defRPr sz="1800" b="1">
                <a:solidFill>
                  <a:srgbClr val="18243A"/>
                </a:solidFill>
                <a:latin typeface="Aptos Display"/>
              </a:defRPr>
            </a:pPr>
            <a:r>
              <a:rPr dirty="0"/>
              <a:t>TUJUAN</a:t>
            </a:r>
          </a:p>
          <a:p>
            <a:pPr>
              <a:spcBef>
                <a:spcPts val="600"/>
              </a:spcBef>
              <a:defRPr sz="1300">
                <a:solidFill>
                  <a:srgbClr val="202630"/>
                </a:solidFill>
                <a:latin typeface="Aptos"/>
              </a:defRPr>
            </a:pPr>
            <a:r>
              <a:rPr dirty="0" err="1"/>
              <a:t>sesuatu</a:t>
            </a:r>
            <a:r>
              <a:rPr dirty="0"/>
              <a:t> yang </a:t>
            </a:r>
            <a:r>
              <a:rPr dirty="0" err="1"/>
              <a:t>ingin</a:t>
            </a:r>
            <a:r>
              <a:rPr dirty="0"/>
              <a:t> </a:t>
            </a:r>
            <a:r>
              <a:rPr dirty="0" err="1"/>
              <a:t>dicapai</a:t>
            </a:r>
            <a:endParaRPr dirty="0"/>
          </a:p>
        </p:txBody>
      </p:sp>
      <p:sp>
        <p:nvSpPr>
          <p:cNvPr id="13" name="Rounded Rectangle 12"/>
          <p:cNvSpPr/>
          <p:nvPr/>
        </p:nvSpPr>
        <p:spPr>
          <a:xfrm>
            <a:off x="6263640" y="2560320"/>
            <a:ext cx="5120640" cy="868680"/>
          </a:xfrm>
          <a:prstGeom prst="roundRect">
            <a:avLst/>
          </a:prstGeom>
          <a:solidFill>
            <a:srgbClr val="F5F7FA"/>
          </a:solidFill>
          <a:ln>
            <a:solidFill>
              <a:srgbClr val="DCE1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6263640" y="2560320"/>
            <a:ext cx="73152" cy="868680"/>
          </a:xfrm>
          <a:prstGeom prst="rect">
            <a:avLst/>
          </a:prstGeom>
          <a:solidFill>
            <a:srgbClr val="248B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6492240" y="2724912"/>
            <a:ext cx="4709159" cy="548640"/>
          </a:xfrm>
          <a:prstGeom prst="rect">
            <a:avLst/>
          </a:prstGeom>
          <a:noFill/>
        </p:spPr>
        <p:txBody>
          <a:bodyPr wrap="square">
            <a:spAutoFit/>
          </a:bodyPr>
          <a:lstStyle/>
          <a:p>
            <a:pPr>
              <a:defRPr sz="1800" b="1">
                <a:solidFill>
                  <a:srgbClr val="18243A"/>
                </a:solidFill>
                <a:latin typeface="Aptos Display"/>
              </a:defRPr>
            </a:pPr>
            <a:r>
              <a:rPr dirty="0"/>
              <a:t>DAMPAK</a:t>
            </a:r>
          </a:p>
          <a:p>
            <a:pPr>
              <a:spcBef>
                <a:spcPts val="600"/>
              </a:spcBef>
              <a:defRPr sz="1300">
                <a:solidFill>
                  <a:srgbClr val="202630"/>
                </a:solidFill>
                <a:latin typeface="Aptos"/>
              </a:defRPr>
            </a:pPr>
            <a:r>
              <a:rPr dirty="0" err="1"/>
              <a:t>akibat</a:t>
            </a:r>
            <a:endParaRPr dirty="0"/>
          </a:p>
        </p:txBody>
      </p:sp>
      <p:sp>
        <p:nvSpPr>
          <p:cNvPr id="16" name="Rounded Rectangle 15"/>
          <p:cNvSpPr/>
          <p:nvPr/>
        </p:nvSpPr>
        <p:spPr>
          <a:xfrm>
            <a:off x="640080" y="3703320"/>
            <a:ext cx="5120640" cy="868680"/>
          </a:xfrm>
          <a:prstGeom prst="roundRect">
            <a:avLst/>
          </a:prstGeom>
          <a:solidFill>
            <a:srgbClr val="F5F7FA"/>
          </a:solidFill>
          <a:ln>
            <a:solidFill>
              <a:srgbClr val="DCE1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p:cNvSpPr/>
          <p:nvPr/>
        </p:nvSpPr>
        <p:spPr>
          <a:xfrm>
            <a:off x="640080" y="3703320"/>
            <a:ext cx="73152" cy="868680"/>
          </a:xfrm>
          <a:prstGeom prst="rect">
            <a:avLst/>
          </a:prstGeom>
          <a:solidFill>
            <a:srgbClr val="2A5B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868680" y="3867911"/>
            <a:ext cx="4709159" cy="548640"/>
          </a:xfrm>
          <a:prstGeom prst="rect">
            <a:avLst/>
          </a:prstGeom>
          <a:noFill/>
        </p:spPr>
        <p:txBody>
          <a:bodyPr wrap="square">
            <a:spAutoFit/>
          </a:bodyPr>
          <a:lstStyle/>
          <a:p>
            <a:pPr>
              <a:defRPr sz="1800" b="1">
                <a:solidFill>
                  <a:srgbClr val="18243A"/>
                </a:solidFill>
                <a:latin typeface="Aptos Display"/>
              </a:defRPr>
            </a:pPr>
            <a:r>
              <a:rPr dirty="0"/>
              <a:t>FUNGSI</a:t>
            </a:r>
          </a:p>
          <a:p>
            <a:pPr>
              <a:spcBef>
                <a:spcPts val="600"/>
              </a:spcBef>
              <a:defRPr sz="1300">
                <a:solidFill>
                  <a:srgbClr val="202630"/>
                </a:solidFill>
                <a:latin typeface="Aptos"/>
              </a:defRPr>
            </a:pPr>
            <a:r>
              <a:rPr dirty="0" err="1"/>
              <a:t>peran</a:t>
            </a:r>
            <a:r>
              <a:rPr dirty="0"/>
              <a:t> / </a:t>
            </a:r>
            <a:r>
              <a:rPr dirty="0" err="1"/>
              <a:t>kegunaan</a:t>
            </a:r>
            <a:endParaRPr dirty="0"/>
          </a:p>
        </p:txBody>
      </p:sp>
      <p:sp>
        <p:nvSpPr>
          <p:cNvPr id="19" name="Rounded Rectangle 18"/>
          <p:cNvSpPr/>
          <p:nvPr/>
        </p:nvSpPr>
        <p:spPr>
          <a:xfrm>
            <a:off x="6263640" y="3703320"/>
            <a:ext cx="5120640" cy="868680"/>
          </a:xfrm>
          <a:prstGeom prst="roundRect">
            <a:avLst/>
          </a:prstGeom>
          <a:solidFill>
            <a:srgbClr val="F5F7FA"/>
          </a:solidFill>
          <a:ln>
            <a:solidFill>
              <a:srgbClr val="DCE1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ectangle 19"/>
          <p:cNvSpPr/>
          <p:nvPr/>
        </p:nvSpPr>
        <p:spPr>
          <a:xfrm>
            <a:off x="6263640" y="3703320"/>
            <a:ext cx="73152" cy="868680"/>
          </a:xfrm>
          <a:prstGeom prst="rect">
            <a:avLst/>
          </a:prstGeom>
          <a:solidFill>
            <a:srgbClr val="248B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6492240" y="3867911"/>
            <a:ext cx="4709159" cy="548640"/>
          </a:xfrm>
          <a:prstGeom prst="rect">
            <a:avLst/>
          </a:prstGeom>
          <a:noFill/>
        </p:spPr>
        <p:txBody>
          <a:bodyPr wrap="square">
            <a:spAutoFit/>
          </a:bodyPr>
          <a:lstStyle/>
          <a:p>
            <a:pPr>
              <a:defRPr sz="1800" b="1">
                <a:solidFill>
                  <a:srgbClr val="18243A"/>
                </a:solidFill>
                <a:latin typeface="Aptos Display"/>
              </a:defRPr>
            </a:pPr>
            <a:r>
              <a:rPr dirty="0"/>
              <a:t>MAKNA</a:t>
            </a:r>
          </a:p>
          <a:p>
            <a:pPr>
              <a:spcBef>
                <a:spcPts val="600"/>
              </a:spcBef>
              <a:defRPr sz="1300">
                <a:solidFill>
                  <a:srgbClr val="202630"/>
                </a:solidFill>
                <a:latin typeface="Aptos"/>
              </a:defRPr>
            </a:pPr>
            <a:r>
              <a:rPr dirty="0" err="1"/>
              <a:t>interpretasi</a:t>
            </a:r>
            <a:endParaRPr dirty="0"/>
          </a:p>
        </p:txBody>
      </p:sp>
      <p:sp>
        <p:nvSpPr>
          <p:cNvPr id="22" name="Rounded Rectangle 21"/>
          <p:cNvSpPr/>
          <p:nvPr/>
        </p:nvSpPr>
        <p:spPr>
          <a:xfrm>
            <a:off x="640080" y="4846320"/>
            <a:ext cx="5120640" cy="868680"/>
          </a:xfrm>
          <a:prstGeom prst="roundRect">
            <a:avLst/>
          </a:prstGeom>
          <a:solidFill>
            <a:srgbClr val="F5F7FA"/>
          </a:solidFill>
          <a:ln>
            <a:solidFill>
              <a:srgbClr val="DCE1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Rectangle 22"/>
          <p:cNvSpPr/>
          <p:nvPr/>
        </p:nvSpPr>
        <p:spPr>
          <a:xfrm>
            <a:off x="640080" y="4846320"/>
            <a:ext cx="73152" cy="868680"/>
          </a:xfrm>
          <a:prstGeom prst="rect">
            <a:avLst/>
          </a:prstGeom>
          <a:solidFill>
            <a:srgbClr val="2A5B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868680" y="5010912"/>
            <a:ext cx="4709159" cy="548640"/>
          </a:xfrm>
          <a:prstGeom prst="rect">
            <a:avLst/>
          </a:prstGeom>
          <a:noFill/>
        </p:spPr>
        <p:txBody>
          <a:bodyPr wrap="square">
            <a:spAutoFit/>
          </a:bodyPr>
          <a:lstStyle/>
          <a:p>
            <a:pPr>
              <a:defRPr sz="1800" b="1">
                <a:solidFill>
                  <a:srgbClr val="18243A"/>
                </a:solidFill>
                <a:latin typeface="Aptos Display"/>
              </a:defRPr>
            </a:pPr>
            <a:r>
              <a:rPr dirty="0"/>
              <a:t>KARAKTERISTIK</a:t>
            </a:r>
          </a:p>
          <a:p>
            <a:pPr>
              <a:spcBef>
                <a:spcPts val="600"/>
              </a:spcBef>
              <a:defRPr sz="1300">
                <a:solidFill>
                  <a:srgbClr val="202630"/>
                </a:solidFill>
                <a:latin typeface="Aptos"/>
              </a:defRPr>
            </a:pPr>
            <a:r>
              <a:rPr dirty="0" err="1"/>
              <a:t>ciri</a:t>
            </a:r>
            <a:endParaRPr dirty="0"/>
          </a:p>
        </p:txBody>
      </p:sp>
      <p:sp>
        <p:nvSpPr>
          <p:cNvPr id="25" name="Rounded Rectangle 24"/>
          <p:cNvSpPr/>
          <p:nvPr/>
        </p:nvSpPr>
        <p:spPr>
          <a:xfrm>
            <a:off x="6263640" y="4846320"/>
            <a:ext cx="5120640" cy="868680"/>
          </a:xfrm>
          <a:prstGeom prst="roundRect">
            <a:avLst/>
          </a:prstGeom>
          <a:solidFill>
            <a:srgbClr val="F5F7FA"/>
          </a:solidFill>
          <a:ln>
            <a:solidFill>
              <a:srgbClr val="DCE1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Rectangle 25"/>
          <p:cNvSpPr/>
          <p:nvPr/>
        </p:nvSpPr>
        <p:spPr>
          <a:xfrm>
            <a:off x="6263640" y="4846320"/>
            <a:ext cx="73152" cy="868680"/>
          </a:xfrm>
          <a:prstGeom prst="rect">
            <a:avLst/>
          </a:prstGeom>
          <a:solidFill>
            <a:srgbClr val="248B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6492240" y="5010912"/>
            <a:ext cx="4709159" cy="548640"/>
          </a:xfrm>
          <a:prstGeom prst="rect">
            <a:avLst/>
          </a:prstGeom>
          <a:noFill/>
        </p:spPr>
        <p:txBody>
          <a:bodyPr wrap="square">
            <a:spAutoFit/>
          </a:bodyPr>
          <a:lstStyle/>
          <a:p>
            <a:pPr>
              <a:defRPr sz="1800" b="1">
                <a:solidFill>
                  <a:srgbClr val="18243A"/>
                </a:solidFill>
                <a:latin typeface="Aptos Display"/>
              </a:defRPr>
            </a:pPr>
            <a:r>
              <a:rPr dirty="0"/>
              <a:t>SIMPULAN</a:t>
            </a:r>
          </a:p>
          <a:p>
            <a:pPr>
              <a:spcBef>
                <a:spcPts val="600"/>
              </a:spcBef>
              <a:defRPr sz="1300">
                <a:solidFill>
                  <a:srgbClr val="202630"/>
                </a:solidFill>
                <a:latin typeface="Aptos"/>
              </a:defRPr>
            </a:pPr>
            <a:r>
              <a:rPr dirty="0"/>
              <a:t>inti </a:t>
            </a:r>
            <a:r>
              <a:rPr dirty="0" err="1"/>
              <a:t>informasi</a:t>
            </a:r>
            <a:endParaRPr dirty="0"/>
          </a:p>
        </p:txBody>
      </p:sp>
      <p:sp>
        <p:nvSpPr>
          <p:cNvPr id="28" name="TextBox 27"/>
          <p:cNvSpPr txBox="1"/>
          <p:nvPr/>
        </p:nvSpPr>
        <p:spPr>
          <a:xfrm>
            <a:off x="640080" y="6446520"/>
            <a:ext cx="10881360" cy="228600"/>
          </a:xfrm>
          <a:prstGeom prst="rect">
            <a:avLst/>
          </a:prstGeom>
          <a:noFill/>
        </p:spPr>
        <p:txBody>
          <a:bodyPr wrap="none">
            <a:spAutoFit/>
          </a:bodyPr>
          <a:lstStyle/>
          <a:p>
            <a:pPr>
              <a:defRPr sz="800">
                <a:solidFill>
                  <a:srgbClr val="9197A0"/>
                </a:solidFill>
                <a:latin typeface="Aptos"/>
              </a:defRPr>
            </a:pPr>
            <a:r>
              <a:t>Pelatihan Tentor TKA &amp; SNBT • IPS • 9</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5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fade">
                                      <p:cBhvr>
                                        <p:cTn id="4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2" grpId="0"/>
      <p:bldP spid="15" grpId="0"/>
      <p:bldP spid="18" grpId="0"/>
      <p:bldP spid="21" grpId="0"/>
      <p:bldP spid="24" grpId="0"/>
      <p:bldP spid="2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9766" y="1340893"/>
            <a:ext cx="8757314" cy="461665"/>
          </a:xfrm>
          <a:prstGeom prst="rect">
            <a:avLst/>
          </a:prstGeom>
        </p:spPr>
        <p:txBody>
          <a:bodyPr wrap="square">
            <a:spAutoFit/>
          </a:bodyPr>
          <a:lstStyle/>
          <a:p>
            <a:pPr algn="ctr"/>
            <a:r>
              <a:rPr lang="en-US" sz="2400" b="1" dirty="0">
                <a:latin typeface="Aptos Display"/>
                <a:ea typeface="Times New Roman" panose="02020603050405020304" pitchFamily="18" charset="0"/>
              </a:rPr>
              <a:t>“PERTANYAAN ADALAH FILTER”</a:t>
            </a:r>
          </a:p>
        </p:txBody>
      </p:sp>
      <p:sp>
        <p:nvSpPr>
          <p:cNvPr id="4" name="Rectangle 3"/>
          <p:cNvSpPr/>
          <p:nvPr/>
        </p:nvSpPr>
        <p:spPr>
          <a:xfrm>
            <a:off x="2147247" y="2351164"/>
            <a:ext cx="7419833" cy="1569660"/>
          </a:xfrm>
          <a:prstGeom prst="rect">
            <a:avLst/>
          </a:prstGeom>
        </p:spPr>
        <p:txBody>
          <a:bodyPr wrap="square">
            <a:spAutoFit/>
          </a:bodyPr>
          <a:lstStyle/>
          <a:p>
            <a:r>
              <a:rPr lang="en-US" sz="2400" dirty="0" smtClean="0">
                <a:latin typeface="Times New Roman" panose="02020603050405020304" pitchFamily="18" charset="0"/>
                <a:ea typeface="Times New Roman" panose="02020603050405020304" pitchFamily="18" charset="0"/>
              </a:rPr>
              <a:t>Yang </a:t>
            </a:r>
            <a:r>
              <a:rPr lang="en-US" sz="2400" dirty="0" err="1">
                <a:latin typeface="Times New Roman" panose="02020603050405020304" pitchFamily="18" charset="0"/>
                <a:ea typeface="Times New Roman" panose="02020603050405020304" pitchFamily="18" charset="0"/>
              </a:rPr>
              <a:t>harus</a:t>
            </a:r>
            <a:r>
              <a:rPr lang="en-US" sz="2400" dirty="0">
                <a:latin typeface="Times New Roman" panose="02020603050405020304" pitchFamily="18" charset="0"/>
                <a:ea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rPr>
              <a:t>kita</a:t>
            </a:r>
            <a:r>
              <a:rPr lang="en-US" sz="2400" dirty="0">
                <a:latin typeface="Times New Roman" panose="02020603050405020304" pitchFamily="18" charset="0"/>
                <a:ea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rPr>
              <a:t>tanamkan</a:t>
            </a:r>
            <a:r>
              <a:rPr lang="en-US" sz="2400" dirty="0">
                <a:latin typeface="Times New Roman" panose="02020603050405020304" pitchFamily="18" charset="0"/>
                <a:ea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rPr>
              <a:t>kepada</a:t>
            </a:r>
            <a:r>
              <a:rPr lang="en-US" sz="2400" dirty="0">
                <a:latin typeface="Times New Roman" panose="02020603050405020304" pitchFamily="18" charset="0"/>
                <a:ea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rPr>
              <a:t>siswa</a:t>
            </a:r>
            <a:r>
              <a:rPr lang="en-US" sz="2400" dirty="0">
                <a:latin typeface="Times New Roman" panose="02020603050405020304" pitchFamily="18" charset="0"/>
                <a:ea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rPr>
              <a:t>Jangan</a:t>
            </a:r>
            <a:r>
              <a:rPr lang="en-US" sz="2400" dirty="0">
                <a:latin typeface="Times New Roman" panose="02020603050405020304" pitchFamily="18" charset="0"/>
                <a:ea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rPr>
              <a:t>biarkan</a:t>
            </a:r>
            <a:r>
              <a:rPr lang="en-US" sz="2400" dirty="0">
                <a:latin typeface="Times New Roman" panose="02020603050405020304" pitchFamily="18" charset="0"/>
                <a:ea typeface="Times New Roman" panose="02020603050405020304" pitchFamily="18" charset="0"/>
              </a:rPr>
              <a:t> stimulus </a:t>
            </a:r>
            <a:r>
              <a:rPr lang="en-US" sz="2400" dirty="0" err="1">
                <a:latin typeface="Times New Roman" panose="02020603050405020304" pitchFamily="18" charset="0"/>
                <a:ea typeface="Times New Roman" panose="02020603050405020304" pitchFamily="18" charset="0"/>
              </a:rPr>
              <a:t>mengendalikan</a:t>
            </a:r>
            <a:r>
              <a:rPr lang="en-US" sz="2400" dirty="0">
                <a:latin typeface="Times New Roman" panose="02020603050405020304" pitchFamily="18" charset="0"/>
                <a:ea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rPr>
              <a:t>cara</a:t>
            </a:r>
            <a:r>
              <a:rPr lang="en-US" sz="2400" dirty="0">
                <a:latin typeface="Times New Roman" panose="02020603050405020304" pitchFamily="18" charset="0"/>
                <a:ea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rPr>
              <a:t>mereka</a:t>
            </a:r>
            <a:r>
              <a:rPr lang="en-US" sz="2400" dirty="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berpikir</a:t>
            </a:r>
            <a:r>
              <a:rPr lang="en-US" sz="2400" dirty="0" smtClean="0">
                <a:latin typeface="Times New Roman" panose="02020603050405020304" pitchFamily="18" charset="0"/>
                <a:ea typeface="Times New Roman" panose="02020603050405020304" pitchFamily="18" charset="0"/>
              </a:rPr>
              <a:t>. </a:t>
            </a:r>
            <a:r>
              <a:rPr lang="en-US" sz="2400" dirty="0" err="1" smtClean="0">
                <a:latin typeface="Times New Roman" panose="02020603050405020304" pitchFamily="18" charset="0"/>
                <a:ea typeface="Times New Roman" panose="02020603050405020304" pitchFamily="18" charset="0"/>
              </a:rPr>
              <a:t>Justru</a:t>
            </a:r>
            <a:r>
              <a:rPr lang="en-US" sz="2400" dirty="0" smtClean="0">
                <a:latin typeface="Times New Roman" panose="02020603050405020304" pitchFamily="18" charset="0"/>
                <a:ea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rPr>
              <a:t>pertanyaanlah</a:t>
            </a:r>
            <a:r>
              <a:rPr lang="en-US" sz="2400" dirty="0">
                <a:latin typeface="Times New Roman" panose="02020603050405020304" pitchFamily="18" charset="0"/>
                <a:ea typeface="Times New Roman" panose="02020603050405020304" pitchFamily="18" charset="0"/>
              </a:rPr>
              <a:t> yang </a:t>
            </a:r>
            <a:r>
              <a:rPr lang="en-US" sz="2400" dirty="0" err="1">
                <a:latin typeface="Times New Roman" panose="02020603050405020304" pitchFamily="18" charset="0"/>
                <a:ea typeface="Times New Roman" panose="02020603050405020304" pitchFamily="18" charset="0"/>
              </a:rPr>
              <a:t>menjadi</a:t>
            </a:r>
            <a:r>
              <a:rPr lang="en-US" sz="2400" dirty="0">
                <a:latin typeface="Times New Roman" panose="02020603050405020304" pitchFamily="18" charset="0"/>
                <a:ea typeface="Times New Roman" panose="02020603050405020304" pitchFamily="18" charset="0"/>
              </a:rPr>
              <a:t> filter </a:t>
            </a:r>
            <a:r>
              <a:rPr lang="en-US" sz="2400" dirty="0" err="1">
                <a:latin typeface="Times New Roman" panose="02020603050405020304" pitchFamily="18" charset="0"/>
                <a:ea typeface="Times New Roman" panose="02020603050405020304" pitchFamily="18" charset="0"/>
              </a:rPr>
              <a:t>untuk</a:t>
            </a:r>
            <a:r>
              <a:rPr lang="en-US" sz="2400" dirty="0">
                <a:latin typeface="Times New Roman" panose="02020603050405020304" pitchFamily="18" charset="0"/>
                <a:ea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rPr>
              <a:t>menentukan</a:t>
            </a:r>
            <a:r>
              <a:rPr lang="en-US" sz="2400" dirty="0">
                <a:latin typeface="Times New Roman" panose="02020603050405020304" pitchFamily="18" charset="0"/>
                <a:ea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rPr>
              <a:t>informasi</a:t>
            </a:r>
            <a:r>
              <a:rPr lang="en-US" sz="2400" dirty="0">
                <a:latin typeface="Times New Roman" panose="02020603050405020304" pitchFamily="18" charset="0"/>
                <a:ea typeface="Times New Roman" panose="02020603050405020304" pitchFamily="18" charset="0"/>
              </a:rPr>
              <a:t> mana yang </a:t>
            </a:r>
            <a:r>
              <a:rPr lang="en-US" sz="2400" dirty="0" err="1">
                <a:latin typeface="Times New Roman" panose="02020603050405020304" pitchFamily="18" charset="0"/>
                <a:ea typeface="Times New Roman" panose="02020603050405020304" pitchFamily="18" charset="0"/>
              </a:rPr>
              <a:t>perlu</a:t>
            </a:r>
            <a:r>
              <a:rPr lang="en-US" sz="2400" dirty="0">
                <a:latin typeface="Times New Roman" panose="02020603050405020304" pitchFamily="18" charset="0"/>
                <a:ea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rPr>
              <a:t>kita</a:t>
            </a:r>
            <a:r>
              <a:rPr lang="en-US" sz="2400" dirty="0">
                <a:latin typeface="Times New Roman" panose="02020603050405020304" pitchFamily="18" charset="0"/>
                <a:ea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rPr>
              <a:t>ambil</a:t>
            </a:r>
            <a:r>
              <a:rPr lang="en-US" sz="2400" dirty="0" smtClean="0">
                <a:latin typeface="Times New Roman" panose="02020603050405020304" pitchFamily="18" charset="0"/>
                <a:ea typeface="Times New Roman" panose="02020603050405020304" pitchFamily="18" charset="0"/>
              </a:rPr>
              <a:t>.</a:t>
            </a:r>
            <a:endParaRPr lang="en-US" sz="24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45139491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088"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3835022" y="370126"/>
            <a:ext cx="5076966" cy="830997"/>
          </a:xfrm>
          <a:prstGeom prst="rect">
            <a:avLst/>
          </a:prstGeom>
          <a:noFill/>
        </p:spPr>
        <p:txBody>
          <a:bodyPr wrap="square">
            <a:spAutoFit/>
          </a:bodyPr>
          <a:lstStyle/>
          <a:p>
            <a:pPr algn="ctr"/>
            <a:endParaRPr lang="en-US" sz="2400" b="1" dirty="0" smtClean="0">
              <a:latin typeface="Aptos Display"/>
            </a:endParaRPr>
          </a:p>
          <a:p>
            <a:pPr algn="ctr"/>
            <a:r>
              <a:rPr lang="en-US" sz="2400" b="1" dirty="0">
                <a:latin typeface="Aptos Display"/>
              </a:rPr>
              <a:t>STRATEGI SAAT UJIAN</a:t>
            </a:r>
          </a:p>
        </p:txBody>
      </p:sp>
      <p:sp>
        <p:nvSpPr>
          <p:cNvPr id="4" name="TextBox 3"/>
          <p:cNvSpPr txBox="1"/>
          <p:nvPr/>
        </p:nvSpPr>
        <p:spPr>
          <a:xfrm>
            <a:off x="700585" y="1450066"/>
            <a:ext cx="7377981" cy="400110"/>
          </a:xfrm>
          <a:prstGeom prst="rect">
            <a:avLst/>
          </a:prstGeom>
          <a:noFill/>
        </p:spPr>
        <p:txBody>
          <a:bodyPr wrap="square" anchor="ctr">
            <a:spAutoFit/>
          </a:bodyPr>
          <a:lstStyle/>
          <a:p>
            <a:pPr>
              <a:defRPr sz="3000" b="1">
                <a:solidFill>
                  <a:srgbClr val="18243A"/>
                </a:solidFill>
                <a:latin typeface="Aptos Display"/>
              </a:defRPr>
            </a:pPr>
            <a:r>
              <a:rPr lang="en-US" sz="2000" b="1" dirty="0" err="1" smtClean="0"/>
              <a:t>Sistem</a:t>
            </a:r>
            <a:r>
              <a:rPr lang="en-US" sz="2000" dirty="0" smtClean="0"/>
              <a:t> 3 PUTARAN</a:t>
            </a:r>
            <a:endParaRPr sz="2000" dirty="0"/>
          </a:p>
        </p:txBody>
      </p:sp>
      <p:sp>
        <p:nvSpPr>
          <p:cNvPr id="8" name="Rectangle 7"/>
          <p:cNvSpPr/>
          <p:nvPr/>
        </p:nvSpPr>
        <p:spPr>
          <a:xfrm>
            <a:off x="466630" y="2174603"/>
            <a:ext cx="4267200" cy="2017475"/>
          </a:xfrm>
          <a:prstGeom prst="rect">
            <a:avLst/>
          </a:prstGeom>
        </p:spPr>
        <p:txBody>
          <a:bodyPr wrap="square">
            <a:spAutoFit/>
          </a:bodyPr>
          <a:lstStyle/>
          <a:p>
            <a:pPr>
              <a:lnSpc>
                <a:spcPct val="107000"/>
              </a:lnSpc>
              <a:spcAft>
                <a:spcPts val="800"/>
              </a:spcAft>
            </a:pPr>
            <a:r>
              <a:rPr lang="en-US" sz="2000" b="1" dirty="0">
                <a:latin typeface="Times New Roman" panose="02020603050405020304" pitchFamily="18" charset="0"/>
                <a:ea typeface="Times New Roman" panose="02020603050405020304" pitchFamily="18" charset="0"/>
                <a:cs typeface="Times New Roman" panose="02020603050405020304" pitchFamily="18" charset="0"/>
              </a:rPr>
              <a:t>🥇 PUTARAN 1 — SOAL MUDAH</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dirty="0" err="1">
                <a:latin typeface="Times New Roman" panose="02020603050405020304" pitchFamily="18" charset="0"/>
                <a:ea typeface="Times New Roman" panose="02020603050405020304" pitchFamily="18" charset="0"/>
                <a:cs typeface="Times New Roman" panose="02020603050405020304" pitchFamily="18" charset="0"/>
              </a:rPr>
              <a:t>Kerjakan</a:t>
            </a:r>
            <a:r>
              <a:rPr lang="en-US" dirty="0">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latin typeface="Times New Roman" panose="02020603050405020304" pitchFamily="18" charset="0"/>
                <a:ea typeface="Times New Roman" panose="02020603050405020304" pitchFamily="18" charset="0"/>
                <a:cs typeface="Times New Roman" panose="02020603050405020304" pitchFamily="18" charset="0"/>
              </a:rPr>
              <a:t>soal</a:t>
            </a:r>
            <a:r>
              <a:rPr lang="en-US" dirty="0">
                <a:latin typeface="Times New Roman" panose="02020603050405020304" pitchFamily="18" charset="0"/>
                <a:ea typeface="Times New Roman" panose="02020603050405020304" pitchFamily="18" charset="0"/>
                <a:cs typeface="Times New Roman" panose="02020603050405020304" pitchFamily="18" charset="0"/>
              </a:rPr>
              <a:t> yang:</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US" dirty="0" err="1">
                <a:latin typeface="Times New Roman" panose="02020603050405020304" pitchFamily="18" charset="0"/>
                <a:ea typeface="Times New Roman" panose="02020603050405020304" pitchFamily="18" charset="0"/>
                <a:cs typeface="Times New Roman" panose="02020603050405020304" pitchFamily="18" charset="0"/>
              </a:rPr>
              <a:t>konsepnya</a:t>
            </a:r>
            <a:r>
              <a:rPr lang="en-US" dirty="0">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latin typeface="Times New Roman" panose="02020603050405020304" pitchFamily="18" charset="0"/>
                <a:ea typeface="Times New Roman" panose="02020603050405020304" pitchFamily="18" charset="0"/>
                <a:cs typeface="Times New Roman" panose="02020603050405020304" pitchFamily="18" charset="0"/>
              </a:rPr>
              <a:t>langsung</a:t>
            </a:r>
            <a:r>
              <a:rPr lang="en-US" dirty="0">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latin typeface="Times New Roman" panose="02020603050405020304" pitchFamily="18" charset="0"/>
                <a:ea typeface="Times New Roman" panose="02020603050405020304" pitchFamily="18" charset="0"/>
                <a:cs typeface="Times New Roman" panose="02020603050405020304" pitchFamily="18" charset="0"/>
              </a:rPr>
              <a:t>dikenali</a:t>
            </a:r>
            <a:r>
              <a:rPr lang="en-US" dirty="0">
                <a:latin typeface="Times New Roman" panose="02020603050405020304" pitchFamily="18" charset="0"/>
                <a:ea typeface="Times New Roman" panose="02020603050405020304" pitchFamily="18" charset="0"/>
                <a:cs typeface="Times New Roman" panose="02020603050405020304" pitchFamily="18" charset="0"/>
              </a:rPr>
              <a:t>;</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US" dirty="0" err="1">
                <a:latin typeface="Times New Roman" panose="02020603050405020304" pitchFamily="18" charset="0"/>
                <a:ea typeface="Times New Roman" panose="02020603050405020304" pitchFamily="18" charset="0"/>
                <a:cs typeface="Times New Roman" panose="02020603050405020304" pitchFamily="18" charset="0"/>
              </a:rPr>
              <a:t>informasinya</a:t>
            </a:r>
            <a:r>
              <a:rPr lang="en-US" dirty="0">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latin typeface="Times New Roman" panose="02020603050405020304" pitchFamily="18" charset="0"/>
                <a:ea typeface="Times New Roman" panose="02020603050405020304" pitchFamily="18" charset="0"/>
                <a:cs typeface="Times New Roman" panose="02020603050405020304" pitchFamily="18" charset="0"/>
              </a:rPr>
              <a:t>jelas</a:t>
            </a:r>
            <a:r>
              <a:rPr lang="en-US" dirty="0">
                <a:latin typeface="Times New Roman" panose="02020603050405020304" pitchFamily="18" charset="0"/>
                <a:ea typeface="Times New Roman" panose="02020603050405020304" pitchFamily="18" charset="0"/>
                <a:cs typeface="Times New Roman" panose="02020603050405020304" pitchFamily="18" charset="0"/>
              </a:rPr>
              <a:t>;</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US" dirty="0" err="1">
                <a:latin typeface="Times New Roman" panose="02020603050405020304" pitchFamily="18" charset="0"/>
                <a:ea typeface="Times New Roman" panose="02020603050405020304" pitchFamily="18" charset="0"/>
                <a:cs typeface="Times New Roman" panose="02020603050405020304" pitchFamily="18" charset="0"/>
              </a:rPr>
              <a:t>tidak</a:t>
            </a:r>
            <a:r>
              <a:rPr lang="en-US" dirty="0">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latin typeface="Times New Roman" panose="02020603050405020304" pitchFamily="18" charset="0"/>
                <a:ea typeface="Times New Roman" panose="02020603050405020304" pitchFamily="18" charset="0"/>
                <a:cs typeface="Times New Roman" panose="02020603050405020304" pitchFamily="18" charset="0"/>
              </a:rPr>
              <a:t>membutuhkan</a:t>
            </a:r>
            <a:r>
              <a:rPr lang="en-US" dirty="0">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latin typeface="Times New Roman" panose="02020603050405020304" pitchFamily="18" charset="0"/>
                <a:ea typeface="Times New Roman" panose="02020603050405020304" pitchFamily="18" charset="0"/>
                <a:cs typeface="Times New Roman" panose="02020603050405020304" pitchFamily="18" charset="0"/>
              </a:rPr>
              <a:t>waktu</a:t>
            </a:r>
            <a:r>
              <a:rPr lang="en-US" dirty="0">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latin typeface="Times New Roman" panose="02020603050405020304" pitchFamily="18" charset="0"/>
                <a:ea typeface="Times New Roman" panose="02020603050405020304" pitchFamily="18" charset="0"/>
                <a:cs typeface="Times New Roman" panose="02020603050405020304" pitchFamily="18" charset="0"/>
              </a:rPr>
              <a:t>panjang</a:t>
            </a:r>
            <a:r>
              <a:rPr lang="en-US" dirty="0">
                <a:latin typeface="Times New Roman" panose="02020603050405020304" pitchFamily="18" charset="0"/>
                <a:ea typeface="Times New Roman" panose="02020603050405020304" pitchFamily="18" charset="0"/>
                <a:cs typeface="Times New Roman" panose="02020603050405020304" pitchFamily="18" charset="0"/>
              </a:rPr>
              <a: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Rectangle 8"/>
          <p:cNvSpPr/>
          <p:nvPr/>
        </p:nvSpPr>
        <p:spPr>
          <a:xfrm>
            <a:off x="4494663" y="2928325"/>
            <a:ext cx="3816824" cy="2346796"/>
          </a:xfrm>
          <a:prstGeom prst="rect">
            <a:avLst/>
          </a:prstGeom>
        </p:spPr>
        <p:txBody>
          <a:bodyPr wrap="square">
            <a:spAutoFit/>
          </a:bodyPr>
          <a:lstStyle/>
          <a:p>
            <a:pPr>
              <a:lnSpc>
                <a:spcPct val="107000"/>
              </a:lnSpc>
              <a:spcAft>
                <a:spcPts val="800"/>
              </a:spcAft>
            </a:pPr>
            <a:r>
              <a:rPr lang="en-US" sz="2000" b="1" dirty="0">
                <a:latin typeface="Times New Roman" panose="02020603050405020304" pitchFamily="18" charset="0"/>
                <a:ea typeface="Times New Roman" panose="02020603050405020304" pitchFamily="18" charset="0"/>
                <a:cs typeface="Times New Roman" panose="02020603050405020304" pitchFamily="18" charset="0"/>
              </a:rPr>
              <a:t>🥈 PUTARAN 2 — SOAL ANALISIS</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dirty="0" err="1">
                <a:latin typeface="Times New Roman" panose="02020603050405020304" pitchFamily="18" charset="0"/>
                <a:ea typeface="Times New Roman" panose="02020603050405020304" pitchFamily="18" charset="0"/>
                <a:cs typeface="Times New Roman" panose="02020603050405020304" pitchFamily="18" charset="0"/>
              </a:rPr>
              <a:t>Kembali</a:t>
            </a:r>
            <a:r>
              <a:rPr lang="en-US" dirty="0">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latin typeface="Times New Roman" panose="02020603050405020304" pitchFamily="18" charset="0"/>
                <a:ea typeface="Times New Roman" panose="02020603050405020304" pitchFamily="18" charset="0"/>
                <a:cs typeface="Times New Roman" panose="02020603050405020304" pitchFamily="18" charset="0"/>
              </a:rPr>
              <a:t>ke</a:t>
            </a:r>
            <a:r>
              <a:rPr lang="en-US" dirty="0">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latin typeface="Times New Roman" panose="02020603050405020304" pitchFamily="18" charset="0"/>
                <a:ea typeface="Times New Roman" panose="02020603050405020304" pitchFamily="18" charset="0"/>
                <a:cs typeface="Times New Roman" panose="02020603050405020304" pitchFamily="18" charset="0"/>
              </a:rPr>
              <a:t>soal</a:t>
            </a:r>
            <a:r>
              <a:rPr lang="en-US" dirty="0">
                <a:latin typeface="Times New Roman" panose="02020603050405020304" pitchFamily="18" charset="0"/>
                <a:ea typeface="Times New Roman" panose="02020603050405020304" pitchFamily="18" charset="0"/>
                <a:cs typeface="Times New Roman" panose="02020603050405020304" pitchFamily="18" charset="0"/>
              </a:rPr>
              <a:t> yang:</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US" dirty="0" err="1">
                <a:latin typeface="Times New Roman" panose="02020603050405020304" pitchFamily="18" charset="0"/>
                <a:ea typeface="Times New Roman" panose="02020603050405020304" pitchFamily="18" charset="0"/>
                <a:cs typeface="Times New Roman" panose="02020603050405020304" pitchFamily="18" charset="0"/>
              </a:rPr>
              <a:t>konsepnya</a:t>
            </a:r>
            <a:r>
              <a:rPr lang="en-US" dirty="0">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latin typeface="Times New Roman" panose="02020603050405020304" pitchFamily="18" charset="0"/>
                <a:ea typeface="Times New Roman" panose="02020603050405020304" pitchFamily="18" charset="0"/>
                <a:cs typeface="Times New Roman" panose="02020603050405020304" pitchFamily="18" charset="0"/>
              </a:rPr>
              <a:t>diketahui</a:t>
            </a:r>
            <a:r>
              <a:rPr lang="en-US" dirty="0">
                <a:latin typeface="Times New Roman" panose="02020603050405020304" pitchFamily="18" charset="0"/>
                <a:ea typeface="Times New Roman" panose="02020603050405020304" pitchFamily="18" charset="0"/>
                <a:cs typeface="Times New Roman" panose="02020603050405020304" pitchFamily="18" charset="0"/>
              </a:rPr>
              <a:t>;</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US" dirty="0" err="1">
                <a:latin typeface="Times New Roman" panose="02020603050405020304" pitchFamily="18" charset="0"/>
                <a:ea typeface="Times New Roman" panose="02020603050405020304" pitchFamily="18" charset="0"/>
                <a:cs typeface="Times New Roman" panose="02020603050405020304" pitchFamily="18" charset="0"/>
              </a:rPr>
              <a:t>membutuhkan</a:t>
            </a:r>
            <a:r>
              <a:rPr lang="en-US" dirty="0">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latin typeface="Times New Roman" panose="02020603050405020304" pitchFamily="18" charset="0"/>
                <a:ea typeface="Times New Roman" panose="02020603050405020304" pitchFamily="18" charset="0"/>
                <a:cs typeface="Times New Roman" panose="02020603050405020304" pitchFamily="18" charset="0"/>
              </a:rPr>
              <a:t>interpretasi</a:t>
            </a:r>
            <a:r>
              <a:rPr lang="en-US" dirty="0">
                <a:latin typeface="Times New Roman" panose="02020603050405020304" pitchFamily="18" charset="0"/>
                <a:ea typeface="Times New Roman" panose="02020603050405020304" pitchFamily="18" charset="0"/>
                <a:cs typeface="Times New Roman" panose="02020603050405020304" pitchFamily="18" charset="0"/>
              </a:rPr>
              <a:t>;</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US" dirty="0" err="1">
                <a:latin typeface="Times New Roman" panose="02020603050405020304" pitchFamily="18" charset="0"/>
                <a:ea typeface="Times New Roman" panose="02020603050405020304" pitchFamily="18" charset="0"/>
                <a:cs typeface="Times New Roman" panose="02020603050405020304" pitchFamily="18" charset="0"/>
              </a:rPr>
              <a:t>memiliki</a:t>
            </a:r>
            <a:r>
              <a:rPr lang="en-US" dirty="0">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latin typeface="Times New Roman" panose="02020603050405020304" pitchFamily="18" charset="0"/>
                <a:ea typeface="Times New Roman" panose="02020603050405020304" pitchFamily="18" charset="0"/>
                <a:cs typeface="Times New Roman" panose="02020603050405020304" pitchFamily="18" charset="0"/>
              </a:rPr>
              <a:t>dua</a:t>
            </a:r>
            <a:r>
              <a:rPr lang="en-US" dirty="0">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latin typeface="Times New Roman" panose="02020603050405020304" pitchFamily="18" charset="0"/>
                <a:ea typeface="Times New Roman" panose="02020603050405020304" pitchFamily="18" charset="0"/>
                <a:cs typeface="Times New Roman" panose="02020603050405020304" pitchFamily="18" charset="0"/>
              </a:rPr>
              <a:t>opsi</a:t>
            </a:r>
            <a:r>
              <a:rPr lang="en-US" dirty="0">
                <a:latin typeface="Times New Roman" panose="02020603050405020304" pitchFamily="18" charset="0"/>
                <a:ea typeface="Times New Roman" panose="02020603050405020304" pitchFamily="18" charset="0"/>
                <a:cs typeface="Times New Roman" panose="02020603050405020304" pitchFamily="18" charset="0"/>
              </a:rPr>
              <a:t> yang </a:t>
            </a:r>
            <a:r>
              <a:rPr lang="en-US" dirty="0" err="1">
                <a:latin typeface="Times New Roman" panose="02020603050405020304" pitchFamily="18" charset="0"/>
                <a:ea typeface="Times New Roman" panose="02020603050405020304" pitchFamily="18" charset="0"/>
                <a:cs typeface="Times New Roman" panose="02020603050405020304" pitchFamily="18" charset="0"/>
              </a:rPr>
              <a:t>meragukan</a:t>
            </a:r>
            <a:r>
              <a:rPr lang="en-US" dirty="0">
                <a:latin typeface="Times New Roman" panose="02020603050405020304" pitchFamily="18" charset="0"/>
                <a:ea typeface="Times New Roman" panose="02020603050405020304" pitchFamily="18" charset="0"/>
                <a:cs typeface="Times New Roman" panose="02020603050405020304" pitchFamily="18" charset="0"/>
              </a:rPr>
              <a: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Rectangle 9"/>
          <p:cNvSpPr/>
          <p:nvPr/>
        </p:nvSpPr>
        <p:spPr>
          <a:xfrm>
            <a:off x="8402754" y="3404421"/>
            <a:ext cx="3429856" cy="2643159"/>
          </a:xfrm>
          <a:prstGeom prst="rect">
            <a:avLst/>
          </a:prstGeom>
        </p:spPr>
        <p:txBody>
          <a:bodyPr wrap="square">
            <a:spAutoFit/>
          </a:bodyPr>
          <a:lstStyle/>
          <a:p>
            <a:pPr>
              <a:lnSpc>
                <a:spcPct val="107000"/>
              </a:lnSpc>
              <a:spcAft>
                <a:spcPts val="800"/>
              </a:spcAft>
            </a:pPr>
            <a:r>
              <a:rPr lang="en-US" sz="2000" b="1" dirty="0">
                <a:latin typeface="Times New Roman" panose="02020603050405020304" pitchFamily="18" charset="0"/>
                <a:ea typeface="Times New Roman" panose="02020603050405020304" pitchFamily="18" charset="0"/>
                <a:cs typeface="Times New Roman" panose="02020603050405020304" pitchFamily="18" charset="0"/>
              </a:rPr>
              <a:t>🥉 PUTARAN 3 — FINAL CHECK</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dirty="0" err="1">
                <a:latin typeface="Times New Roman" panose="02020603050405020304" pitchFamily="18" charset="0"/>
                <a:ea typeface="Times New Roman" panose="02020603050405020304" pitchFamily="18" charset="0"/>
                <a:cs typeface="Times New Roman" panose="02020603050405020304" pitchFamily="18" charset="0"/>
              </a:rPr>
              <a:t>Periksa</a:t>
            </a:r>
            <a:r>
              <a:rPr lang="en-US" dirty="0">
                <a:latin typeface="Times New Roman" panose="02020603050405020304" pitchFamily="18" charset="0"/>
                <a:ea typeface="Times New Roman" panose="02020603050405020304" pitchFamily="18" charset="0"/>
                <a:cs typeface="Times New Roman" panose="02020603050405020304" pitchFamily="18" charset="0"/>
              </a:rPr>
              <a:t>:</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US" dirty="0" err="1">
                <a:latin typeface="Times New Roman" panose="02020603050405020304" pitchFamily="18" charset="0"/>
                <a:ea typeface="Times New Roman" panose="02020603050405020304" pitchFamily="18" charset="0"/>
                <a:cs typeface="Times New Roman" panose="02020603050405020304" pitchFamily="18" charset="0"/>
              </a:rPr>
              <a:t>soal</a:t>
            </a:r>
            <a:r>
              <a:rPr lang="en-US" dirty="0">
                <a:latin typeface="Times New Roman" panose="02020603050405020304" pitchFamily="18" charset="0"/>
                <a:ea typeface="Times New Roman" panose="02020603050405020304" pitchFamily="18" charset="0"/>
                <a:cs typeface="Times New Roman" panose="02020603050405020304" pitchFamily="18" charset="0"/>
              </a:rPr>
              <a:t> yang </a:t>
            </a:r>
            <a:r>
              <a:rPr lang="en-US" dirty="0" err="1">
                <a:latin typeface="Times New Roman" panose="02020603050405020304" pitchFamily="18" charset="0"/>
                <a:ea typeface="Times New Roman" panose="02020603050405020304" pitchFamily="18" charset="0"/>
                <a:cs typeface="Times New Roman" panose="02020603050405020304" pitchFamily="18" charset="0"/>
              </a:rPr>
              <a:t>belum</a:t>
            </a:r>
            <a:r>
              <a:rPr lang="en-US" dirty="0">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latin typeface="Times New Roman" panose="02020603050405020304" pitchFamily="18" charset="0"/>
                <a:ea typeface="Times New Roman" panose="02020603050405020304" pitchFamily="18" charset="0"/>
                <a:cs typeface="Times New Roman" panose="02020603050405020304" pitchFamily="18" charset="0"/>
              </a:rPr>
              <a:t>terjawab</a:t>
            </a:r>
            <a:r>
              <a:rPr lang="en-US" dirty="0">
                <a:latin typeface="Times New Roman" panose="02020603050405020304" pitchFamily="18" charset="0"/>
                <a:ea typeface="Times New Roman" panose="02020603050405020304" pitchFamily="18" charset="0"/>
                <a:cs typeface="Times New Roman" panose="02020603050405020304" pitchFamily="18" charset="0"/>
              </a:rPr>
              <a:t>;</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US" dirty="0">
                <a:latin typeface="Times New Roman" panose="02020603050405020304" pitchFamily="18" charset="0"/>
                <a:ea typeface="Times New Roman" panose="02020603050405020304" pitchFamily="18" charset="0"/>
                <a:cs typeface="Times New Roman" panose="02020603050405020304" pitchFamily="18" charset="0"/>
              </a:rPr>
              <a:t>kata </a:t>
            </a:r>
            <a:r>
              <a:rPr lang="en-US" b="1" dirty="0" err="1">
                <a:latin typeface="Times New Roman" panose="02020603050405020304" pitchFamily="18" charset="0"/>
                <a:ea typeface="Times New Roman" panose="02020603050405020304" pitchFamily="18" charset="0"/>
                <a:cs typeface="Times New Roman" panose="02020603050405020304" pitchFamily="18" charset="0"/>
              </a:rPr>
              <a:t>tidak</a:t>
            </a:r>
            <a:r>
              <a:rPr lang="en-US" b="1" dirty="0">
                <a:latin typeface="Times New Roman" panose="02020603050405020304" pitchFamily="18" charset="0"/>
                <a:ea typeface="Times New Roman" panose="02020603050405020304" pitchFamily="18" charset="0"/>
                <a:cs typeface="Times New Roman" panose="02020603050405020304" pitchFamily="18" charset="0"/>
              </a:rPr>
              <a:t>/</a:t>
            </a:r>
            <a:r>
              <a:rPr lang="en-US" b="1" dirty="0" err="1">
                <a:latin typeface="Times New Roman" panose="02020603050405020304" pitchFamily="18" charset="0"/>
                <a:ea typeface="Times New Roman" panose="02020603050405020304" pitchFamily="18" charset="0"/>
                <a:cs typeface="Times New Roman" panose="02020603050405020304" pitchFamily="18" charset="0"/>
              </a:rPr>
              <a:t>kecuali</a:t>
            </a:r>
            <a:r>
              <a:rPr lang="en-US" dirty="0">
                <a:latin typeface="Times New Roman" panose="02020603050405020304" pitchFamily="18" charset="0"/>
                <a:ea typeface="Times New Roman" panose="02020603050405020304" pitchFamily="18" charset="0"/>
                <a:cs typeface="Times New Roman" panose="02020603050405020304" pitchFamily="18" charset="0"/>
              </a:rPr>
              <a:t>;</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US" dirty="0" err="1">
                <a:latin typeface="Times New Roman" panose="02020603050405020304" pitchFamily="18" charset="0"/>
                <a:ea typeface="Times New Roman" panose="02020603050405020304" pitchFamily="18" charset="0"/>
                <a:cs typeface="Times New Roman" panose="02020603050405020304" pitchFamily="18" charset="0"/>
              </a:rPr>
              <a:t>soal</a:t>
            </a:r>
            <a:r>
              <a:rPr lang="en-US" dirty="0">
                <a:latin typeface="Times New Roman" panose="02020603050405020304" pitchFamily="18" charset="0"/>
                <a:ea typeface="Times New Roman" panose="02020603050405020304" pitchFamily="18" charset="0"/>
                <a:cs typeface="Times New Roman" panose="02020603050405020304" pitchFamily="18" charset="0"/>
              </a:rPr>
              <a:t> yang </a:t>
            </a:r>
            <a:r>
              <a:rPr lang="en-US" dirty="0" err="1">
                <a:latin typeface="Times New Roman" panose="02020603050405020304" pitchFamily="18" charset="0"/>
                <a:ea typeface="Times New Roman" panose="02020603050405020304" pitchFamily="18" charset="0"/>
                <a:cs typeface="Times New Roman" panose="02020603050405020304" pitchFamily="18" charset="0"/>
              </a:rPr>
              <a:t>masih</a:t>
            </a:r>
            <a:r>
              <a:rPr lang="en-US" dirty="0">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ea typeface="Times New Roman" panose="02020603050405020304" pitchFamily="18" charset="0"/>
                <a:cs typeface="Times New Roman" panose="02020603050405020304" pitchFamily="18" charset="0"/>
              </a:rPr>
              <a:t>ragu</a:t>
            </a:r>
            <a:r>
              <a:rPr lang="en-US" dirty="0" smtClean="0">
                <a:latin typeface="Times New Roman" panose="02020603050405020304" pitchFamily="18" charset="0"/>
                <a:ea typeface="Times New Roman" panose="02020603050405020304" pitchFamily="18" charset="0"/>
                <a:cs typeface="Times New Roman" panose="02020603050405020304" pitchFamily="18" charset="0"/>
              </a:rPr>
              <a:t>;</a:t>
            </a:r>
            <a:r>
              <a:rPr lang="en-US" sz="1600" dirty="0">
                <a:latin typeface="Calibri" panose="020F0502020204030204" pitchFamily="34" charset="0"/>
                <a:ea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ea typeface="Times New Roman" panose="02020603050405020304" pitchFamily="18" charset="0"/>
              </a:rPr>
              <a:t>kemungkinan</a:t>
            </a:r>
            <a:r>
              <a:rPr lang="en-US" dirty="0" smtClean="0">
                <a:latin typeface="Times New Roman" panose="02020603050405020304" pitchFamily="18" charset="0"/>
                <a:ea typeface="Times New Roman" panose="02020603050405020304" pitchFamily="18" charset="0"/>
              </a:rPr>
              <a:t> </a:t>
            </a:r>
            <a:r>
              <a:rPr lang="en-US" dirty="0" err="1">
                <a:latin typeface="Times New Roman" panose="02020603050405020304" pitchFamily="18" charset="0"/>
                <a:ea typeface="Times New Roman" panose="02020603050405020304" pitchFamily="18" charset="0"/>
              </a:rPr>
              <a:t>salah</a:t>
            </a:r>
            <a:r>
              <a:rPr lang="en-US" dirty="0">
                <a:latin typeface="Times New Roman" panose="02020603050405020304" pitchFamily="18" charset="0"/>
                <a:ea typeface="Times New Roman" panose="02020603050405020304" pitchFamily="18" charset="0"/>
              </a:rPr>
              <a:t> </a:t>
            </a:r>
            <a:r>
              <a:rPr lang="en-US" dirty="0" err="1">
                <a:latin typeface="Times New Roman" panose="02020603050405020304" pitchFamily="18" charset="0"/>
                <a:ea typeface="Times New Roman" panose="02020603050405020304" pitchFamily="18" charset="0"/>
              </a:rPr>
              <a:t>membaca</a:t>
            </a:r>
            <a:endParaRPr lang="en-US" dirty="0"/>
          </a:p>
        </p:txBody>
      </p:sp>
    </p:spTree>
    <p:extLst>
      <p:ext uri="{BB962C8B-B14F-4D97-AF65-F5344CB8AC3E}">
        <p14:creationId xmlns:p14="http://schemas.microsoft.com/office/powerpoint/2010/main" val="3642539897"/>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500" fill="hold"/>
                                        <p:tgtEl>
                                          <p:spTgt spid="10"/>
                                        </p:tgtEl>
                                        <p:attrNameLst>
                                          <p:attrName>ppt_x</p:attrName>
                                        </p:attrNameLst>
                                      </p:cBhvr>
                                      <p:tavLst>
                                        <p:tav tm="0">
                                          <p:val>
                                            <p:strVal val="#ppt_x"/>
                                          </p:val>
                                        </p:tav>
                                        <p:tav tm="100000">
                                          <p:val>
                                            <p:strVal val="#ppt_x"/>
                                          </p:val>
                                        </p:tav>
                                      </p:tavLst>
                                    </p:anim>
                                    <p:anim calcmode="lin" valueType="num">
                                      <p:cBhvr additive="base">
                                        <p:cTn id="21"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8866" y="1401193"/>
            <a:ext cx="6796585" cy="5018682"/>
          </a:xfrm>
          <a:prstGeom prst="rect">
            <a:avLst/>
          </a:prstGeom>
        </p:spPr>
        <p:txBody>
          <a:bodyPr wrap="square">
            <a:spAutoFit/>
          </a:bodyPr>
          <a:lstStyle/>
          <a:p>
            <a:pPr>
              <a:lnSpc>
                <a:spcPct val="150000"/>
              </a:lnSpc>
              <a:spcAft>
                <a:spcPts val="800"/>
              </a:spcAft>
            </a:pPr>
            <a:r>
              <a:rPr lang="en-US" sz="2000" dirty="0" smtClean="0">
                <a:latin typeface="Times New Roman" panose="02020603050405020304" pitchFamily="18" charset="0"/>
                <a:ea typeface="Times New Roman" panose="02020603050405020304" pitchFamily="18" charset="0"/>
                <a:cs typeface="Times New Roman" panose="02020603050405020304" pitchFamily="18" charset="0"/>
              </a:rPr>
              <a:t>1.</a:t>
            </a:r>
            <a:r>
              <a:rPr lang="en-US" sz="2000" dirty="0" smtClean="0">
                <a:latin typeface="Calibri" panose="020F0502020204030204" pitchFamily="34" charset="0"/>
                <a:ea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ea typeface="Times New Roman" panose="02020603050405020304" pitchFamily="18" charset="0"/>
                <a:cs typeface="Times New Roman" panose="02020603050405020304" pitchFamily="18" charset="0"/>
              </a:rPr>
              <a:t>Baca </a:t>
            </a:r>
            <a:r>
              <a:rPr lang="en-US" sz="2000" dirty="0" err="1">
                <a:latin typeface="Times New Roman" panose="02020603050405020304" pitchFamily="18" charset="0"/>
                <a:ea typeface="Times New Roman" panose="02020603050405020304" pitchFamily="18" charset="0"/>
                <a:cs typeface="Times New Roman" panose="02020603050405020304" pitchFamily="18" charset="0"/>
              </a:rPr>
              <a:t>pertanyaan</a:t>
            </a:r>
            <a:r>
              <a:rPr lang="en-US" sz="20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ea typeface="Times New Roman" panose="02020603050405020304" pitchFamily="18" charset="0"/>
                <a:cs typeface="Times New Roman" panose="02020603050405020304" pitchFamily="18" charset="0"/>
              </a:rPr>
              <a:t>terlebih</a:t>
            </a:r>
            <a:r>
              <a:rPr lang="en-US" sz="20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ea typeface="Times New Roman" panose="02020603050405020304" pitchFamily="18" charset="0"/>
                <a:cs typeface="Times New Roman" panose="02020603050405020304" pitchFamily="18" charset="0"/>
              </a:rPr>
              <a:t>dahulu</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en-US" sz="2000" dirty="0" smtClean="0">
                <a:latin typeface="Times New Roman" panose="02020603050405020304" pitchFamily="18" charset="0"/>
                <a:ea typeface="Times New Roman" panose="02020603050405020304" pitchFamily="18" charset="0"/>
                <a:cs typeface="Times New Roman" panose="02020603050405020304" pitchFamily="18" charset="0"/>
              </a:rPr>
              <a:t>2.</a:t>
            </a:r>
            <a:r>
              <a:rPr lang="en-US" sz="2000" dirty="0" smtClean="0">
                <a:latin typeface="Calibri" panose="020F0502020204030204" pitchFamily="34" charset="0"/>
                <a:ea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ea typeface="Times New Roman" panose="02020603050405020304" pitchFamily="18" charset="0"/>
                <a:cs typeface="Times New Roman" panose="02020603050405020304" pitchFamily="18" charset="0"/>
              </a:rPr>
              <a:t>Tangkap</a:t>
            </a:r>
            <a:r>
              <a:rPr lang="en-US"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ea typeface="Times New Roman" panose="02020603050405020304" pitchFamily="18" charset="0"/>
                <a:cs typeface="Times New Roman" panose="02020603050405020304" pitchFamily="18" charset="0"/>
              </a:rPr>
              <a:t>informasi</a:t>
            </a:r>
            <a:r>
              <a:rPr lang="en-US" sz="2000" dirty="0">
                <a:latin typeface="Times New Roman" panose="02020603050405020304" pitchFamily="18" charset="0"/>
                <a:ea typeface="Times New Roman" panose="02020603050405020304" pitchFamily="18" charset="0"/>
                <a:cs typeface="Times New Roman" panose="02020603050405020304" pitchFamily="18" charset="0"/>
              </a:rPr>
              <a:t> yang </a:t>
            </a:r>
            <a:r>
              <a:rPr lang="en-US" sz="2000" dirty="0" err="1">
                <a:latin typeface="Times New Roman" panose="02020603050405020304" pitchFamily="18" charset="0"/>
                <a:ea typeface="Times New Roman" panose="02020603050405020304" pitchFamily="18" charset="0"/>
                <a:cs typeface="Times New Roman" panose="02020603050405020304" pitchFamily="18" charset="0"/>
              </a:rPr>
              <a:t>relevan</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en-US" sz="2000" dirty="0" smtClean="0">
                <a:latin typeface="Times New Roman" panose="02020603050405020304" pitchFamily="18" charset="0"/>
                <a:ea typeface="Times New Roman" panose="02020603050405020304" pitchFamily="18" charset="0"/>
                <a:cs typeface="Times New Roman" panose="02020603050405020304" pitchFamily="18" charset="0"/>
              </a:rPr>
              <a:t>3.</a:t>
            </a:r>
            <a:r>
              <a:rPr lang="en-US" sz="2000" dirty="0" smtClean="0">
                <a:latin typeface="Calibri" panose="020F0502020204030204" pitchFamily="34" charset="0"/>
                <a:ea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ea typeface="Times New Roman" panose="02020603050405020304" pitchFamily="18" charset="0"/>
                <a:cs typeface="Times New Roman" panose="02020603050405020304" pitchFamily="18" charset="0"/>
              </a:rPr>
              <a:t>Tentukan</a:t>
            </a:r>
            <a:r>
              <a:rPr lang="en-US"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ea typeface="Times New Roman" panose="02020603050405020304" pitchFamily="18" charset="0"/>
                <a:cs typeface="Times New Roman" panose="02020603050405020304" pitchFamily="18" charset="0"/>
              </a:rPr>
              <a:t>konsep</a:t>
            </a:r>
            <a:r>
              <a:rPr lang="en-US" sz="2000" dirty="0">
                <a:latin typeface="Times New Roman" panose="02020603050405020304" pitchFamily="18" charset="0"/>
                <a:ea typeface="Times New Roman" panose="02020603050405020304" pitchFamily="18" charset="0"/>
                <a:cs typeface="Times New Roman" panose="02020603050405020304" pitchFamily="18" charset="0"/>
              </a:rPr>
              <a:t> yang </a:t>
            </a:r>
            <a:r>
              <a:rPr lang="en-US" sz="2000" dirty="0" err="1">
                <a:latin typeface="Times New Roman" panose="02020603050405020304" pitchFamily="18" charset="0"/>
                <a:ea typeface="Times New Roman" panose="02020603050405020304" pitchFamily="18" charset="0"/>
                <a:cs typeface="Times New Roman" panose="02020603050405020304" pitchFamily="18" charset="0"/>
              </a:rPr>
              <a:t>diuji</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en-US" sz="2000" dirty="0" smtClean="0">
                <a:latin typeface="Times New Roman" panose="02020603050405020304" pitchFamily="18" charset="0"/>
                <a:ea typeface="Times New Roman" panose="02020603050405020304" pitchFamily="18" charset="0"/>
                <a:cs typeface="Times New Roman" panose="02020603050405020304" pitchFamily="18" charset="0"/>
              </a:rPr>
              <a:t>4.</a:t>
            </a:r>
            <a:r>
              <a:rPr lang="en-US" sz="2000" dirty="0" smtClean="0">
                <a:latin typeface="Calibri" panose="020F0502020204030204" pitchFamily="34" charset="0"/>
                <a:ea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ea typeface="Times New Roman" panose="02020603050405020304" pitchFamily="18" charset="0"/>
                <a:cs typeface="Times New Roman" panose="02020603050405020304" pitchFamily="18" charset="0"/>
              </a:rPr>
              <a:t>Bedakan</a:t>
            </a:r>
            <a:r>
              <a:rPr lang="en-US"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ea typeface="Times New Roman" panose="02020603050405020304" pitchFamily="18" charset="0"/>
                <a:cs typeface="Times New Roman" panose="02020603050405020304" pitchFamily="18" charset="0"/>
              </a:rPr>
              <a:t>“</a:t>
            </a:r>
            <a:r>
              <a:rPr lang="en-US" sz="2000" dirty="0" err="1">
                <a:latin typeface="Times New Roman" panose="02020603050405020304" pitchFamily="18" charset="0"/>
                <a:ea typeface="Times New Roman" panose="02020603050405020304" pitchFamily="18" charset="0"/>
                <a:cs typeface="Times New Roman" panose="02020603050405020304" pitchFamily="18" charset="0"/>
              </a:rPr>
              <a:t>benar</a:t>
            </a:r>
            <a:r>
              <a:rPr lang="en-US" sz="20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ea typeface="Times New Roman" panose="02020603050405020304" pitchFamily="18" charset="0"/>
                <a:cs typeface="Times New Roman" panose="02020603050405020304" pitchFamily="18" charset="0"/>
              </a:rPr>
              <a:t>dan</a:t>
            </a:r>
            <a:r>
              <a:rPr lang="en-US" sz="2000" dirty="0">
                <a:latin typeface="Times New Roman" panose="02020603050405020304" pitchFamily="18" charset="0"/>
                <a:ea typeface="Times New Roman" panose="02020603050405020304" pitchFamily="18" charset="0"/>
                <a:cs typeface="Times New Roman" panose="02020603050405020304" pitchFamily="18" charset="0"/>
              </a:rPr>
              <a:t> “paling </a:t>
            </a:r>
            <a:r>
              <a:rPr lang="en-US" sz="2000" dirty="0" err="1">
                <a:latin typeface="Times New Roman" panose="02020603050405020304" pitchFamily="18" charset="0"/>
                <a:ea typeface="Times New Roman" panose="02020603050405020304" pitchFamily="18" charset="0"/>
                <a:cs typeface="Times New Roman" panose="02020603050405020304" pitchFamily="18" charset="0"/>
              </a:rPr>
              <a:t>tepat</a:t>
            </a:r>
            <a:r>
              <a:rPr lang="en-US" sz="2000" dirty="0">
                <a:latin typeface="Times New Roman" panose="02020603050405020304" pitchFamily="18" charset="0"/>
                <a:ea typeface="Times New Roman" panose="02020603050405020304" pitchFamily="18" charset="0"/>
                <a:cs typeface="Times New Roman" panose="02020603050405020304" pitchFamily="18" charset="0"/>
              </a:rPr>
              <a:t>”</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en-US" sz="2000" dirty="0" smtClean="0">
                <a:latin typeface="Times New Roman" panose="02020603050405020304" pitchFamily="18" charset="0"/>
                <a:ea typeface="Times New Roman" panose="02020603050405020304" pitchFamily="18" charset="0"/>
                <a:cs typeface="Times New Roman" panose="02020603050405020304" pitchFamily="18" charset="0"/>
              </a:rPr>
              <a:t>5.</a:t>
            </a:r>
            <a:r>
              <a:rPr lang="en-US" sz="2000" dirty="0" smtClean="0">
                <a:latin typeface="Calibri" panose="020F0502020204030204" pitchFamily="34" charset="0"/>
                <a:ea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ea typeface="Times New Roman" panose="02020603050405020304" pitchFamily="18" charset="0"/>
                <a:cs typeface="Times New Roman" panose="02020603050405020304" pitchFamily="18" charset="0"/>
              </a:rPr>
              <a:t>Gunakan</a:t>
            </a:r>
            <a:r>
              <a:rPr lang="en-US"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ea typeface="Times New Roman" panose="02020603050405020304" pitchFamily="18" charset="0"/>
                <a:cs typeface="Times New Roman" panose="02020603050405020304" pitchFamily="18" charset="0"/>
              </a:rPr>
              <a:t>pola</a:t>
            </a:r>
            <a:r>
              <a:rPr lang="en-US" sz="2000" dirty="0">
                <a:latin typeface="Times New Roman" panose="02020603050405020304" pitchFamily="18" charset="0"/>
                <a:ea typeface="Times New Roman" panose="02020603050405020304" pitchFamily="18" charset="0"/>
                <a:cs typeface="Times New Roman" panose="02020603050405020304" pitchFamily="18" charset="0"/>
              </a:rPr>
              <a:t> kata </a:t>
            </a:r>
            <a:r>
              <a:rPr lang="en-US" sz="2000" dirty="0" err="1">
                <a:latin typeface="Times New Roman" panose="02020603050405020304" pitchFamily="18" charset="0"/>
                <a:ea typeface="Times New Roman" panose="02020603050405020304" pitchFamily="18" charset="0"/>
                <a:cs typeface="Times New Roman" panose="02020603050405020304" pitchFamily="18" charset="0"/>
              </a:rPr>
              <a:t>kunci</a:t>
            </a:r>
            <a:r>
              <a:rPr lang="en-US" sz="2000" dirty="0">
                <a:latin typeface="Times New Roman" panose="02020603050405020304" pitchFamily="18" charset="0"/>
                <a:ea typeface="Times New Roman" panose="02020603050405020304" pitchFamily="18" charset="0"/>
                <a:cs typeface="Times New Roman" panose="02020603050405020304" pitchFamily="18" charset="0"/>
              </a:rPr>
              <a:t> → </a:t>
            </a:r>
            <a:r>
              <a:rPr lang="en-US" sz="2000" dirty="0" err="1">
                <a:latin typeface="Times New Roman" panose="02020603050405020304" pitchFamily="18" charset="0"/>
                <a:ea typeface="Times New Roman" panose="02020603050405020304" pitchFamily="18" charset="0"/>
                <a:cs typeface="Times New Roman" panose="02020603050405020304" pitchFamily="18" charset="0"/>
              </a:rPr>
              <a:t>ciri</a:t>
            </a:r>
            <a:r>
              <a:rPr lang="en-US" sz="2000" dirty="0">
                <a:latin typeface="Times New Roman" panose="02020603050405020304" pitchFamily="18" charset="0"/>
                <a:ea typeface="Times New Roman" panose="02020603050405020304" pitchFamily="18" charset="0"/>
                <a:cs typeface="Times New Roman" panose="02020603050405020304" pitchFamily="18" charset="0"/>
              </a:rPr>
              <a:t> → </a:t>
            </a:r>
            <a:r>
              <a:rPr lang="en-US" sz="2000" dirty="0" err="1">
                <a:latin typeface="Times New Roman" panose="02020603050405020304" pitchFamily="18" charset="0"/>
                <a:ea typeface="Times New Roman" panose="02020603050405020304" pitchFamily="18" charset="0"/>
                <a:cs typeface="Times New Roman" panose="02020603050405020304" pitchFamily="18" charset="0"/>
              </a:rPr>
              <a:t>konsep</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en-US" sz="2000" dirty="0" smtClean="0">
                <a:latin typeface="Times New Roman" panose="02020603050405020304" pitchFamily="18" charset="0"/>
                <a:ea typeface="Times New Roman" panose="02020603050405020304" pitchFamily="18" charset="0"/>
                <a:cs typeface="Times New Roman" panose="02020603050405020304" pitchFamily="18" charset="0"/>
              </a:rPr>
              <a:t>6.</a:t>
            </a:r>
            <a:r>
              <a:rPr lang="en-US" sz="2000" dirty="0" smtClean="0">
                <a:latin typeface="Calibri" panose="020F0502020204030204" pitchFamily="34" charset="0"/>
                <a:ea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ea typeface="Times New Roman" panose="02020603050405020304" pitchFamily="18" charset="0"/>
                <a:cs typeface="Times New Roman" panose="02020603050405020304" pitchFamily="18" charset="0"/>
              </a:rPr>
              <a:t>Gunakan</a:t>
            </a:r>
            <a:r>
              <a:rPr lang="en-US"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ea typeface="Times New Roman" panose="02020603050405020304" pitchFamily="18" charset="0"/>
                <a:cs typeface="Times New Roman" panose="02020603050405020304" pitchFamily="18" charset="0"/>
              </a:rPr>
              <a:t>eliminasi</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en-US" sz="2000" dirty="0" smtClean="0">
                <a:latin typeface="Times New Roman" panose="02020603050405020304" pitchFamily="18" charset="0"/>
                <a:ea typeface="Times New Roman" panose="02020603050405020304" pitchFamily="18" charset="0"/>
                <a:cs typeface="Times New Roman" panose="02020603050405020304" pitchFamily="18" charset="0"/>
              </a:rPr>
              <a:t>7.</a:t>
            </a:r>
            <a:r>
              <a:rPr lang="en-US" sz="2000" dirty="0" smtClean="0">
                <a:latin typeface="Calibri" panose="020F0502020204030204" pitchFamily="34" charset="0"/>
                <a:ea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ea typeface="Times New Roman" panose="02020603050405020304" pitchFamily="18" charset="0"/>
                <a:cs typeface="Times New Roman" panose="02020603050405020304" pitchFamily="18" charset="0"/>
              </a:rPr>
              <a:t>Perhatikan</a:t>
            </a:r>
            <a:r>
              <a:rPr lang="en-US"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ea typeface="Times New Roman" panose="02020603050405020304" pitchFamily="18" charset="0"/>
                <a:cs typeface="Times New Roman" panose="02020603050405020304" pitchFamily="18" charset="0"/>
              </a:rPr>
              <a:t>kata </a:t>
            </a:r>
            <a:r>
              <a:rPr lang="en-US" sz="2000" dirty="0" err="1">
                <a:latin typeface="Times New Roman" panose="02020603050405020304" pitchFamily="18" charset="0"/>
                <a:ea typeface="Times New Roman" panose="02020603050405020304" pitchFamily="18" charset="0"/>
                <a:cs typeface="Times New Roman" panose="02020603050405020304" pitchFamily="18" charset="0"/>
              </a:rPr>
              <a:t>pembatas</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en-US" sz="2000" dirty="0" smtClean="0">
                <a:latin typeface="Times New Roman" panose="02020603050405020304" pitchFamily="18" charset="0"/>
                <a:ea typeface="Times New Roman" panose="02020603050405020304" pitchFamily="18" charset="0"/>
                <a:cs typeface="Times New Roman" panose="02020603050405020304" pitchFamily="18" charset="0"/>
              </a:rPr>
              <a:t>8.</a:t>
            </a:r>
            <a:r>
              <a:rPr lang="en-US" sz="2000" dirty="0" smtClean="0">
                <a:latin typeface="Calibri" panose="020F0502020204030204" pitchFamily="34" charset="0"/>
                <a:ea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ea typeface="Times New Roman" panose="02020603050405020304" pitchFamily="18" charset="0"/>
                <a:cs typeface="Times New Roman" panose="02020603050405020304" pitchFamily="18" charset="0"/>
              </a:rPr>
              <a:t>Kelola</a:t>
            </a:r>
            <a:r>
              <a:rPr lang="en-US"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ea typeface="Times New Roman" panose="02020603050405020304" pitchFamily="18" charset="0"/>
                <a:cs typeface="Times New Roman" panose="02020603050405020304" pitchFamily="18" charset="0"/>
              </a:rPr>
              <a:t>waktu</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en-US" sz="2000" dirty="0" smtClean="0">
                <a:latin typeface="Times New Roman" panose="02020603050405020304" pitchFamily="18" charset="0"/>
                <a:ea typeface="Times New Roman" panose="02020603050405020304" pitchFamily="18" charset="0"/>
                <a:cs typeface="Times New Roman" panose="02020603050405020304" pitchFamily="18" charset="0"/>
              </a:rPr>
              <a:t>9.</a:t>
            </a:r>
            <a:r>
              <a:rPr lang="en-US" sz="2000" dirty="0" smtClean="0">
                <a:latin typeface="Calibri" panose="020F0502020204030204" pitchFamily="34" charset="0"/>
                <a:ea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ea typeface="Times New Roman" panose="02020603050405020304" pitchFamily="18" charset="0"/>
                <a:cs typeface="Times New Roman" panose="02020603050405020304" pitchFamily="18" charset="0"/>
              </a:rPr>
              <a:t>Gunakan</a:t>
            </a:r>
            <a:r>
              <a:rPr lang="en-US"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ea typeface="Times New Roman" panose="02020603050405020304" pitchFamily="18" charset="0"/>
                <a:cs typeface="Times New Roman" panose="02020603050405020304" pitchFamily="18" charset="0"/>
              </a:rPr>
              <a:t>3 </a:t>
            </a:r>
            <a:r>
              <a:rPr lang="en-US" sz="2000" dirty="0" err="1">
                <a:latin typeface="Times New Roman" panose="02020603050405020304" pitchFamily="18" charset="0"/>
                <a:ea typeface="Times New Roman" panose="02020603050405020304" pitchFamily="18" charset="0"/>
                <a:cs typeface="Times New Roman" panose="02020603050405020304" pitchFamily="18" charset="0"/>
              </a:rPr>
              <a:t>putaran</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angle 2"/>
          <p:cNvSpPr/>
          <p:nvPr/>
        </p:nvSpPr>
        <p:spPr>
          <a:xfrm>
            <a:off x="3152633" y="281467"/>
            <a:ext cx="6096000" cy="829651"/>
          </a:xfrm>
          <a:prstGeom prst="rect">
            <a:avLst/>
          </a:prstGeom>
        </p:spPr>
        <p:txBody>
          <a:bodyPr>
            <a:spAutoFit/>
          </a:bodyPr>
          <a:lstStyle/>
          <a:p>
            <a:pPr algn="ctr">
              <a:lnSpc>
                <a:spcPct val="107000"/>
              </a:lnSpc>
              <a:spcAft>
                <a:spcPts val="800"/>
              </a:spcAft>
            </a:pPr>
            <a:r>
              <a:rPr lang="en-US" sz="2000" b="1" kern="1800" dirty="0">
                <a:latin typeface="Aptos Display"/>
                <a:ea typeface="Times New Roman" panose="02020603050405020304" pitchFamily="18" charset="0"/>
                <a:cs typeface="Times New Roman" panose="02020603050405020304" pitchFamily="18" charset="0"/>
              </a:rPr>
              <a:t>RANGKUMAN</a:t>
            </a:r>
            <a:endParaRPr lang="en-US" sz="2000" dirty="0">
              <a:latin typeface="Aptos Display"/>
              <a:ea typeface="Calibri" panose="020F0502020204030204" pitchFamily="34" charset="0"/>
              <a:cs typeface="Times New Roman" panose="02020603050405020304" pitchFamily="18" charset="0"/>
            </a:endParaRPr>
          </a:p>
          <a:p>
            <a:pPr algn="ctr">
              <a:lnSpc>
                <a:spcPct val="107000"/>
              </a:lnSpc>
              <a:spcAft>
                <a:spcPts val="800"/>
              </a:spcAft>
            </a:pPr>
            <a:r>
              <a:rPr lang="en-US" sz="2000" b="1" kern="1800" dirty="0">
                <a:latin typeface="Aptos Display"/>
                <a:ea typeface="Times New Roman" panose="02020603050405020304" pitchFamily="18" charset="0"/>
                <a:cs typeface="Times New Roman" panose="02020603050405020304" pitchFamily="18" charset="0"/>
              </a:rPr>
              <a:t>9 STRATEGI MENJAWAB SOAL</a:t>
            </a:r>
            <a:endParaRPr lang="en-US" sz="2000" dirty="0">
              <a:effectLst/>
              <a:latin typeface="Aptos Display"/>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3210858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8866" y="1401193"/>
            <a:ext cx="10781731" cy="4093428"/>
          </a:xfrm>
          <a:prstGeom prst="rect">
            <a:avLst/>
          </a:prstGeom>
        </p:spPr>
        <p:txBody>
          <a:bodyPr wrap="square">
            <a:spAutoFit/>
          </a:bodyPr>
          <a:lstStyle/>
          <a:p>
            <a:pPr algn="just"/>
            <a:r>
              <a:rPr lang="id-ID" sz="2000" dirty="0" smtClean="0"/>
              <a:t>Pada </a:t>
            </a:r>
            <a:r>
              <a:rPr lang="id-ID" sz="2000" dirty="0"/>
              <a:t>tahun 1942, Jepang menduduki wilayah Indonesia. Pemerintah militer Jepang Melakukan sejumlah kebijakan di berbagai bidang, di antaranya membubarkan organisasi politik yang ada. Untuk menarik simpati masyarakat, Jepang melakukan propaganda dan membentuk organisasi seperti PUTERA (Pusat Tenaga Rakyat), dan PETA (Pembela Tanah Air). Di sisi lain, ekonomi dan sosial masyarakat Indonesia saat itu mengalami tekanan berat akibat kerja paksa dan kekurangan pangan dalam rangka persiapan perang Jepang di Pasifik</a:t>
            </a:r>
            <a:r>
              <a:rPr lang="id-ID" sz="2000" dirty="0" smtClean="0"/>
              <a:t>.</a:t>
            </a:r>
            <a:endParaRPr lang="en-US" sz="2000" dirty="0" smtClean="0"/>
          </a:p>
          <a:p>
            <a:pPr algn="just"/>
            <a:r>
              <a:rPr lang="id-ID" sz="2000" dirty="0" smtClean="0"/>
              <a:t>Berdasarkan </a:t>
            </a:r>
            <a:r>
              <a:rPr lang="id-ID" sz="2000" dirty="0"/>
              <a:t>informasi di atas, manakah pernyataan yang sesuai dengan cara berpikir sejarah sinkronik?</a:t>
            </a:r>
            <a:endParaRPr lang="en-US" sz="2000" dirty="0"/>
          </a:p>
          <a:p>
            <a:pPr marL="342900" lvl="0" indent="-342900" algn="just">
              <a:buFont typeface="+mj-lt"/>
              <a:buAutoNum type="alphaUcPeriod"/>
            </a:pPr>
            <a:r>
              <a:rPr lang="id-ID" sz="2000" dirty="0"/>
              <a:t>Dampak kebijakan Jepang terhadap perlawanan </a:t>
            </a:r>
            <a:r>
              <a:rPr lang="id-ID" sz="2000" dirty="0" smtClean="0"/>
              <a:t>rakyat</a:t>
            </a:r>
            <a:endParaRPr lang="en-US" sz="2000" dirty="0"/>
          </a:p>
          <a:p>
            <a:pPr marL="342900" lvl="0" indent="-342900" algn="just">
              <a:buFont typeface="+mj-lt"/>
              <a:buAutoNum type="alphaUcPeriod"/>
            </a:pPr>
            <a:r>
              <a:rPr lang="id-ID" sz="2000" dirty="0" smtClean="0"/>
              <a:t>Perubahan </a:t>
            </a:r>
            <a:r>
              <a:rPr lang="id-ID" sz="2000" dirty="0"/>
              <a:t>organisasi dari masa Belanda ke masa </a:t>
            </a:r>
            <a:r>
              <a:rPr lang="id-ID" sz="2000" dirty="0" smtClean="0"/>
              <a:t>Jepang</a:t>
            </a:r>
            <a:endParaRPr lang="en-US" sz="2000" dirty="0"/>
          </a:p>
          <a:p>
            <a:pPr marL="342900" lvl="0" indent="-342900" algn="just">
              <a:buFont typeface="+mj-lt"/>
              <a:buAutoNum type="alphaUcPeriod"/>
            </a:pPr>
            <a:r>
              <a:rPr lang="id-ID" sz="2000" dirty="0" smtClean="0"/>
              <a:t>Peristiwa </a:t>
            </a:r>
            <a:r>
              <a:rPr lang="id-ID" sz="2000" dirty="0"/>
              <a:t>dari masa pra-kemerdekaan hingga masa </a:t>
            </a:r>
            <a:r>
              <a:rPr lang="id-ID" sz="2000" dirty="0" smtClean="0"/>
              <a:t>kemerdekaan</a:t>
            </a:r>
            <a:endParaRPr lang="en-US" sz="2000" dirty="0"/>
          </a:p>
          <a:p>
            <a:pPr marL="342900" lvl="0" indent="-342900" algn="just">
              <a:buFont typeface="+mj-lt"/>
              <a:buAutoNum type="alphaUcPeriod"/>
            </a:pPr>
            <a:r>
              <a:rPr lang="id-ID" sz="2000" dirty="0" smtClean="0"/>
              <a:t>Perkembangan </a:t>
            </a:r>
            <a:r>
              <a:rPr lang="id-ID" sz="2000" dirty="0"/>
              <a:t>politik dari zaman penjajahan hingga </a:t>
            </a:r>
            <a:r>
              <a:rPr lang="id-ID" sz="2000" dirty="0" smtClean="0"/>
              <a:t>kemerdekaan</a:t>
            </a:r>
            <a:endParaRPr lang="en-US" sz="2000" dirty="0"/>
          </a:p>
          <a:p>
            <a:pPr marL="342900" lvl="0" indent="-342900" algn="just">
              <a:buFont typeface="+mj-lt"/>
              <a:buAutoNum type="alphaUcPeriod"/>
            </a:pPr>
            <a:r>
              <a:rPr lang="id-ID" sz="2000" dirty="0" smtClean="0"/>
              <a:t>Kondisi </a:t>
            </a:r>
            <a:r>
              <a:rPr lang="id-ID" sz="2000" dirty="0"/>
              <a:t>sosial, politik, dan ekonomi dalam satu masa pemerintahan</a:t>
            </a:r>
            <a:endParaRPr lang="en-US" sz="2000" dirty="0"/>
          </a:p>
        </p:txBody>
      </p:sp>
      <p:sp>
        <p:nvSpPr>
          <p:cNvPr id="3" name="Rectangle 2"/>
          <p:cNvSpPr/>
          <p:nvPr/>
        </p:nvSpPr>
        <p:spPr>
          <a:xfrm>
            <a:off x="2988860" y="480336"/>
            <a:ext cx="6096000" cy="397738"/>
          </a:xfrm>
          <a:prstGeom prst="rect">
            <a:avLst/>
          </a:prstGeom>
        </p:spPr>
        <p:txBody>
          <a:bodyPr>
            <a:spAutoFit/>
          </a:bodyPr>
          <a:lstStyle/>
          <a:p>
            <a:pPr algn="ctr">
              <a:lnSpc>
                <a:spcPct val="107000"/>
              </a:lnSpc>
              <a:spcAft>
                <a:spcPts val="800"/>
              </a:spcAft>
            </a:pPr>
            <a:r>
              <a:rPr lang="en-US" sz="2000" b="1" kern="1800" dirty="0" smtClean="0">
                <a:latin typeface="Aptos Display"/>
                <a:ea typeface="Times New Roman" panose="02020603050405020304" pitchFamily="18" charset="0"/>
                <a:cs typeface="Times New Roman" panose="02020603050405020304" pitchFamily="18" charset="0"/>
              </a:rPr>
              <a:t>SOAL 1</a:t>
            </a:r>
            <a:endParaRPr lang="en-US" sz="2000" dirty="0">
              <a:effectLst/>
              <a:latin typeface="Aptos Display"/>
              <a:ea typeface="Calibri" panose="020F0502020204030204" pitchFamily="34" charset="0"/>
              <a:cs typeface="Times New Roman" panose="02020603050405020304" pitchFamily="18" charset="0"/>
            </a:endParaRPr>
          </a:p>
        </p:txBody>
      </p:sp>
      <p:sp>
        <p:nvSpPr>
          <p:cNvPr id="4" name="Rectangle 1"/>
          <p:cNvSpPr>
            <a:spLocks noChangeArrowheads="1"/>
          </p:cNvSpPr>
          <p:nvPr/>
        </p:nvSpPr>
        <p:spPr bwMode="auto">
          <a:xfrm>
            <a:off x="9376012" y="3929607"/>
            <a:ext cx="2224585"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smtClean="0">
                <a:ln>
                  <a:noFill/>
                </a:ln>
                <a:solidFill>
                  <a:schemeClr val="tx1"/>
                </a:solidFill>
                <a:effectLst/>
                <a:latin typeface="Arial" panose="020B0604020202020204" pitchFamily="34" charset="0"/>
              </a:rPr>
              <a:t>⚡ </a:t>
            </a:r>
            <a:r>
              <a:rPr kumimoji="0" lang="en-US" altLang="en-US" b="1" i="0" u="none" strike="noStrike" cap="none" normalizeH="0" baseline="0" dirty="0" err="1" smtClean="0">
                <a:ln>
                  <a:noFill/>
                </a:ln>
                <a:solidFill>
                  <a:schemeClr val="tx1"/>
                </a:solidFill>
                <a:effectLst/>
                <a:latin typeface="Arial" panose="020B0604020202020204" pitchFamily="34" charset="0"/>
              </a:rPr>
              <a:t>Trik</a:t>
            </a:r>
            <a:r>
              <a:rPr kumimoji="0" lang="en-US" altLang="en-US" b="1" i="0" u="none" strike="noStrike" cap="none" normalizeH="0" baseline="0" dirty="0" smtClean="0">
                <a:ln>
                  <a:noFill/>
                </a:ln>
                <a:solidFill>
                  <a:schemeClr val="tx1"/>
                </a:solidFill>
                <a:effectLst/>
                <a:latin typeface="Arial" panose="020B0604020202020204" pitchFamily="34" charset="0"/>
              </a:rPr>
              <a:t> </a:t>
            </a:r>
            <a:r>
              <a:rPr kumimoji="0" lang="en-US" altLang="en-US" b="1" i="0" u="none" strike="noStrike" cap="none" normalizeH="0" baseline="0" dirty="0" err="1" smtClean="0">
                <a:ln>
                  <a:noFill/>
                </a:ln>
                <a:solidFill>
                  <a:schemeClr val="tx1"/>
                </a:solidFill>
                <a:effectLst/>
                <a:latin typeface="Arial" panose="020B0604020202020204" pitchFamily="34" charset="0"/>
              </a:rPr>
              <a:t>cepat</a:t>
            </a:r>
            <a:endParaRPr kumimoji="0" lang="en-US" altLang="en-US" b="1"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err="1" smtClean="0">
                <a:ln>
                  <a:noFill/>
                </a:ln>
                <a:solidFill>
                  <a:schemeClr val="tx1"/>
                </a:solidFill>
                <a:effectLst/>
                <a:latin typeface="Arial" panose="020B0604020202020204" pitchFamily="34" charset="0"/>
              </a:rPr>
              <a:t>Kalau</a:t>
            </a:r>
            <a:r>
              <a:rPr kumimoji="0" lang="en-US" altLang="en-US" b="0" i="0" u="none" strike="noStrike" cap="none" normalizeH="0" baseline="0" dirty="0" smtClean="0">
                <a:ln>
                  <a:noFill/>
                </a:ln>
                <a:solidFill>
                  <a:schemeClr val="tx1"/>
                </a:solidFill>
                <a:effectLst/>
                <a:latin typeface="Arial" panose="020B0604020202020204" pitchFamily="34" charset="0"/>
              </a:rPr>
              <a:t> </a:t>
            </a:r>
            <a:r>
              <a:rPr kumimoji="0" lang="en-US" altLang="en-US" b="0" i="0" u="none" strike="noStrike" cap="none" normalizeH="0" baseline="0" dirty="0" err="1" smtClean="0">
                <a:ln>
                  <a:noFill/>
                </a:ln>
                <a:solidFill>
                  <a:schemeClr val="tx1"/>
                </a:solidFill>
                <a:effectLst/>
                <a:latin typeface="Arial" panose="020B0604020202020204" pitchFamily="34" charset="0"/>
              </a:rPr>
              <a:t>menemukan</a:t>
            </a:r>
            <a:r>
              <a:rPr kumimoji="0" lang="en-US" altLang="en-US" b="0" i="0" u="none" strike="noStrike" cap="none" normalizeH="0" baseline="0" dirty="0" smtClean="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err="1" smtClean="0">
                <a:ln>
                  <a:noFill/>
                </a:ln>
                <a:solidFill>
                  <a:schemeClr val="tx1"/>
                </a:solidFill>
                <a:effectLst/>
                <a:latin typeface="Arial" panose="020B0604020202020204" pitchFamily="34" charset="0"/>
              </a:rPr>
              <a:t>sinkronik</a:t>
            </a:r>
            <a:endParaRPr kumimoji="0" lang="en-US" altLang="en-US"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err="1" smtClean="0">
                <a:ln>
                  <a:noFill/>
                </a:ln>
                <a:solidFill>
                  <a:schemeClr val="tx1"/>
                </a:solidFill>
                <a:effectLst/>
                <a:latin typeface="Arial" panose="020B0604020202020204" pitchFamily="34" charset="0"/>
              </a:rPr>
              <a:t>langsung</a:t>
            </a:r>
            <a:r>
              <a:rPr kumimoji="0" lang="en-US" altLang="en-US" b="0" i="0" u="none" strike="noStrike" cap="none" normalizeH="0" baseline="0" dirty="0" smtClean="0">
                <a:ln>
                  <a:noFill/>
                </a:ln>
                <a:solidFill>
                  <a:schemeClr val="tx1"/>
                </a:solidFill>
                <a:effectLst/>
                <a:latin typeface="Arial" panose="020B0604020202020204" pitchFamily="34" charset="0"/>
              </a:rPr>
              <a:t> </a:t>
            </a:r>
            <a:r>
              <a:rPr kumimoji="0" lang="en-US" altLang="en-US" b="0" i="0" u="none" strike="noStrike" cap="none" normalizeH="0" baseline="0" dirty="0" err="1" smtClean="0">
                <a:ln>
                  <a:noFill/>
                </a:ln>
                <a:solidFill>
                  <a:schemeClr val="tx1"/>
                </a:solidFill>
                <a:effectLst/>
                <a:latin typeface="Arial" panose="020B0604020202020204" pitchFamily="34" charset="0"/>
              </a:rPr>
              <a:t>pikir</a:t>
            </a:r>
            <a:r>
              <a:rPr kumimoji="0" lang="en-US" altLang="en-US" b="0" i="0" u="none" strike="noStrike" cap="none" normalizeH="0" baseline="0" dirty="0" smtClean="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smtClean="0">
                <a:ln>
                  <a:noFill/>
                </a:ln>
                <a:solidFill>
                  <a:schemeClr val="tx1"/>
                </a:solidFill>
                <a:effectLst/>
                <a:latin typeface="Arial" panose="020B0604020202020204" pitchFamily="34" charset="0"/>
              </a:rPr>
              <a:t>“SATU MASA, BANYAK ASPEK.”</a:t>
            </a:r>
            <a:endParaRPr kumimoji="0" lang="en-US" altLang="en-US"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48100486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8867" y="1401193"/>
            <a:ext cx="9867330" cy="3477875"/>
          </a:xfrm>
          <a:prstGeom prst="rect">
            <a:avLst/>
          </a:prstGeom>
        </p:spPr>
        <p:txBody>
          <a:bodyPr wrap="square">
            <a:spAutoFit/>
          </a:bodyPr>
          <a:lstStyle/>
          <a:p>
            <a:r>
              <a:rPr lang="id-ID" sz="2000" dirty="0"/>
              <a:t>Pada bulan April 1595, Belanda memulai pelayaran menuju Nusantara di bawah pimpinan Cornelis de Houtman. Belanda menempuh rute Pantai Barat Afrika - Tanjung Harapan-Samudra Hindia-Selat Sunda-Banten. Belanda akhirnya sampai di Nusantara melalui Selat Sunda dan merapat di Banten pada tahun 1596.</a:t>
            </a:r>
            <a:endParaRPr lang="en-US" sz="2000" dirty="0"/>
          </a:p>
          <a:p>
            <a:r>
              <a:rPr lang="id-ID" sz="2000" dirty="0"/>
              <a:t>Apa tujuan utama Bangsa Belanda datang ke Nusantara ?</a:t>
            </a:r>
            <a:endParaRPr lang="en-US" sz="2000" dirty="0"/>
          </a:p>
          <a:p>
            <a:r>
              <a:rPr lang="id-ID" sz="2000" dirty="0"/>
              <a:t> </a:t>
            </a:r>
            <a:endParaRPr lang="en-US" sz="2000" dirty="0"/>
          </a:p>
          <a:p>
            <a:pPr marL="342900" lvl="0" indent="-342900">
              <a:buFont typeface="+mj-lt"/>
              <a:buAutoNum type="alphaUcPeriod"/>
            </a:pPr>
            <a:r>
              <a:rPr lang="id-ID" sz="2000" dirty="0"/>
              <a:t>Membuktikan kegemilangan dunia </a:t>
            </a:r>
            <a:r>
              <a:rPr lang="id-ID" sz="2000" dirty="0" smtClean="0"/>
              <a:t>Timur</a:t>
            </a:r>
            <a:endParaRPr lang="en-US" sz="2000" dirty="0"/>
          </a:p>
          <a:p>
            <a:pPr marL="342900" lvl="0" indent="-342900">
              <a:buFont typeface="+mj-lt"/>
              <a:buAutoNum type="alphaUcPeriod"/>
            </a:pPr>
            <a:r>
              <a:rPr lang="id-ID" sz="2000" dirty="0" smtClean="0"/>
              <a:t>Menunjukkan </a:t>
            </a:r>
            <a:r>
              <a:rPr lang="id-ID" sz="2000" dirty="0"/>
              <a:t>kehebatan Eropa di mata </a:t>
            </a:r>
            <a:r>
              <a:rPr lang="id-ID" sz="2000" dirty="0" smtClean="0"/>
              <a:t>Asia</a:t>
            </a:r>
            <a:endParaRPr lang="en-US" sz="2000" dirty="0"/>
          </a:p>
          <a:p>
            <a:pPr marL="342900" lvl="0" indent="-342900">
              <a:buFont typeface="+mj-lt"/>
              <a:buAutoNum type="alphaUcPeriod"/>
            </a:pPr>
            <a:r>
              <a:rPr lang="id-ID" sz="2000" dirty="0" smtClean="0"/>
              <a:t>Menguasai </a:t>
            </a:r>
            <a:r>
              <a:rPr lang="id-ID" sz="2000" dirty="0"/>
              <a:t>bandar perdagangan di </a:t>
            </a:r>
            <a:r>
              <a:rPr lang="id-ID" sz="2000" dirty="0" smtClean="0"/>
              <a:t>Malaka</a:t>
            </a:r>
            <a:endParaRPr lang="en-US" sz="2000" dirty="0"/>
          </a:p>
          <a:p>
            <a:pPr marL="342900" lvl="0" indent="-342900">
              <a:buFont typeface="+mj-lt"/>
              <a:buAutoNum type="alphaUcPeriod"/>
            </a:pPr>
            <a:r>
              <a:rPr lang="id-ID" sz="2000" dirty="0" smtClean="0"/>
              <a:t>Mencari </a:t>
            </a:r>
            <a:r>
              <a:rPr lang="id-ID" sz="2000" dirty="0"/>
              <a:t>sumber penghasil </a:t>
            </a:r>
            <a:r>
              <a:rPr lang="id-ID" sz="2000" dirty="0" smtClean="0"/>
              <a:t>rempah-rempah</a:t>
            </a:r>
            <a:endParaRPr lang="en-US" sz="2000" dirty="0"/>
          </a:p>
          <a:p>
            <a:pPr marL="342900" lvl="0" indent="-342900">
              <a:buFont typeface="+mj-lt"/>
              <a:buAutoNum type="alphaUcPeriod"/>
            </a:pPr>
            <a:r>
              <a:rPr lang="id-ID" sz="2000" dirty="0" smtClean="0"/>
              <a:t>Melakukan </a:t>
            </a:r>
            <a:r>
              <a:rPr lang="id-ID" sz="2000" dirty="0"/>
              <a:t>eksplorasi untuk kepentingan Belanda</a:t>
            </a:r>
            <a:endParaRPr lang="en-US" sz="2000" dirty="0"/>
          </a:p>
        </p:txBody>
      </p:sp>
      <p:sp>
        <p:nvSpPr>
          <p:cNvPr id="3" name="Rectangle 2"/>
          <p:cNvSpPr/>
          <p:nvPr/>
        </p:nvSpPr>
        <p:spPr>
          <a:xfrm>
            <a:off x="2988860" y="480336"/>
            <a:ext cx="6096000" cy="397738"/>
          </a:xfrm>
          <a:prstGeom prst="rect">
            <a:avLst/>
          </a:prstGeom>
        </p:spPr>
        <p:txBody>
          <a:bodyPr>
            <a:spAutoFit/>
          </a:bodyPr>
          <a:lstStyle/>
          <a:p>
            <a:pPr algn="ctr">
              <a:lnSpc>
                <a:spcPct val="107000"/>
              </a:lnSpc>
              <a:spcAft>
                <a:spcPts val="800"/>
              </a:spcAft>
            </a:pPr>
            <a:r>
              <a:rPr lang="en-US" sz="2000" b="1" kern="1800" dirty="0" smtClean="0">
                <a:latin typeface="Aptos Display"/>
                <a:ea typeface="Times New Roman" panose="02020603050405020304" pitchFamily="18" charset="0"/>
                <a:cs typeface="Times New Roman" panose="02020603050405020304" pitchFamily="18" charset="0"/>
              </a:rPr>
              <a:t>SOAL 2</a:t>
            </a:r>
            <a:endParaRPr lang="en-US" sz="2000" dirty="0">
              <a:effectLst/>
              <a:latin typeface="Aptos Display"/>
              <a:ea typeface="Calibri" panose="020F0502020204030204" pitchFamily="34" charset="0"/>
              <a:cs typeface="Times New Roman" panose="02020603050405020304" pitchFamily="18" charset="0"/>
            </a:endParaRPr>
          </a:p>
        </p:txBody>
      </p:sp>
      <p:sp>
        <p:nvSpPr>
          <p:cNvPr id="4" name="Rectangle 1"/>
          <p:cNvSpPr>
            <a:spLocks noChangeArrowheads="1"/>
          </p:cNvSpPr>
          <p:nvPr/>
        </p:nvSpPr>
        <p:spPr bwMode="auto">
          <a:xfrm>
            <a:off x="7560860" y="3766066"/>
            <a:ext cx="4435522" cy="2123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600" b="1" dirty="0" err="1">
                <a:latin typeface="Arial" panose="020B0604020202020204" pitchFamily="34" charset="0"/>
              </a:rPr>
              <a:t>T</a:t>
            </a:r>
            <a:r>
              <a:rPr kumimoji="0" lang="en-US" altLang="en-US" sz="1600" b="1" i="0" u="none" strike="noStrike" cap="none" normalizeH="0" baseline="0" dirty="0" err="1" smtClean="0">
                <a:ln>
                  <a:noFill/>
                </a:ln>
                <a:solidFill>
                  <a:schemeClr val="tx1"/>
                </a:solidFill>
                <a:effectLst/>
                <a:latin typeface="Arial" panose="020B0604020202020204" pitchFamily="34" charset="0"/>
              </a:rPr>
              <a:t>rik</a:t>
            </a:r>
            <a:r>
              <a:rPr kumimoji="0" lang="en-US" altLang="en-US" sz="1600" b="1" i="0" u="none" strike="noStrike" cap="none" normalizeH="0" baseline="0" dirty="0" smtClean="0">
                <a:ln>
                  <a:noFill/>
                </a:ln>
                <a:solidFill>
                  <a:schemeClr val="tx1"/>
                </a:solidFill>
                <a:effectLst/>
                <a:latin typeface="Arial" panose="020B0604020202020204" pitchFamily="34" charset="0"/>
              </a:rPr>
              <a:t> </a:t>
            </a:r>
            <a:r>
              <a:rPr kumimoji="0" lang="en-US" altLang="en-US" sz="1600" b="1" i="0" u="none" strike="noStrike" cap="none" normalizeH="0" baseline="0" dirty="0" err="1" smtClean="0">
                <a:ln>
                  <a:noFill/>
                </a:ln>
                <a:solidFill>
                  <a:schemeClr val="tx1"/>
                </a:solidFill>
                <a:effectLst/>
                <a:latin typeface="Arial" panose="020B0604020202020204" pitchFamily="34" charset="0"/>
              </a:rPr>
              <a:t>cepat</a:t>
            </a:r>
            <a:endParaRPr kumimoji="0" lang="en-US" altLang="en-US" sz="1600" b="1"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err="1" smtClean="0">
                <a:ln>
                  <a:noFill/>
                </a:ln>
                <a:solidFill>
                  <a:schemeClr val="tx1"/>
                </a:solidFill>
                <a:effectLst/>
                <a:latin typeface="Arial" panose="020B0604020202020204" pitchFamily="34" charset="0"/>
              </a:rPr>
              <a:t>Kalau</a:t>
            </a:r>
            <a:r>
              <a:rPr kumimoji="0" lang="en-US" altLang="en-US" sz="1600" b="0" i="0" u="none" strike="noStrike" cap="none" normalizeH="0" baseline="0" dirty="0" smtClean="0">
                <a:ln>
                  <a:noFill/>
                </a:ln>
                <a:solidFill>
                  <a:schemeClr val="tx1"/>
                </a:solidFill>
                <a:effectLst/>
                <a:latin typeface="Arial" panose="020B0604020202020204" pitchFamily="34" charset="0"/>
              </a:rPr>
              <a:t> </a:t>
            </a:r>
            <a:r>
              <a:rPr kumimoji="0" lang="en-US" altLang="en-US" sz="1600" b="0" i="0" u="none" strike="noStrike" cap="none" normalizeH="0" baseline="0" dirty="0" err="1" smtClean="0">
                <a:ln>
                  <a:noFill/>
                </a:ln>
                <a:solidFill>
                  <a:schemeClr val="tx1"/>
                </a:solidFill>
                <a:effectLst/>
                <a:latin typeface="Arial" panose="020B0604020202020204" pitchFamily="34" charset="0"/>
              </a:rPr>
              <a:t>ada</a:t>
            </a:r>
            <a:r>
              <a:rPr kumimoji="0" lang="en-US" altLang="en-US" sz="1600" b="0" i="0" u="none" strike="noStrike" cap="none" normalizeH="0" baseline="0" dirty="0" smtClean="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smtClean="0">
                <a:ln>
                  <a:noFill/>
                </a:ln>
                <a:solidFill>
                  <a:schemeClr val="tx1"/>
                </a:solidFill>
                <a:effectLst/>
                <a:latin typeface="Arial" panose="020B0604020202020204" pitchFamily="34" charset="0"/>
              </a:rPr>
              <a:t>TUJUAN UTAMA</a:t>
            </a:r>
            <a:endParaRPr kumimoji="0" lang="en-US" altLang="en-US" sz="16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err="1" smtClean="0">
                <a:ln>
                  <a:noFill/>
                </a:ln>
                <a:solidFill>
                  <a:schemeClr val="tx1"/>
                </a:solidFill>
                <a:effectLst/>
                <a:latin typeface="Arial" panose="020B0604020202020204" pitchFamily="34" charset="0"/>
              </a:rPr>
              <a:t>jangan</a:t>
            </a:r>
            <a:r>
              <a:rPr kumimoji="0" lang="en-US" altLang="en-US" sz="1600" b="0" i="0" u="none" strike="noStrike" cap="none" normalizeH="0" baseline="0" dirty="0" smtClean="0">
                <a:ln>
                  <a:noFill/>
                </a:ln>
                <a:solidFill>
                  <a:schemeClr val="tx1"/>
                </a:solidFill>
                <a:effectLst/>
                <a:latin typeface="Arial" panose="020B0604020202020204" pitchFamily="34" charset="0"/>
              </a:rPr>
              <a:t> </a:t>
            </a:r>
            <a:r>
              <a:rPr kumimoji="0" lang="en-US" altLang="en-US" sz="1600" b="0" i="0" u="none" strike="noStrike" cap="none" normalizeH="0" baseline="0" dirty="0" err="1" smtClean="0">
                <a:ln>
                  <a:noFill/>
                </a:ln>
                <a:solidFill>
                  <a:schemeClr val="tx1"/>
                </a:solidFill>
                <a:effectLst/>
                <a:latin typeface="Arial" panose="020B0604020202020204" pitchFamily="34" charset="0"/>
              </a:rPr>
              <a:t>terjebak</a:t>
            </a:r>
            <a:r>
              <a:rPr kumimoji="0" lang="en-US" altLang="en-US" sz="1600" b="0" i="0" u="none" strike="noStrike" cap="none" normalizeH="0" baseline="0" dirty="0" smtClean="0">
                <a:ln>
                  <a:noFill/>
                </a:ln>
                <a:solidFill>
                  <a:schemeClr val="tx1"/>
                </a:solidFill>
                <a:effectLst/>
                <a:latin typeface="Arial" panose="020B0604020202020204" pitchFamily="34" charset="0"/>
              </a:rPr>
              <a:t> </a:t>
            </a:r>
            <a:r>
              <a:rPr kumimoji="0" lang="en-US" altLang="en-US" sz="1600" b="0" i="0" u="none" strike="noStrike" cap="none" normalizeH="0" baseline="0" dirty="0" err="1" smtClean="0">
                <a:ln>
                  <a:noFill/>
                </a:ln>
                <a:solidFill>
                  <a:schemeClr val="tx1"/>
                </a:solidFill>
                <a:effectLst/>
                <a:latin typeface="Arial" panose="020B0604020202020204" pitchFamily="34" charset="0"/>
              </a:rPr>
              <a:t>pada</a:t>
            </a:r>
            <a:r>
              <a:rPr kumimoji="0" lang="en-US" altLang="en-US" sz="1600" b="0" i="0" u="none" strike="noStrike" cap="none" normalizeH="0" baseline="0" dirty="0" smtClean="0">
                <a:ln>
                  <a:noFill/>
                </a:ln>
                <a:solidFill>
                  <a:schemeClr val="tx1"/>
                </a:solidFill>
                <a:effectLst/>
                <a:latin typeface="Arial" panose="020B0604020202020204" pitchFamily="34" charset="0"/>
              </a:rPr>
              <a:t> </a:t>
            </a:r>
            <a:r>
              <a:rPr kumimoji="0" lang="en-US" altLang="en-US" sz="1600" b="1" i="0" u="none" strike="noStrike" cap="none" normalizeH="0" baseline="0" dirty="0" err="1" smtClean="0">
                <a:ln>
                  <a:noFill/>
                </a:ln>
                <a:solidFill>
                  <a:schemeClr val="tx1"/>
                </a:solidFill>
                <a:effectLst/>
                <a:latin typeface="Arial" panose="020B0604020202020204" pitchFamily="34" charset="0"/>
              </a:rPr>
              <a:t>aktivitas</a:t>
            </a:r>
            <a:r>
              <a:rPr kumimoji="0" lang="en-US" altLang="en-US" sz="1600" b="0" i="0" u="none" strike="noStrike" cap="none" normalizeH="0" baseline="0" dirty="0" smtClean="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err="1" smtClean="0">
                <a:ln>
                  <a:noFill/>
                </a:ln>
                <a:solidFill>
                  <a:schemeClr val="tx1"/>
                </a:solidFill>
                <a:effectLst/>
                <a:latin typeface="Arial" panose="020B0604020202020204" pitchFamily="34" charset="0"/>
              </a:rPr>
              <a:t>Tanyakan</a:t>
            </a:r>
            <a:r>
              <a:rPr kumimoji="0" lang="en-US" altLang="en-US" sz="1600" b="0" i="0" u="none" strike="noStrike" cap="none" normalizeH="0" baseline="0" dirty="0" smtClean="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smtClean="0">
                <a:ln>
                  <a:noFill/>
                </a:ln>
                <a:solidFill>
                  <a:schemeClr val="tx1"/>
                </a:solidFill>
                <a:effectLst/>
                <a:latin typeface="Arial" panose="020B0604020202020204" pitchFamily="34" charset="0"/>
              </a:rPr>
              <a:t>“</a:t>
            </a:r>
            <a:r>
              <a:rPr kumimoji="0" lang="en-US" altLang="en-US" sz="1600" b="1" i="0" u="none" strike="noStrike" cap="none" normalizeH="0" baseline="0" dirty="0" err="1" smtClean="0">
                <a:ln>
                  <a:noFill/>
                </a:ln>
                <a:solidFill>
                  <a:schemeClr val="tx1"/>
                </a:solidFill>
                <a:effectLst/>
                <a:latin typeface="Arial" panose="020B0604020202020204" pitchFamily="34" charset="0"/>
              </a:rPr>
              <a:t>Sebenarnya</a:t>
            </a:r>
            <a:r>
              <a:rPr kumimoji="0" lang="en-US" altLang="en-US" sz="1600" b="1" i="0" u="none" strike="noStrike" cap="none" normalizeH="0" baseline="0" dirty="0" smtClean="0">
                <a:ln>
                  <a:noFill/>
                </a:ln>
                <a:solidFill>
                  <a:schemeClr val="tx1"/>
                </a:solidFill>
                <a:effectLst/>
                <a:latin typeface="Arial" panose="020B0604020202020204" pitchFamily="34" charset="0"/>
              </a:rPr>
              <a:t> </a:t>
            </a:r>
            <a:r>
              <a:rPr kumimoji="0" lang="en-US" altLang="en-US" sz="1600" b="1" i="0" u="none" strike="noStrike" cap="none" normalizeH="0" baseline="0" dirty="0" err="1" smtClean="0">
                <a:ln>
                  <a:noFill/>
                </a:ln>
                <a:solidFill>
                  <a:schemeClr val="tx1"/>
                </a:solidFill>
                <a:effectLst/>
                <a:latin typeface="Arial" panose="020B0604020202020204" pitchFamily="34" charset="0"/>
              </a:rPr>
              <a:t>mereka</a:t>
            </a:r>
            <a:r>
              <a:rPr kumimoji="0" lang="en-US" altLang="en-US" sz="1600" b="1" i="0" u="none" strike="noStrike" cap="none" normalizeH="0" baseline="0" dirty="0" smtClean="0">
                <a:ln>
                  <a:noFill/>
                </a:ln>
                <a:solidFill>
                  <a:schemeClr val="tx1"/>
                </a:solidFill>
                <a:effectLst/>
                <a:latin typeface="Arial" panose="020B0604020202020204" pitchFamily="34" charset="0"/>
              </a:rPr>
              <a:t> </a:t>
            </a:r>
            <a:r>
              <a:rPr kumimoji="0" lang="en-US" altLang="en-US" sz="1600" b="1" i="0" u="none" strike="noStrike" cap="none" normalizeH="0" baseline="0" dirty="0" err="1" smtClean="0">
                <a:ln>
                  <a:noFill/>
                </a:ln>
                <a:solidFill>
                  <a:schemeClr val="tx1"/>
                </a:solidFill>
                <a:effectLst/>
                <a:latin typeface="Arial" panose="020B0604020202020204" pitchFamily="34" charset="0"/>
              </a:rPr>
              <a:t>ingin</a:t>
            </a:r>
            <a:r>
              <a:rPr kumimoji="0" lang="en-US" altLang="en-US" sz="1600" b="1" i="0" u="none" strike="noStrike" cap="none" normalizeH="0" baseline="0" dirty="0" smtClean="0">
                <a:ln>
                  <a:noFill/>
                </a:ln>
                <a:solidFill>
                  <a:schemeClr val="tx1"/>
                </a:solidFill>
                <a:effectLst/>
                <a:latin typeface="Arial" panose="020B0604020202020204" pitchFamily="34" charset="0"/>
              </a:rPr>
              <a:t> </a:t>
            </a:r>
            <a:r>
              <a:rPr kumimoji="0" lang="en-US" altLang="en-US" sz="1600" b="1" i="0" u="none" strike="noStrike" cap="none" normalizeH="0" baseline="0" dirty="0" err="1" smtClean="0">
                <a:ln>
                  <a:noFill/>
                </a:ln>
                <a:solidFill>
                  <a:schemeClr val="tx1"/>
                </a:solidFill>
                <a:effectLst/>
                <a:latin typeface="Arial" panose="020B0604020202020204" pitchFamily="34" charset="0"/>
              </a:rPr>
              <a:t>mendapatkan</a:t>
            </a:r>
            <a:r>
              <a:rPr kumimoji="0" lang="en-US" altLang="en-US" sz="1600" b="1" i="0" u="none" strike="noStrike" cap="none" normalizeH="0" baseline="0" dirty="0" smtClean="0">
                <a:ln>
                  <a:noFill/>
                </a:ln>
                <a:solidFill>
                  <a:schemeClr val="tx1"/>
                </a:solidFill>
                <a:effectLst/>
                <a:latin typeface="Arial" panose="020B0604020202020204" pitchFamily="34" charset="0"/>
              </a:rPr>
              <a:t> </a:t>
            </a:r>
            <a:r>
              <a:rPr kumimoji="0" lang="en-US" altLang="en-US" sz="1600" b="1" i="0" u="none" strike="noStrike" cap="none" normalizeH="0" baseline="0" dirty="0" err="1" smtClean="0">
                <a:ln>
                  <a:noFill/>
                </a:ln>
                <a:solidFill>
                  <a:schemeClr val="tx1"/>
                </a:solidFill>
                <a:effectLst/>
                <a:latin typeface="Arial" panose="020B0604020202020204" pitchFamily="34" charset="0"/>
              </a:rPr>
              <a:t>apa</a:t>
            </a:r>
            <a:r>
              <a:rPr kumimoji="0" lang="en-US" altLang="en-US" sz="1600" b="1" i="0" u="none" strike="noStrike" cap="none" normalizeH="0" baseline="0" dirty="0" smtClean="0">
                <a:ln>
                  <a:noFill/>
                </a:ln>
                <a:solidFill>
                  <a:schemeClr val="tx1"/>
                </a:solidFill>
                <a:effectLst/>
                <a:latin typeface="Arial" panose="020B0604020202020204" pitchFamily="34" charset="0"/>
              </a:rPr>
              <a:t>?”</a:t>
            </a:r>
            <a:endParaRPr kumimoji="0" lang="en-US" altLang="en-US" sz="16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chemeClr val="tx1"/>
                </a:solidFill>
                <a:effectLst/>
                <a:latin typeface="Arial" panose="020B0604020202020204" pitchFamily="34" charset="0"/>
              </a:rPr>
              <a:t>Di </a:t>
            </a:r>
            <a:r>
              <a:rPr kumimoji="0" lang="en-US" altLang="en-US" sz="1600" b="0" i="0" u="none" strike="noStrike" cap="none" normalizeH="0" baseline="0" dirty="0" err="1" smtClean="0">
                <a:ln>
                  <a:noFill/>
                </a:ln>
                <a:solidFill>
                  <a:schemeClr val="tx1"/>
                </a:solidFill>
                <a:effectLst/>
                <a:latin typeface="Arial" panose="020B0604020202020204" pitchFamily="34" charset="0"/>
              </a:rPr>
              <a:t>soal</a:t>
            </a:r>
            <a:r>
              <a:rPr kumimoji="0" lang="en-US" altLang="en-US" sz="1600" b="0" i="0" u="none" strike="noStrike" cap="none" normalizeH="0" baseline="0" dirty="0" smtClean="0">
                <a:ln>
                  <a:noFill/>
                </a:ln>
                <a:solidFill>
                  <a:schemeClr val="tx1"/>
                </a:solidFill>
                <a:effectLst/>
                <a:latin typeface="Arial" panose="020B0604020202020204" pitchFamily="34" charset="0"/>
              </a:rPr>
              <a:t> </a:t>
            </a:r>
            <a:r>
              <a:rPr kumimoji="0" lang="en-US" altLang="en-US" sz="1600" b="0" i="0" u="none" strike="noStrike" cap="none" normalizeH="0" baseline="0" dirty="0" err="1" smtClean="0">
                <a:ln>
                  <a:noFill/>
                </a:ln>
                <a:solidFill>
                  <a:schemeClr val="tx1"/>
                </a:solidFill>
                <a:effectLst/>
                <a:latin typeface="Arial" panose="020B0604020202020204" pitchFamily="34" charset="0"/>
              </a:rPr>
              <a:t>ini</a:t>
            </a:r>
            <a:r>
              <a:rPr kumimoji="0" lang="en-US" altLang="en-US" sz="1600" b="0" i="0" u="none" strike="noStrike" cap="none" normalizeH="0" baseline="0" dirty="0" smtClean="0">
                <a:ln>
                  <a:noFill/>
                </a:ln>
                <a:solidFill>
                  <a:schemeClr val="tx1"/>
                </a:solidFill>
                <a:effectLst/>
                <a:latin typeface="Arial" panose="020B0604020202020204" pitchFamily="34" charset="0"/>
              </a:rPr>
              <a:t> → </a:t>
            </a:r>
            <a:r>
              <a:rPr kumimoji="0" lang="en-US" altLang="en-US" sz="1600" b="1" i="0" u="none" strike="noStrike" cap="none" normalizeH="0" baseline="0" dirty="0" err="1" smtClean="0">
                <a:ln>
                  <a:noFill/>
                </a:ln>
                <a:solidFill>
                  <a:schemeClr val="tx1"/>
                </a:solidFill>
                <a:effectLst/>
                <a:latin typeface="Arial" panose="020B0604020202020204" pitchFamily="34" charset="0"/>
              </a:rPr>
              <a:t>rempah-rempah</a:t>
            </a:r>
            <a:r>
              <a:rPr kumimoji="0" lang="en-US" altLang="en-US" sz="1600" b="1" i="0" u="none" strike="noStrike" cap="none" normalizeH="0" baseline="0" dirty="0" smtClean="0">
                <a:ln>
                  <a:noFill/>
                </a:ln>
                <a:solidFill>
                  <a:schemeClr val="tx1"/>
                </a:solidFill>
                <a:effectLst/>
                <a:latin typeface="Arial" panose="020B0604020202020204" pitchFamily="34" charset="0"/>
              </a:rPr>
              <a:t>.</a:t>
            </a:r>
            <a:endParaRPr kumimoji="0" lang="en-US" altLang="en-US" sz="16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03552419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8867" y="1401193"/>
            <a:ext cx="10577014" cy="3693319"/>
          </a:xfrm>
          <a:prstGeom prst="rect">
            <a:avLst/>
          </a:prstGeom>
        </p:spPr>
        <p:txBody>
          <a:bodyPr wrap="square">
            <a:spAutoFit/>
          </a:bodyPr>
          <a:lstStyle/>
          <a:p>
            <a:pPr lvl="0"/>
            <a:r>
              <a:rPr lang="en-US" dirty="0" err="1"/>
              <a:t>Tritura</a:t>
            </a:r>
            <a:r>
              <a:rPr lang="en-US" dirty="0"/>
              <a:t> </a:t>
            </a:r>
            <a:r>
              <a:rPr lang="en-US" dirty="0" err="1"/>
              <a:t>merupakan</a:t>
            </a:r>
            <a:r>
              <a:rPr lang="en-US" dirty="0"/>
              <a:t> </a:t>
            </a:r>
            <a:r>
              <a:rPr lang="en-US" dirty="0" err="1"/>
              <a:t>respons</a:t>
            </a:r>
            <a:r>
              <a:rPr lang="en-US" dirty="0"/>
              <a:t> </a:t>
            </a:r>
            <a:r>
              <a:rPr lang="en-US" dirty="0" err="1"/>
              <a:t>mahasiswa</a:t>
            </a:r>
            <a:r>
              <a:rPr lang="en-US" dirty="0"/>
              <a:t> </a:t>
            </a:r>
            <a:r>
              <a:rPr lang="en-US" dirty="0" err="1"/>
              <a:t>terhadap</a:t>
            </a:r>
            <a:r>
              <a:rPr lang="en-US" dirty="0"/>
              <a:t> </a:t>
            </a:r>
            <a:r>
              <a:rPr lang="en-US" dirty="0" err="1"/>
              <a:t>situasi</a:t>
            </a:r>
            <a:r>
              <a:rPr lang="en-US" dirty="0"/>
              <a:t> </a:t>
            </a:r>
            <a:r>
              <a:rPr lang="en-US" dirty="0" err="1"/>
              <a:t>politik</a:t>
            </a:r>
            <a:r>
              <a:rPr lang="en-US" dirty="0"/>
              <a:t> </a:t>
            </a:r>
            <a:r>
              <a:rPr lang="en-US" dirty="0" err="1"/>
              <a:t>dan</a:t>
            </a:r>
            <a:r>
              <a:rPr lang="en-US" dirty="0"/>
              <a:t> </a:t>
            </a:r>
            <a:r>
              <a:rPr lang="en-US" dirty="0" err="1"/>
              <a:t>ekonomi</a:t>
            </a:r>
            <a:r>
              <a:rPr lang="en-US" dirty="0"/>
              <a:t> Indonesia </a:t>
            </a:r>
            <a:r>
              <a:rPr lang="en-US" dirty="0" err="1"/>
              <a:t>pasca</a:t>
            </a:r>
            <a:r>
              <a:rPr lang="en-US" dirty="0"/>
              <a:t> </a:t>
            </a:r>
            <a:r>
              <a:rPr lang="en-US" dirty="0" err="1"/>
              <a:t>peristiwa</a:t>
            </a:r>
            <a:r>
              <a:rPr lang="en-US" dirty="0"/>
              <a:t> G30S 1965</a:t>
            </a:r>
            <a:r>
              <a:rPr lang="en-US" dirty="0" smtClean="0"/>
              <a:t>.</a:t>
            </a:r>
          </a:p>
          <a:p>
            <a:pPr lvl="0"/>
            <a:endParaRPr lang="en-US" dirty="0"/>
          </a:p>
          <a:p>
            <a:pPr lvl="0"/>
            <a:endParaRPr lang="en-US" dirty="0" smtClean="0"/>
          </a:p>
          <a:p>
            <a:pPr lvl="0"/>
            <a:endParaRPr lang="en-US" dirty="0"/>
          </a:p>
          <a:p>
            <a:pPr lvl="0"/>
            <a:endParaRPr lang="en-US" dirty="0" smtClean="0"/>
          </a:p>
          <a:p>
            <a:pPr lvl="0"/>
            <a:endParaRPr lang="en-US" dirty="0"/>
          </a:p>
          <a:p>
            <a:pPr lvl="0"/>
            <a:endParaRPr lang="en-US" dirty="0"/>
          </a:p>
          <a:p>
            <a:r>
              <a:rPr lang="id-ID" dirty="0"/>
              <a:t> </a:t>
            </a:r>
          </a:p>
          <a:p>
            <a:r>
              <a:rPr lang="en-US" dirty="0" err="1"/>
              <a:t>Manakah</a:t>
            </a:r>
            <a:r>
              <a:rPr lang="en-US" dirty="0"/>
              <a:t> yang </a:t>
            </a:r>
            <a:r>
              <a:rPr lang="en-US" dirty="0" err="1"/>
              <a:t>termasuk</a:t>
            </a:r>
            <a:r>
              <a:rPr lang="en-US" dirty="0"/>
              <a:t> </a:t>
            </a:r>
            <a:r>
              <a:rPr lang="en-US" dirty="0" err="1"/>
              <a:t>dalam</a:t>
            </a:r>
            <a:r>
              <a:rPr lang="en-US" dirty="0"/>
              <a:t> </a:t>
            </a:r>
            <a:r>
              <a:rPr lang="en-US" dirty="0" err="1"/>
              <a:t>peristiwa</a:t>
            </a:r>
            <a:r>
              <a:rPr lang="en-US" dirty="0"/>
              <a:t> </a:t>
            </a:r>
            <a:r>
              <a:rPr lang="en-US" dirty="0" err="1"/>
              <a:t>penting</a:t>
            </a:r>
            <a:r>
              <a:rPr lang="en-US" dirty="0"/>
              <a:t> </a:t>
            </a:r>
            <a:r>
              <a:rPr lang="en-US" dirty="0" err="1"/>
              <a:t>terkait</a:t>
            </a:r>
            <a:r>
              <a:rPr lang="en-US" dirty="0"/>
              <a:t> </a:t>
            </a:r>
            <a:r>
              <a:rPr lang="en-US" dirty="0" err="1"/>
              <a:t>titik</a:t>
            </a:r>
            <a:r>
              <a:rPr lang="en-US" dirty="0"/>
              <a:t> </a:t>
            </a:r>
            <a:r>
              <a:rPr lang="en-US" dirty="0" err="1"/>
              <a:t>awal</a:t>
            </a:r>
            <a:r>
              <a:rPr lang="en-US" dirty="0"/>
              <a:t> </a:t>
            </a:r>
            <a:r>
              <a:rPr lang="en-US" dirty="0" err="1"/>
              <a:t>lahirnya</a:t>
            </a:r>
            <a:r>
              <a:rPr lang="en-US" dirty="0"/>
              <a:t> </a:t>
            </a:r>
            <a:r>
              <a:rPr lang="en-US" dirty="0" err="1"/>
              <a:t>Orde</a:t>
            </a:r>
            <a:r>
              <a:rPr lang="en-US" dirty="0"/>
              <a:t> </a:t>
            </a:r>
            <a:r>
              <a:rPr lang="en-US" dirty="0" err="1"/>
              <a:t>Baru</a:t>
            </a:r>
            <a:r>
              <a:rPr lang="en-US" dirty="0"/>
              <a:t>? </a:t>
            </a:r>
            <a:r>
              <a:rPr lang="en-US" dirty="0" err="1"/>
              <a:t>Klik</a:t>
            </a:r>
            <a:r>
              <a:rPr lang="en-US" dirty="0"/>
              <a:t> </a:t>
            </a:r>
            <a:r>
              <a:rPr lang="en-US" dirty="0" err="1"/>
              <a:t>pilihan</a:t>
            </a:r>
            <a:r>
              <a:rPr lang="en-US" dirty="0"/>
              <a:t> </a:t>
            </a:r>
            <a:r>
              <a:rPr lang="en-US" dirty="0" err="1"/>
              <a:t>Benar</a:t>
            </a:r>
            <a:r>
              <a:rPr lang="en-US" dirty="0"/>
              <a:t> </a:t>
            </a:r>
            <a:r>
              <a:rPr lang="en-US" dirty="0" err="1"/>
              <a:t>atau</a:t>
            </a:r>
            <a:r>
              <a:rPr lang="en-US" dirty="0"/>
              <a:t> Salah </a:t>
            </a:r>
            <a:r>
              <a:rPr lang="en-US" dirty="0" err="1"/>
              <a:t>untuk</a:t>
            </a:r>
            <a:r>
              <a:rPr lang="en-US" dirty="0"/>
              <a:t> </a:t>
            </a:r>
            <a:r>
              <a:rPr lang="en-US" dirty="0" err="1"/>
              <a:t>setiap</a:t>
            </a:r>
            <a:r>
              <a:rPr lang="en-US" dirty="0"/>
              <a:t> </a:t>
            </a:r>
            <a:r>
              <a:rPr lang="en-US" dirty="0" err="1"/>
              <a:t>pernyataan</a:t>
            </a:r>
            <a:r>
              <a:rPr lang="en-US" dirty="0"/>
              <a:t> di </a:t>
            </a:r>
            <a:r>
              <a:rPr lang="en-US" dirty="0" err="1"/>
              <a:t>bawah</a:t>
            </a:r>
            <a:r>
              <a:rPr lang="en-US" dirty="0"/>
              <a:t> </a:t>
            </a:r>
            <a:r>
              <a:rPr lang="en-US" dirty="0" err="1"/>
              <a:t>ini</a:t>
            </a:r>
            <a:r>
              <a:rPr lang="en-US" dirty="0" smtClean="0"/>
              <a:t>!</a:t>
            </a:r>
          </a:p>
          <a:p>
            <a:endParaRPr lang="en-US" dirty="0"/>
          </a:p>
          <a:p>
            <a:endParaRPr lang="en-US" dirty="0"/>
          </a:p>
        </p:txBody>
      </p:sp>
      <p:sp>
        <p:nvSpPr>
          <p:cNvPr id="3" name="Rectangle 2"/>
          <p:cNvSpPr/>
          <p:nvPr/>
        </p:nvSpPr>
        <p:spPr>
          <a:xfrm>
            <a:off x="2988860" y="480336"/>
            <a:ext cx="6096000" cy="397738"/>
          </a:xfrm>
          <a:prstGeom prst="rect">
            <a:avLst/>
          </a:prstGeom>
        </p:spPr>
        <p:txBody>
          <a:bodyPr>
            <a:spAutoFit/>
          </a:bodyPr>
          <a:lstStyle/>
          <a:p>
            <a:pPr algn="ctr">
              <a:lnSpc>
                <a:spcPct val="107000"/>
              </a:lnSpc>
              <a:spcAft>
                <a:spcPts val="800"/>
              </a:spcAft>
            </a:pPr>
            <a:r>
              <a:rPr lang="en-US" sz="2000" b="1" kern="1800" dirty="0" smtClean="0">
                <a:latin typeface="Aptos Display"/>
                <a:ea typeface="Times New Roman" panose="02020603050405020304" pitchFamily="18" charset="0"/>
                <a:cs typeface="Times New Roman" panose="02020603050405020304" pitchFamily="18" charset="0"/>
              </a:rPr>
              <a:t>SOAL 3</a:t>
            </a:r>
            <a:endParaRPr lang="en-US" sz="2000" dirty="0">
              <a:effectLst/>
              <a:latin typeface="Aptos Display"/>
              <a:ea typeface="Calibri" panose="020F0502020204030204" pitchFamily="34" charset="0"/>
              <a:cs typeface="Times New Roman" panose="02020603050405020304" pitchFamily="18" charset="0"/>
            </a:endParaRPr>
          </a:p>
        </p:txBody>
      </p:sp>
      <p:graphicFrame>
        <p:nvGraphicFramePr>
          <p:cNvPr id="7" name="Table 6"/>
          <p:cNvGraphicFramePr>
            <a:graphicFrameLocks noGrp="1"/>
          </p:cNvGraphicFramePr>
          <p:nvPr>
            <p:extLst>
              <p:ext uri="{D42A27DB-BD31-4B8C-83A1-F6EECF244321}">
                <p14:modId xmlns:p14="http://schemas.microsoft.com/office/powerpoint/2010/main" val="3068753800"/>
              </p:ext>
            </p:extLst>
          </p:nvPr>
        </p:nvGraphicFramePr>
        <p:xfrm>
          <a:off x="922420" y="2037724"/>
          <a:ext cx="10159561" cy="1892808"/>
        </p:xfrm>
        <a:graphic>
          <a:graphicData uri="http://schemas.openxmlformats.org/drawingml/2006/table">
            <a:tbl>
              <a:tblPr firstRow="1" firstCol="1" bandRow="1">
                <a:tableStyleId>{5C22544A-7EE6-4342-B048-85BDC9FD1C3A}</a:tableStyleId>
              </a:tblPr>
              <a:tblGrid>
                <a:gridCol w="5045990">
                  <a:extLst>
                    <a:ext uri="{9D8B030D-6E8A-4147-A177-3AD203B41FA5}">
                      <a16:colId xmlns:a16="http://schemas.microsoft.com/office/drawing/2014/main" val="2754436812"/>
                    </a:ext>
                  </a:extLst>
                </a:gridCol>
                <a:gridCol w="5113571">
                  <a:extLst>
                    <a:ext uri="{9D8B030D-6E8A-4147-A177-3AD203B41FA5}">
                      <a16:colId xmlns:a16="http://schemas.microsoft.com/office/drawing/2014/main" val="1185790517"/>
                    </a:ext>
                  </a:extLst>
                </a:gridCol>
              </a:tblGrid>
              <a:tr h="0">
                <a:tc>
                  <a:txBody>
                    <a:bodyPr/>
                    <a:lstStyle/>
                    <a:p>
                      <a:pPr algn="ctr">
                        <a:lnSpc>
                          <a:spcPct val="115000"/>
                        </a:lnSpc>
                        <a:spcAft>
                          <a:spcPts val="0"/>
                        </a:spcAft>
                      </a:pPr>
                      <a:r>
                        <a:rPr lang="en-US" sz="1800" dirty="0">
                          <a:effectLst/>
                        </a:rPr>
                        <a:t>Isi </a:t>
                      </a:r>
                      <a:r>
                        <a:rPr lang="en-US" sz="1800" dirty="0" err="1">
                          <a:effectLst/>
                        </a:rPr>
                        <a:t>Tritura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800" dirty="0" err="1">
                          <a:effectLst/>
                        </a:rPr>
                        <a:t>Makna</a:t>
                      </a:r>
                      <a:r>
                        <a:rPr lang="en-US" sz="1800" dirty="0">
                          <a:effectLst/>
                        </a:rPr>
                        <a:t> </a:t>
                      </a:r>
                      <a:r>
                        <a:rPr lang="en-US" sz="1800" dirty="0" err="1">
                          <a:effectLst/>
                        </a:rPr>
                        <a:t>Tuntutan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36710385"/>
                  </a:ext>
                </a:extLst>
              </a:tr>
              <a:tr h="0">
                <a:tc>
                  <a:txBody>
                    <a:bodyPr/>
                    <a:lstStyle/>
                    <a:p>
                      <a:pPr algn="just">
                        <a:lnSpc>
                          <a:spcPct val="115000"/>
                        </a:lnSpc>
                        <a:spcAft>
                          <a:spcPts val="0"/>
                        </a:spcAft>
                      </a:pPr>
                      <a:r>
                        <a:rPr lang="en-US" sz="1800" dirty="0">
                          <a:solidFill>
                            <a:schemeClr val="tx1"/>
                          </a:solidFill>
                          <a:effectLst/>
                        </a:rPr>
                        <a:t>1. </a:t>
                      </a:r>
                      <a:r>
                        <a:rPr lang="en-US" sz="1800" dirty="0" err="1">
                          <a:solidFill>
                            <a:schemeClr val="tx1"/>
                          </a:solidFill>
                          <a:effectLst/>
                        </a:rPr>
                        <a:t>Bubarkan</a:t>
                      </a:r>
                      <a:r>
                        <a:rPr lang="en-US" sz="1800" dirty="0">
                          <a:solidFill>
                            <a:schemeClr val="tx1"/>
                          </a:solidFill>
                          <a:effectLst/>
                        </a:rPr>
                        <a:t> PKI</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0"/>
                        </a:spcAft>
                      </a:pPr>
                      <a:r>
                        <a:rPr lang="en-US" sz="1800" dirty="0" err="1">
                          <a:effectLst/>
                        </a:rPr>
                        <a:t>Menghapus</a:t>
                      </a:r>
                      <a:r>
                        <a:rPr lang="en-US" sz="1800" dirty="0">
                          <a:effectLst/>
                        </a:rPr>
                        <a:t> </a:t>
                      </a:r>
                      <a:r>
                        <a:rPr lang="en-US" sz="1800" dirty="0" err="1">
                          <a:effectLst/>
                        </a:rPr>
                        <a:t>pengaruh</a:t>
                      </a:r>
                      <a:r>
                        <a:rPr lang="en-US" sz="1800" dirty="0">
                          <a:effectLst/>
                        </a:rPr>
                        <a:t> </a:t>
                      </a:r>
                      <a:r>
                        <a:rPr lang="en-US" sz="1800" dirty="0" err="1">
                          <a:effectLst/>
                        </a:rPr>
                        <a:t>komunisme</a:t>
                      </a:r>
                      <a:r>
                        <a:rPr lang="en-US" sz="1800" dirty="0">
                          <a:effectLst/>
                        </a:rPr>
                        <a:t> </a:t>
                      </a:r>
                      <a:r>
                        <a:rPr lang="en-US" sz="1800" dirty="0" err="1">
                          <a:effectLst/>
                        </a:rPr>
                        <a:t>dari</a:t>
                      </a:r>
                      <a:r>
                        <a:rPr lang="en-US" sz="1800" dirty="0">
                          <a:effectLst/>
                        </a:rPr>
                        <a:t> </a:t>
                      </a:r>
                      <a:r>
                        <a:rPr lang="en-US" sz="1800" dirty="0" err="1">
                          <a:effectLst/>
                        </a:rPr>
                        <a:t>kehidupan</a:t>
                      </a:r>
                      <a:r>
                        <a:rPr lang="en-US" sz="1800" dirty="0">
                          <a:effectLst/>
                        </a:rPr>
                        <a:t> </a:t>
                      </a:r>
                      <a:r>
                        <a:rPr lang="en-US" sz="1800" dirty="0" err="1">
                          <a:effectLst/>
                        </a:rPr>
                        <a:t>politik</a:t>
                      </a:r>
                      <a:r>
                        <a:rPr lang="en-US" sz="1800" dirty="0">
                          <a:effectLst/>
                        </a:rPr>
                        <a:t> </a:t>
                      </a:r>
                      <a:r>
                        <a:rPr lang="en-US" sz="1800" dirty="0" err="1">
                          <a:effectLst/>
                        </a:rPr>
                        <a:t>nasional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52177529"/>
                  </a:ext>
                </a:extLst>
              </a:tr>
              <a:tr h="0">
                <a:tc>
                  <a:txBody>
                    <a:bodyPr/>
                    <a:lstStyle/>
                    <a:p>
                      <a:pPr algn="just">
                        <a:lnSpc>
                          <a:spcPct val="115000"/>
                        </a:lnSpc>
                        <a:spcAft>
                          <a:spcPts val="0"/>
                        </a:spcAft>
                      </a:pPr>
                      <a:r>
                        <a:rPr lang="en-US" sz="1800">
                          <a:solidFill>
                            <a:schemeClr val="tx1"/>
                          </a:solidFill>
                          <a:effectLst/>
                        </a:rPr>
                        <a:t>2. Turunkan harga-harga</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0"/>
                        </a:spcAft>
                      </a:pPr>
                      <a:r>
                        <a:rPr lang="en-US" sz="1800">
                          <a:effectLst/>
                        </a:rPr>
                        <a:t>Menanggapi krisis ekonomi dan inflasi tinggi</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17357895"/>
                  </a:ext>
                </a:extLst>
              </a:tr>
              <a:tr h="0">
                <a:tc>
                  <a:txBody>
                    <a:bodyPr/>
                    <a:lstStyle/>
                    <a:p>
                      <a:pPr algn="just">
                        <a:lnSpc>
                          <a:spcPct val="115000"/>
                        </a:lnSpc>
                        <a:spcAft>
                          <a:spcPts val="0"/>
                        </a:spcAft>
                      </a:pPr>
                      <a:r>
                        <a:rPr lang="en-US" sz="1800" dirty="0">
                          <a:solidFill>
                            <a:schemeClr val="tx1"/>
                          </a:solidFill>
                          <a:effectLst/>
                        </a:rPr>
                        <a:t>3. </a:t>
                      </a:r>
                      <a:r>
                        <a:rPr lang="en-US" sz="1800" dirty="0" err="1">
                          <a:solidFill>
                            <a:schemeClr val="tx1"/>
                          </a:solidFill>
                          <a:effectLst/>
                        </a:rPr>
                        <a:t>Perombakan</a:t>
                      </a:r>
                      <a:r>
                        <a:rPr lang="en-US" sz="1800" dirty="0">
                          <a:solidFill>
                            <a:schemeClr val="tx1"/>
                          </a:solidFill>
                          <a:effectLst/>
                        </a:rPr>
                        <a:t> cabinet</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0"/>
                        </a:spcAft>
                      </a:pPr>
                      <a:r>
                        <a:rPr lang="en-US" sz="1800" dirty="0" err="1">
                          <a:effectLst/>
                        </a:rPr>
                        <a:t>Mengganti</a:t>
                      </a:r>
                      <a:r>
                        <a:rPr lang="en-US" sz="1800" dirty="0">
                          <a:effectLst/>
                        </a:rPr>
                        <a:t> </a:t>
                      </a:r>
                      <a:r>
                        <a:rPr lang="en-US" sz="1800" dirty="0" err="1">
                          <a:effectLst/>
                        </a:rPr>
                        <a:t>tokoh-tokoh</a:t>
                      </a:r>
                      <a:r>
                        <a:rPr lang="en-US" sz="1800" dirty="0">
                          <a:effectLst/>
                        </a:rPr>
                        <a:t> yang </a:t>
                      </a:r>
                      <a:r>
                        <a:rPr lang="en-US" sz="1800" dirty="0" err="1">
                          <a:effectLst/>
                        </a:rPr>
                        <a:t>dianggap</a:t>
                      </a:r>
                      <a:r>
                        <a:rPr lang="en-US" sz="1800" dirty="0">
                          <a:effectLst/>
                        </a:rPr>
                        <a:t> </a:t>
                      </a:r>
                      <a:r>
                        <a:rPr lang="en-US" sz="1800" dirty="0" err="1">
                          <a:effectLst/>
                        </a:rPr>
                        <a:t>bertanggung</a:t>
                      </a:r>
                      <a:r>
                        <a:rPr lang="en-US" sz="1800" dirty="0">
                          <a:effectLst/>
                        </a:rPr>
                        <a:t> </a:t>
                      </a:r>
                      <a:r>
                        <a:rPr lang="en-US" sz="1800" dirty="0" err="1">
                          <a:effectLst/>
                        </a:rPr>
                        <a:t>jawab</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75270878"/>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830338697"/>
              </p:ext>
            </p:extLst>
          </p:nvPr>
        </p:nvGraphicFramePr>
        <p:xfrm>
          <a:off x="967337" y="4572356"/>
          <a:ext cx="10114643" cy="1577340"/>
        </p:xfrm>
        <a:graphic>
          <a:graphicData uri="http://schemas.openxmlformats.org/drawingml/2006/table">
            <a:tbl>
              <a:tblPr firstRow="1" firstCol="1" bandRow="1">
                <a:tableStyleId>{5C22544A-7EE6-4342-B048-85BDC9FD1C3A}</a:tableStyleId>
              </a:tblPr>
              <a:tblGrid>
                <a:gridCol w="6511689">
                  <a:extLst>
                    <a:ext uri="{9D8B030D-6E8A-4147-A177-3AD203B41FA5}">
                      <a16:colId xmlns:a16="http://schemas.microsoft.com/office/drawing/2014/main" val="2014393646"/>
                    </a:ext>
                  </a:extLst>
                </a:gridCol>
                <a:gridCol w="1577483">
                  <a:extLst>
                    <a:ext uri="{9D8B030D-6E8A-4147-A177-3AD203B41FA5}">
                      <a16:colId xmlns:a16="http://schemas.microsoft.com/office/drawing/2014/main" val="4120550094"/>
                    </a:ext>
                  </a:extLst>
                </a:gridCol>
                <a:gridCol w="2025471">
                  <a:extLst>
                    <a:ext uri="{9D8B030D-6E8A-4147-A177-3AD203B41FA5}">
                      <a16:colId xmlns:a16="http://schemas.microsoft.com/office/drawing/2014/main" val="3635019493"/>
                    </a:ext>
                  </a:extLst>
                </a:gridCol>
              </a:tblGrid>
              <a:tr h="0">
                <a:tc>
                  <a:txBody>
                    <a:bodyPr/>
                    <a:lstStyle/>
                    <a:p>
                      <a:pPr algn="ctr">
                        <a:lnSpc>
                          <a:spcPct val="115000"/>
                        </a:lnSpc>
                        <a:spcAft>
                          <a:spcPts val="0"/>
                        </a:spcAft>
                      </a:pPr>
                      <a:r>
                        <a:rPr lang="en-US" sz="1800" dirty="0" err="1">
                          <a:solidFill>
                            <a:schemeClr val="tx1"/>
                          </a:solidFill>
                          <a:effectLst/>
                        </a:rPr>
                        <a:t>Pernyataan</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800">
                          <a:effectLst/>
                        </a:rPr>
                        <a:t>Benar</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800" dirty="0">
                          <a:effectLst/>
                        </a:rPr>
                        <a:t>Salah</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99084526"/>
                  </a:ext>
                </a:extLst>
              </a:tr>
              <a:tr h="0">
                <a:tc>
                  <a:txBody>
                    <a:bodyPr/>
                    <a:lstStyle/>
                    <a:p>
                      <a:pPr algn="just">
                        <a:lnSpc>
                          <a:spcPct val="115000"/>
                        </a:lnSpc>
                        <a:spcAft>
                          <a:spcPts val="0"/>
                        </a:spcAft>
                      </a:pPr>
                      <a:r>
                        <a:rPr lang="en-US" sz="1800" dirty="0" err="1">
                          <a:solidFill>
                            <a:schemeClr val="tx1"/>
                          </a:solidFill>
                          <a:effectLst/>
                        </a:rPr>
                        <a:t>Dikeluarkannya</a:t>
                      </a:r>
                      <a:r>
                        <a:rPr lang="en-US" sz="1800" dirty="0">
                          <a:solidFill>
                            <a:schemeClr val="tx1"/>
                          </a:solidFill>
                          <a:effectLst/>
                        </a:rPr>
                        <a:t> Surat </a:t>
                      </a:r>
                      <a:r>
                        <a:rPr lang="en-US" sz="1800" dirty="0" err="1">
                          <a:solidFill>
                            <a:schemeClr val="tx1"/>
                          </a:solidFill>
                          <a:effectLst/>
                        </a:rPr>
                        <a:t>Perintah</a:t>
                      </a:r>
                      <a:r>
                        <a:rPr lang="en-US" sz="1800" dirty="0">
                          <a:solidFill>
                            <a:schemeClr val="tx1"/>
                          </a:solidFill>
                          <a:effectLst/>
                        </a:rPr>
                        <a:t> </a:t>
                      </a:r>
                      <a:r>
                        <a:rPr lang="en-US" sz="1800" dirty="0" err="1">
                          <a:solidFill>
                            <a:schemeClr val="tx1"/>
                          </a:solidFill>
                          <a:effectLst/>
                        </a:rPr>
                        <a:t>Sebelas</a:t>
                      </a:r>
                      <a:r>
                        <a:rPr lang="en-US" sz="1800" dirty="0">
                          <a:solidFill>
                            <a:schemeClr val="tx1"/>
                          </a:solidFill>
                          <a:effectLst/>
                        </a:rPr>
                        <a:t> </a:t>
                      </a:r>
                      <a:r>
                        <a:rPr lang="en-US" sz="1800" dirty="0" err="1">
                          <a:solidFill>
                            <a:schemeClr val="tx1"/>
                          </a:solidFill>
                          <a:effectLst/>
                        </a:rPr>
                        <a:t>Maret</a:t>
                      </a:r>
                      <a:r>
                        <a:rPr lang="en-US" sz="1800" dirty="0">
                          <a:solidFill>
                            <a:schemeClr val="tx1"/>
                          </a:solidFill>
                          <a:effectLst/>
                        </a:rPr>
                        <a:t> </a:t>
                      </a:r>
                      <a:r>
                        <a:rPr lang="en-US" sz="1800" dirty="0" err="1">
                          <a:solidFill>
                            <a:schemeClr val="tx1"/>
                          </a:solidFill>
                          <a:effectLst/>
                        </a:rPr>
                        <a:t>oleh</a:t>
                      </a:r>
                      <a:r>
                        <a:rPr lang="en-US" sz="1800" dirty="0">
                          <a:solidFill>
                            <a:schemeClr val="tx1"/>
                          </a:solidFill>
                          <a:effectLst/>
                        </a:rPr>
                        <a:t> </a:t>
                      </a:r>
                      <a:r>
                        <a:rPr lang="en-US" sz="1800" dirty="0" err="1">
                          <a:solidFill>
                            <a:schemeClr val="tx1"/>
                          </a:solidFill>
                          <a:effectLst/>
                        </a:rPr>
                        <a:t>Presiden</a:t>
                      </a:r>
                      <a:r>
                        <a:rPr lang="en-US" sz="1800" dirty="0">
                          <a:solidFill>
                            <a:schemeClr val="tx1"/>
                          </a:solidFill>
                          <a:effectLst/>
                        </a:rPr>
                        <a:t> </a:t>
                      </a:r>
                      <a:r>
                        <a:rPr lang="en-US" sz="1800" dirty="0" err="1">
                          <a:solidFill>
                            <a:schemeClr val="tx1"/>
                          </a:solidFill>
                          <a:effectLst/>
                        </a:rPr>
                        <a:t>Soekarno</a:t>
                      </a:r>
                      <a:r>
                        <a:rPr lang="en-US" sz="1800" dirty="0">
                          <a:solidFill>
                            <a:schemeClr val="tx1"/>
                          </a:solidFill>
                          <a:effectLst/>
                        </a:rPr>
                        <a:t>.</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0"/>
                        </a:spcAft>
                      </a:pPr>
                      <a:r>
                        <a:rPr lang="en-US" sz="1800">
                          <a:effectLst/>
                        </a:rPr>
                        <a:t>☐</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0"/>
                        </a:spcAft>
                      </a:pPr>
                      <a:r>
                        <a:rPr lang="en-US" sz="1800">
                          <a:effectLst/>
                        </a:rPr>
                        <a:t>☐</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1974122"/>
                  </a:ext>
                </a:extLst>
              </a:tr>
              <a:tr h="0">
                <a:tc>
                  <a:txBody>
                    <a:bodyPr/>
                    <a:lstStyle/>
                    <a:p>
                      <a:pPr algn="just">
                        <a:lnSpc>
                          <a:spcPct val="115000"/>
                        </a:lnSpc>
                        <a:spcAft>
                          <a:spcPts val="0"/>
                        </a:spcAft>
                      </a:pPr>
                      <a:r>
                        <a:rPr lang="en-US" sz="1800" dirty="0" err="1">
                          <a:solidFill>
                            <a:schemeClr val="tx1"/>
                          </a:solidFill>
                          <a:effectLst/>
                        </a:rPr>
                        <a:t>Letjen</a:t>
                      </a:r>
                      <a:r>
                        <a:rPr lang="en-US" sz="1800" dirty="0">
                          <a:solidFill>
                            <a:schemeClr val="tx1"/>
                          </a:solidFill>
                          <a:effectLst/>
                        </a:rPr>
                        <a:t> </a:t>
                      </a:r>
                      <a:r>
                        <a:rPr lang="en-US" sz="1800" dirty="0" err="1">
                          <a:solidFill>
                            <a:schemeClr val="tx1"/>
                          </a:solidFill>
                          <a:effectLst/>
                        </a:rPr>
                        <a:t>Soeharto</a:t>
                      </a:r>
                      <a:r>
                        <a:rPr lang="en-US" sz="1800" dirty="0">
                          <a:solidFill>
                            <a:schemeClr val="tx1"/>
                          </a:solidFill>
                          <a:effectLst/>
                        </a:rPr>
                        <a:t> </a:t>
                      </a:r>
                      <a:r>
                        <a:rPr lang="en-US" sz="1800" dirty="0" err="1">
                          <a:solidFill>
                            <a:schemeClr val="tx1"/>
                          </a:solidFill>
                          <a:effectLst/>
                        </a:rPr>
                        <a:t>membubarkan</a:t>
                      </a:r>
                      <a:r>
                        <a:rPr lang="en-US" sz="1800" dirty="0">
                          <a:solidFill>
                            <a:schemeClr val="tx1"/>
                          </a:solidFill>
                          <a:effectLst/>
                        </a:rPr>
                        <a:t> </a:t>
                      </a:r>
                      <a:r>
                        <a:rPr lang="en-US" sz="1800" dirty="0" err="1">
                          <a:solidFill>
                            <a:schemeClr val="tx1"/>
                          </a:solidFill>
                          <a:effectLst/>
                        </a:rPr>
                        <a:t>Partai</a:t>
                      </a:r>
                      <a:r>
                        <a:rPr lang="en-US" sz="1800" dirty="0">
                          <a:solidFill>
                            <a:schemeClr val="tx1"/>
                          </a:solidFill>
                          <a:effectLst/>
                        </a:rPr>
                        <a:t> </a:t>
                      </a:r>
                      <a:r>
                        <a:rPr lang="en-US" sz="1800" dirty="0" err="1">
                          <a:solidFill>
                            <a:schemeClr val="tx1"/>
                          </a:solidFill>
                          <a:effectLst/>
                        </a:rPr>
                        <a:t>Komunis</a:t>
                      </a:r>
                      <a:r>
                        <a:rPr lang="en-US" sz="1800" dirty="0">
                          <a:solidFill>
                            <a:schemeClr val="tx1"/>
                          </a:solidFill>
                          <a:effectLst/>
                        </a:rPr>
                        <a:t> Indonesia (PKI).</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0"/>
                        </a:spcAft>
                      </a:pPr>
                      <a:r>
                        <a:rPr lang="en-US" sz="1800">
                          <a:effectLst/>
                        </a:rPr>
                        <a:t>☐</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0"/>
                        </a:spcAft>
                      </a:pPr>
                      <a:r>
                        <a:rPr lang="en-US" sz="1800">
                          <a:effectLst/>
                        </a:rPr>
                        <a:t>☐</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70766481"/>
                  </a:ext>
                </a:extLst>
              </a:tr>
              <a:tr h="0">
                <a:tc>
                  <a:txBody>
                    <a:bodyPr/>
                    <a:lstStyle/>
                    <a:p>
                      <a:pPr algn="just">
                        <a:lnSpc>
                          <a:spcPct val="115000"/>
                        </a:lnSpc>
                        <a:spcAft>
                          <a:spcPts val="0"/>
                        </a:spcAft>
                      </a:pPr>
                      <a:r>
                        <a:rPr lang="en-US" sz="1800" dirty="0" err="1">
                          <a:solidFill>
                            <a:schemeClr val="tx1"/>
                          </a:solidFill>
                          <a:effectLst/>
                        </a:rPr>
                        <a:t>Penetapan</a:t>
                      </a:r>
                      <a:r>
                        <a:rPr lang="en-US" sz="1800" dirty="0">
                          <a:solidFill>
                            <a:schemeClr val="tx1"/>
                          </a:solidFill>
                          <a:effectLst/>
                        </a:rPr>
                        <a:t> </a:t>
                      </a:r>
                      <a:r>
                        <a:rPr lang="en-US" sz="1800" dirty="0" err="1">
                          <a:solidFill>
                            <a:schemeClr val="tx1"/>
                          </a:solidFill>
                          <a:effectLst/>
                        </a:rPr>
                        <a:t>Dewan</a:t>
                      </a:r>
                      <a:r>
                        <a:rPr lang="en-US" sz="1800" dirty="0">
                          <a:solidFill>
                            <a:schemeClr val="tx1"/>
                          </a:solidFill>
                          <a:effectLst/>
                        </a:rPr>
                        <a:t> </a:t>
                      </a:r>
                      <a:r>
                        <a:rPr lang="en-US" sz="1800" dirty="0" err="1">
                          <a:solidFill>
                            <a:schemeClr val="tx1"/>
                          </a:solidFill>
                          <a:effectLst/>
                        </a:rPr>
                        <a:t>Jenderal</a:t>
                      </a:r>
                      <a:r>
                        <a:rPr lang="en-US" sz="1800" dirty="0">
                          <a:solidFill>
                            <a:schemeClr val="tx1"/>
                          </a:solidFill>
                          <a:effectLst/>
                        </a:rPr>
                        <a:t> </a:t>
                      </a:r>
                      <a:r>
                        <a:rPr lang="en-US" sz="1800" dirty="0" err="1">
                          <a:solidFill>
                            <a:schemeClr val="tx1"/>
                          </a:solidFill>
                          <a:effectLst/>
                        </a:rPr>
                        <a:t>oleh</a:t>
                      </a:r>
                      <a:r>
                        <a:rPr lang="en-US" sz="1800" dirty="0">
                          <a:solidFill>
                            <a:schemeClr val="tx1"/>
                          </a:solidFill>
                          <a:effectLst/>
                        </a:rPr>
                        <a:t> </a:t>
                      </a:r>
                      <a:r>
                        <a:rPr lang="en-US" sz="1800" dirty="0" err="1">
                          <a:solidFill>
                            <a:schemeClr val="tx1"/>
                          </a:solidFill>
                          <a:effectLst/>
                        </a:rPr>
                        <a:t>Presiden</a:t>
                      </a:r>
                      <a:r>
                        <a:rPr lang="en-US" sz="1800" dirty="0">
                          <a:solidFill>
                            <a:schemeClr val="tx1"/>
                          </a:solidFill>
                          <a:effectLst/>
                        </a:rPr>
                        <a:t> </a:t>
                      </a:r>
                      <a:r>
                        <a:rPr lang="en-US" sz="1800" dirty="0" err="1">
                          <a:solidFill>
                            <a:schemeClr val="tx1"/>
                          </a:solidFill>
                          <a:effectLst/>
                        </a:rPr>
                        <a:t>Soekarno</a:t>
                      </a:r>
                      <a:r>
                        <a:rPr lang="en-US" sz="1800" dirty="0">
                          <a:solidFill>
                            <a:schemeClr val="tx1"/>
                          </a:solidFill>
                          <a:effectLst/>
                        </a:rPr>
                        <a:t>.</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0"/>
                        </a:spcAft>
                      </a:pPr>
                      <a:r>
                        <a:rPr lang="en-US" sz="1800">
                          <a:effectLst/>
                        </a:rPr>
                        <a:t>☐</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0"/>
                        </a:spcAft>
                      </a:pPr>
                      <a:r>
                        <a:rPr lang="en-US" sz="1800" dirty="0">
                          <a:effectLst/>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20742516"/>
                  </a:ext>
                </a:extLst>
              </a:tr>
            </a:tbl>
          </a:graphicData>
        </a:graphic>
      </p:graphicFrame>
    </p:spTree>
    <p:extLst>
      <p:ext uri="{BB962C8B-B14F-4D97-AF65-F5344CB8AC3E}">
        <p14:creationId xmlns:p14="http://schemas.microsoft.com/office/powerpoint/2010/main" val="69910460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91320" y="878074"/>
            <a:ext cx="6018664" cy="3139321"/>
          </a:xfrm>
          <a:prstGeom prst="rect">
            <a:avLst/>
          </a:prstGeom>
        </p:spPr>
        <p:txBody>
          <a:bodyPr wrap="square">
            <a:spAutoFit/>
          </a:bodyPr>
          <a:lstStyle/>
          <a:p>
            <a:r>
              <a:rPr lang="en-US" dirty="0" err="1" smtClean="0"/>
              <a:t>Gambar</a:t>
            </a:r>
            <a:r>
              <a:rPr lang="en-US" dirty="0" smtClean="0"/>
              <a:t> </a:t>
            </a:r>
            <a:r>
              <a:rPr lang="en-US" dirty="0" err="1"/>
              <a:t>ini</a:t>
            </a:r>
            <a:r>
              <a:rPr lang="en-US" dirty="0"/>
              <a:t> </a:t>
            </a:r>
            <a:r>
              <a:rPr lang="en-US" dirty="0" err="1"/>
              <a:t>menunjukkan</a:t>
            </a:r>
            <a:r>
              <a:rPr lang="en-US" dirty="0"/>
              <a:t> </a:t>
            </a:r>
            <a:r>
              <a:rPr lang="en-US" dirty="0" err="1"/>
              <a:t>ilustrasi</a:t>
            </a:r>
            <a:r>
              <a:rPr lang="en-US" dirty="0"/>
              <a:t> </a:t>
            </a:r>
            <a:r>
              <a:rPr lang="en-US" dirty="0" err="1"/>
              <a:t>pelaksanaan</a:t>
            </a:r>
            <a:r>
              <a:rPr lang="en-US" dirty="0"/>
              <a:t> </a:t>
            </a:r>
            <a:r>
              <a:rPr lang="en-US" dirty="0" err="1"/>
              <a:t>hukuman</a:t>
            </a:r>
            <a:r>
              <a:rPr lang="en-US" dirty="0"/>
              <a:t> yang </a:t>
            </a:r>
            <a:r>
              <a:rPr lang="en-US" dirty="0" err="1"/>
              <a:t>dikenal</a:t>
            </a:r>
            <a:r>
              <a:rPr lang="en-US" dirty="0"/>
              <a:t> </a:t>
            </a:r>
            <a:r>
              <a:rPr lang="en-US" dirty="0" err="1"/>
              <a:t>sebagai</a:t>
            </a:r>
            <a:r>
              <a:rPr lang="en-US" dirty="0"/>
              <a:t> </a:t>
            </a:r>
            <a:r>
              <a:rPr lang="en-US" dirty="0" err="1"/>
              <a:t>poenale</a:t>
            </a:r>
            <a:r>
              <a:rPr lang="en-US" dirty="0"/>
              <a:t> </a:t>
            </a:r>
            <a:r>
              <a:rPr lang="en-US" dirty="0" err="1"/>
              <a:t>sanctie</a:t>
            </a:r>
            <a:r>
              <a:rPr lang="en-US" dirty="0"/>
              <a:t> yang </a:t>
            </a:r>
            <a:r>
              <a:rPr lang="en-US" dirty="0" err="1"/>
              <a:t>banyak</a:t>
            </a:r>
            <a:r>
              <a:rPr lang="en-US" dirty="0"/>
              <a:t> </a:t>
            </a:r>
            <a:r>
              <a:rPr lang="en-US" dirty="0" err="1"/>
              <a:t>dilakukan</a:t>
            </a:r>
            <a:r>
              <a:rPr lang="en-US" dirty="0"/>
              <a:t> </a:t>
            </a:r>
            <a:r>
              <a:rPr lang="en-US" dirty="0" err="1"/>
              <a:t>pada</a:t>
            </a:r>
            <a:r>
              <a:rPr lang="en-US" dirty="0"/>
              <a:t> </a:t>
            </a:r>
            <a:r>
              <a:rPr lang="en-US" dirty="0" err="1"/>
              <a:t>perkebunan</a:t>
            </a:r>
            <a:r>
              <a:rPr lang="en-US" dirty="0"/>
              <a:t> </a:t>
            </a:r>
            <a:r>
              <a:rPr lang="en-US" dirty="0" err="1"/>
              <a:t>kolonial</a:t>
            </a:r>
            <a:r>
              <a:rPr lang="en-US" dirty="0"/>
              <a:t> di Sumatera </a:t>
            </a:r>
            <a:r>
              <a:rPr lang="en-US" dirty="0" err="1"/>
              <a:t>Timur</a:t>
            </a:r>
            <a:r>
              <a:rPr lang="en-US" dirty="0"/>
              <a:t> </a:t>
            </a:r>
            <a:r>
              <a:rPr lang="en-US" dirty="0" err="1"/>
              <a:t>pada</a:t>
            </a:r>
            <a:r>
              <a:rPr lang="en-US" dirty="0"/>
              <a:t> </a:t>
            </a:r>
            <a:r>
              <a:rPr lang="en-US" dirty="0" err="1"/>
              <a:t>akhir</a:t>
            </a:r>
            <a:r>
              <a:rPr lang="en-US" dirty="0"/>
              <a:t> </a:t>
            </a:r>
            <a:r>
              <a:rPr lang="en-US" dirty="0" err="1"/>
              <a:t>abad</a:t>
            </a:r>
            <a:r>
              <a:rPr lang="en-US" dirty="0"/>
              <a:t> ke-19. </a:t>
            </a:r>
            <a:r>
              <a:rPr lang="en-US" dirty="0" err="1"/>
              <a:t>Praktik</a:t>
            </a:r>
            <a:r>
              <a:rPr lang="en-US" dirty="0"/>
              <a:t> </a:t>
            </a:r>
            <a:r>
              <a:rPr lang="en-US" dirty="0" err="1"/>
              <a:t>seperti</a:t>
            </a:r>
            <a:r>
              <a:rPr lang="en-US" dirty="0"/>
              <a:t> </a:t>
            </a:r>
            <a:r>
              <a:rPr lang="en-US" dirty="0" err="1"/>
              <a:t>ini</a:t>
            </a:r>
            <a:r>
              <a:rPr lang="en-US" dirty="0"/>
              <a:t> </a:t>
            </a:r>
            <a:r>
              <a:rPr lang="en-US" dirty="0" err="1"/>
              <a:t>diterapkan</a:t>
            </a:r>
            <a:r>
              <a:rPr lang="en-US" dirty="0"/>
              <a:t> </a:t>
            </a:r>
            <a:r>
              <a:rPr lang="en-US" dirty="0" err="1"/>
              <a:t>kepada</a:t>
            </a:r>
            <a:r>
              <a:rPr lang="en-US" dirty="0"/>
              <a:t> </a:t>
            </a:r>
            <a:r>
              <a:rPr lang="en-US" dirty="0" err="1"/>
              <a:t>pekerja</a:t>
            </a:r>
            <a:r>
              <a:rPr lang="en-US" dirty="0"/>
              <a:t> </a:t>
            </a:r>
            <a:r>
              <a:rPr lang="en-US" dirty="0" err="1"/>
              <a:t>perkebunan</a:t>
            </a:r>
            <a:r>
              <a:rPr lang="en-US" dirty="0"/>
              <a:t> yang </a:t>
            </a:r>
            <a:r>
              <a:rPr lang="en-US" dirty="0" err="1"/>
              <a:t>dianggap</a:t>
            </a:r>
            <a:r>
              <a:rPr lang="en-US" dirty="0"/>
              <a:t> </a:t>
            </a:r>
            <a:r>
              <a:rPr lang="en-US" dirty="0" err="1"/>
              <a:t>melanggar</a:t>
            </a:r>
            <a:r>
              <a:rPr lang="en-US" dirty="0"/>
              <a:t> </a:t>
            </a:r>
            <a:r>
              <a:rPr lang="en-US" dirty="0" err="1"/>
              <a:t>peraturan</a:t>
            </a:r>
            <a:r>
              <a:rPr lang="en-US" dirty="0"/>
              <a:t>.</a:t>
            </a:r>
            <a:br>
              <a:rPr lang="en-US" dirty="0"/>
            </a:br>
            <a:r>
              <a:rPr lang="en-US" dirty="0"/>
              <a:t/>
            </a:r>
            <a:br>
              <a:rPr lang="en-US" dirty="0"/>
            </a:br>
            <a:r>
              <a:rPr lang="en-US" dirty="0" err="1"/>
              <a:t>Pertanyaan</a:t>
            </a:r>
            <a:r>
              <a:rPr lang="en-US" dirty="0"/>
              <a:t>:</a:t>
            </a:r>
            <a:br>
              <a:rPr lang="en-US" dirty="0"/>
            </a:br>
            <a:r>
              <a:rPr lang="en-US" dirty="0" err="1"/>
              <a:t>Berdasarkan</a:t>
            </a:r>
            <a:r>
              <a:rPr lang="en-US" dirty="0"/>
              <a:t> </a:t>
            </a:r>
            <a:r>
              <a:rPr lang="en-US" dirty="0" err="1"/>
              <a:t>ilustrasi</a:t>
            </a:r>
            <a:r>
              <a:rPr lang="en-US" dirty="0"/>
              <a:t> </a:t>
            </a:r>
            <a:r>
              <a:rPr lang="en-US" dirty="0" err="1"/>
              <a:t>tersebut</a:t>
            </a:r>
            <a:r>
              <a:rPr lang="en-US" dirty="0"/>
              <a:t>, </a:t>
            </a:r>
            <a:r>
              <a:rPr lang="en-US" dirty="0" err="1"/>
              <a:t>manakah</a:t>
            </a:r>
            <a:r>
              <a:rPr lang="en-US" dirty="0"/>
              <a:t> di </a:t>
            </a:r>
            <a:r>
              <a:rPr lang="en-US" dirty="0" err="1"/>
              <a:t>antara</a:t>
            </a:r>
            <a:r>
              <a:rPr lang="en-US" dirty="0"/>
              <a:t> </a:t>
            </a:r>
            <a:r>
              <a:rPr lang="en-US" dirty="0" err="1"/>
              <a:t>pernyataan</a:t>
            </a:r>
            <a:r>
              <a:rPr lang="en-US" dirty="0"/>
              <a:t> </a:t>
            </a:r>
            <a:r>
              <a:rPr lang="en-US" dirty="0" err="1"/>
              <a:t>berikut</a:t>
            </a:r>
            <a:r>
              <a:rPr lang="en-US" dirty="0"/>
              <a:t> yang paling </a:t>
            </a:r>
            <a:r>
              <a:rPr lang="en-US" dirty="0" err="1"/>
              <a:t>tepat</a:t>
            </a:r>
            <a:r>
              <a:rPr lang="en-US" dirty="0"/>
              <a:t> </a:t>
            </a:r>
            <a:r>
              <a:rPr lang="en-US" dirty="0" err="1"/>
              <a:t>menunjukkan</a:t>
            </a:r>
            <a:r>
              <a:rPr lang="en-US" dirty="0"/>
              <a:t> </a:t>
            </a:r>
            <a:r>
              <a:rPr lang="en-US" dirty="0" err="1"/>
              <a:t>pengaruh</a:t>
            </a:r>
            <a:r>
              <a:rPr lang="en-US" dirty="0"/>
              <a:t> </a:t>
            </a:r>
            <a:r>
              <a:rPr lang="en-US" dirty="0" err="1"/>
              <a:t>praktik</a:t>
            </a:r>
            <a:r>
              <a:rPr lang="en-US" dirty="0"/>
              <a:t> </a:t>
            </a:r>
            <a:r>
              <a:rPr lang="en-US" dirty="0" err="1"/>
              <a:t>poenale</a:t>
            </a:r>
            <a:r>
              <a:rPr lang="en-US" dirty="0"/>
              <a:t> </a:t>
            </a:r>
            <a:r>
              <a:rPr lang="en-US" dirty="0" err="1"/>
              <a:t>sanctie</a:t>
            </a:r>
            <a:r>
              <a:rPr lang="en-US" dirty="0"/>
              <a:t> </a:t>
            </a:r>
            <a:r>
              <a:rPr lang="en-US" dirty="0" err="1"/>
              <a:t>terhadap</a:t>
            </a:r>
            <a:r>
              <a:rPr lang="en-US" dirty="0"/>
              <a:t> </a:t>
            </a:r>
            <a:r>
              <a:rPr lang="en-US" dirty="0" err="1"/>
              <a:t>kehidupan</a:t>
            </a:r>
            <a:r>
              <a:rPr lang="en-US" dirty="0"/>
              <a:t> </a:t>
            </a:r>
            <a:r>
              <a:rPr lang="en-US" dirty="0" err="1"/>
              <a:t>pekerja</a:t>
            </a:r>
            <a:r>
              <a:rPr lang="en-US" dirty="0"/>
              <a:t> </a:t>
            </a:r>
            <a:r>
              <a:rPr lang="en-US" dirty="0" err="1"/>
              <a:t>pada</a:t>
            </a:r>
            <a:r>
              <a:rPr lang="en-US" dirty="0"/>
              <a:t> masa </a:t>
            </a:r>
            <a:r>
              <a:rPr lang="en-US" dirty="0" err="1"/>
              <a:t>kolonial</a:t>
            </a:r>
            <a:r>
              <a:rPr lang="en-US" dirty="0" smtClean="0"/>
              <a:t>?</a:t>
            </a:r>
            <a:endParaRPr lang="en-US" sz="4400" dirty="0"/>
          </a:p>
        </p:txBody>
      </p:sp>
      <p:sp>
        <p:nvSpPr>
          <p:cNvPr id="3" name="Rectangle 2"/>
          <p:cNvSpPr/>
          <p:nvPr/>
        </p:nvSpPr>
        <p:spPr>
          <a:xfrm>
            <a:off x="2988860" y="180085"/>
            <a:ext cx="6096000" cy="397738"/>
          </a:xfrm>
          <a:prstGeom prst="rect">
            <a:avLst/>
          </a:prstGeom>
        </p:spPr>
        <p:txBody>
          <a:bodyPr>
            <a:spAutoFit/>
          </a:bodyPr>
          <a:lstStyle/>
          <a:p>
            <a:pPr algn="ctr">
              <a:lnSpc>
                <a:spcPct val="107000"/>
              </a:lnSpc>
              <a:spcAft>
                <a:spcPts val="800"/>
              </a:spcAft>
            </a:pPr>
            <a:r>
              <a:rPr lang="en-US" sz="2000" b="1" kern="1800" dirty="0" smtClean="0">
                <a:latin typeface="Aptos Display"/>
                <a:ea typeface="Times New Roman" panose="02020603050405020304" pitchFamily="18" charset="0"/>
                <a:cs typeface="Times New Roman" panose="02020603050405020304" pitchFamily="18" charset="0"/>
              </a:rPr>
              <a:t>SOAL 4</a:t>
            </a:r>
            <a:endParaRPr lang="en-US" sz="2000" dirty="0">
              <a:effectLst/>
              <a:latin typeface="Aptos Display"/>
              <a:ea typeface="Calibri" panose="020F0502020204030204" pitchFamily="34" charset="0"/>
              <a:cs typeface="Times New Roman" panose="02020603050405020304" pitchFamily="18" charset="0"/>
            </a:endParaRPr>
          </a:p>
        </p:txBody>
      </p:sp>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a:off x="6414448" y="878074"/>
            <a:ext cx="5777552" cy="3132455"/>
          </a:xfrm>
          <a:prstGeom prst="rect">
            <a:avLst/>
          </a:prstGeom>
        </p:spPr>
      </p:pic>
      <p:sp>
        <p:nvSpPr>
          <p:cNvPr id="5" name="Rectangle 4"/>
          <p:cNvSpPr/>
          <p:nvPr/>
        </p:nvSpPr>
        <p:spPr>
          <a:xfrm>
            <a:off x="491320" y="4310780"/>
            <a:ext cx="7315199" cy="2308324"/>
          </a:xfrm>
          <a:prstGeom prst="rect">
            <a:avLst/>
          </a:prstGeom>
        </p:spPr>
        <p:txBody>
          <a:bodyPr wrap="square">
            <a:spAutoFit/>
          </a:bodyPr>
          <a:lstStyle/>
          <a:p>
            <a:r>
              <a:rPr lang="en-US" dirty="0" err="1"/>
              <a:t>Pilihan</a:t>
            </a:r>
            <a:r>
              <a:rPr lang="en-US" dirty="0"/>
              <a:t> </a:t>
            </a:r>
            <a:r>
              <a:rPr lang="en-US" dirty="0" err="1" smtClean="0"/>
              <a:t>Jawaban</a:t>
            </a:r>
            <a:r>
              <a:rPr lang="en-US" dirty="0" smtClean="0"/>
              <a:t>:</a:t>
            </a:r>
          </a:p>
          <a:p>
            <a:pPr marL="342900" indent="-342900">
              <a:buFont typeface="+mj-lt"/>
              <a:buAutoNum type="alphaUcPeriod"/>
            </a:pPr>
            <a:r>
              <a:rPr lang="en-US" dirty="0" err="1" smtClean="0"/>
              <a:t>Membuat</a:t>
            </a:r>
            <a:r>
              <a:rPr lang="en-US" dirty="0" smtClean="0"/>
              <a:t> </a:t>
            </a:r>
            <a:r>
              <a:rPr lang="en-US" dirty="0"/>
              <a:t>para </a:t>
            </a:r>
            <a:r>
              <a:rPr lang="en-US" dirty="0" err="1"/>
              <a:t>pekerja</a:t>
            </a:r>
            <a:r>
              <a:rPr lang="en-US" dirty="0"/>
              <a:t> </a:t>
            </a:r>
            <a:r>
              <a:rPr lang="en-US" dirty="0" err="1"/>
              <a:t>kehilangan</a:t>
            </a:r>
            <a:r>
              <a:rPr lang="en-US" dirty="0"/>
              <a:t> </a:t>
            </a:r>
            <a:r>
              <a:rPr lang="en-US" dirty="0" err="1" smtClean="0"/>
              <a:t>kemerdekaannya</a:t>
            </a:r>
            <a:r>
              <a:rPr lang="en-US" dirty="0" smtClean="0"/>
              <a:t>.</a:t>
            </a:r>
          </a:p>
          <a:p>
            <a:pPr marL="342900" indent="-342900">
              <a:buFont typeface="+mj-lt"/>
              <a:buAutoNum type="alphaUcPeriod"/>
            </a:pPr>
            <a:r>
              <a:rPr lang="en-US" dirty="0" err="1" smtClean="0"/>
              <a:t>Menurunkan</a:t>
            </a:r>
            <a:r>
              <a:rPr lang="en-US" dirty="0" smtClean="0"/>
              <a:t> </a:t>
            </a:r>
            <a:r>
              <a:rPr lang="en-US" dirty="0" err="1"/>
              <a:t>produktivitas</a:t>
            </a:r>
            <a:r>
              <a:rPr lang="en-US" dirty="0"/>
              <a:t> </a:t>
            </a:r>
            <a:r>
              <a:rPr lang="en-US" dirty="0" err="1"/>
              <a:t>dan</a:t>
            </a:r>
            <a:r>
              <a:rPr lang="en-US" dirty="0"/>
              <a:t> </a:t>
            </a:r>
            <a:r>
              <a:rPr lang="en-US" dirty="0" err="1"/>
              <a:t>kesejahteraan</a:t>
            </a:r>
            <a:r>
              <a:rPr lang="en-US" dirty="0"/>
              <a:t> para </a:t>
            </a:r>
            <a:r>
              <a:rPr lang="en-US" dirty="0" err="1"/>
              <a:t>kuli</a:t>
            </a:r>
            <a:r>
              <a:rPr lang="en-US" dirty="0"/>
              <a:t> </a:t>
            </a:r>
            <a:r>
              <a:rPr lang="en-US" dirty="0" err="1" smtClean="0"/>
              <a:t>perkebunan</a:t>
            </a:r>
            <a:r>
              <a:rPr lang="en-US" dirty="0" smtClean="0"/>
              <a:t>.</a:t>
            </a:r>
          </a:p>
          <a:p>
            <a:pPr marL="342900" indent="-342900">
              <a:buFont typeface="+mj-lt"/>
              <a:buAutoNum type="alphaUcPeriod"/>
            </a:pPr>
            <a:r>
              <a:rPr lang="en-US" dirty="0" err="1" smtClean="0"/>
              <a:t>Menciptakan</a:t>
            </a:r>
            <a:r>
              <a:rPr lang="en-US" dirty="0" smtClean="0"/>
              <a:t> </a:t>
            </a:r>
            <a:r>
              <a:rPr lang="en-US" dirty="0" err="1"/>
              <a:t>kesenjangan</a:t>
            </a:r>
            <a:r>
              <a:rPr lang="en-US" dirty="0"/>
              <a:t> </a:t>
            </a:r>
            <a:r>
              <a:rPr lang="en-US" dirty="0" err="1"/>
              <a:t>baru</a:t>
            </a:r>
            <a:r>
              <a:rPr lang="en-US" dirty="0"/>
              <a:t> </a:t>
            </a:r>
            <a:r>
              <a:rPr lang="en-US" dirty="0" err="1"/>
              <a:t>antara</a:t>
            </a:r>
            <a:r>
              <a:rPr lang="en-US" dirty="0"/>
              <a:t> para </a:t>
            </a:r>
            <a:r>
              <a:rPr lang="en-US" dirty="0" err="1"/>
              <a:t>kuli</a:t>
            </a:r>
            <a:r>
              <a:rPr lang="en-US" dirty="0"/>
              <a:t> </a:t>
            </a:r>
            <a:r>
              <a:rPr lang="en-US" dirty="0" err="1"/>
              <a:t>dengan</a:t>
            </a:r>
            <a:r>
              <a:rPr lang="en-US" dirty="0"/>
              <a:t> </a:t>
            </a:r>
            <a:r>
              <a:rPr lang="en-US" dirty="0" err="1"/>
              <a:t>pegawai</a:t>
            </a:r>
            <a:r>
              <a:rPr lang="en-US" dirty="0"/>
              <a:t> </a:t>
            </a:r>
            <a:r>
              <a:rPr lang="en-US" dirty="0" err="1" smtClean="0"/>
              <a:t>Eropa</a:t>
            </a:r>
            <a:r>
              <a:rPr lang="en-US" dirty="0" smtClean="0"/>
              <a:t>.</a:t>
            </a:r>
          </a:p>
          <a:p>
            <a:pPr marL="342900" indent="-342900">
              <a:buFont typeface="+mj-lt"/>
              <a:buAutoNum type="alphaUcPeriod"/>
            </a:pPr>
            <a:r>
              <a:rPr lang="en-US" dirty="0" err="1" smtClean="0"/>
              <a:t>Menjadi</a:t>
            </a:r>
            <a:r>
              <a:rPr lang="en-US" dirty="0" smtClean="0"/>
              <a:t> </a:t>
            </a:r>
            <a:r>
              <a:rPr lang="en-US" dirty="0" err="1"/>
              <a:t>bentuk</a:t>
            </a:r>
            <a:r>
              <a:rPr lang="en-US" dirty="0"/>
              <a:t> </a:t>
            </a:r>
            <a:r>
              <a:rPr lang="en-US" dirty="0" err="1"/>
              <a:t>eksploitasi</a:t>
            </a:r>
            <a:r>
              <a:rPr lang="en-US" dirty="0"/>
              <a:t> </a:t>
            </a:r>
            <a:r>
              <a:rPr lang="en-US" dirty="0" err="1"/>
              <a:t>pekerja</a:t>
            </a:r>
            <a:r>
              <a:rPr lang="en-US" dirty="0"/>
              <a:t> </a:t>
            </a:r>
            <a:r>
              <a:rPr lang="en-US" dirty="0" err="1"/>
              <a:t>karena</a:t>
            </a:r>
            <a:r>
              <a:rPr lang="en-US" dirty="0"/>
              <a:t> </a:t>
            </a:r>
            <a:r>
              <a:rPr lang="en-US" dirty="0" err="1"/>
              <a:t>mereka</a:t>
            </a:r>
            <a:r>
              <a:rPr lang="en-US" dirty="0"/>
              <a:t> </a:t>
            </a:r>
            <a:r>
              <a:rPr lang="en-US" dirty="0" err="1"/>
              <a:t>tidak</a:t>
            </a:r>
            <a:r>
              <a:rPr lang="en-US" dirty="0"/>
              <a:t> </a:t>
            </a:r>
            <a:r>
              <a:rPr lang="en-US" dirty="0" err="1"/>
              <a:t>bisa</a:t>
            </a:r>
            <a:r>
              <a:rPr lang="en-US" dirty="0"/>
              <a:t> </a:t>
            </a:r>
            <a:r>
              <a:rPr lang="en-US" dirty="0" err="1"/>
              <a:t>istirahat</a:t>
            </a:r>
            <a:r>
              <a:rPr lang="en-US" dirty="0"/>
              <a:t> </a:t>
            </a:r>
            <a:r>
              <a:rPr lang="en-US" dirty="0" err="1"/>
              <a:t>atau</a:t>
            </a:r>
            <a:r>
              <a:rPr lang="en-US" dirty="0"/>
              <a:t> </a:t>
            </a:r>
            <a:r>
              <a:rPr lang="en-US" dirty="0" err="1" smtClean="0"/>
              <a:t>libur</a:t>
            </a:r>
            <a:r>
              <a:rPr lang="en-US" dirty="0" smtClean="0"/>
              <a:t>.</a:t>
            </a:r>
          </a:p>
          <a:p>
            <a:pPr marL="342900" indent="-342900">
              <a:buFont typeface="+mj-lt"/>
              <a:buAutoNum type="alphaUcPeriod"/>
            </a:pPr>
            <a:r>
              <a:rPr lang="en-US" dirty="0" err="1" smtClean="0"/>
              <a:t>Menjadi</a:t>
            </a:r>
            <a:r>
              <a:rPr lang="en-US" dirty="0" smtClean="0"/>
              <a:t> </a:t>
            </a:r>
            <a:r>
              <a:rPr lang="en-US" dirty="0" err="1"/>
              <a:t>bentuk</a:t>
            </a:r>
            <a:r>
              <a:rPr lang="en-US" dirty="0"/>
              <a:t> </a:t>
            </a:r>
            <a:r>
              <a:rPr lang="en-US" dirty="0" err="1"/>
              <a:t>penindasan</a:t>
            </a:r>
            <a:r>
              <a:rPr lang="en-US" dirty="0"/>
              <a:t> yang </a:t>
            </a:r>
            <a:r>
              <a:rPr lang="en-US" dirty="0" err="1"/>
              <a:t>menimbulkan</a:t>
            </a:r>
            <a:r>
              <a:rPr lang="en-US" dirty="0"/>
              <a:t> </a:t>
            </a:r>
            <a:r>
              <a:rPr lang="en-US" dirty="0" err="1"/>
              <a:t>ketakutan</a:t>
            </a:r>
            <a:r>
              <a:rPr lang="en-US" dirty="0"/>
              <a:t> di </a:t>
            </a:r>
            <a:r>
              <a:rPr lang="en-US" dirty="0" err="1"/>
              <a:t>kalangan</a:t>
            </a:r>
            <a:r>
              <a:rPr lang="en-US" dirty="0"/>
              <a:t> </a:t>
            </a:r>
            <a:r>
              <a:rPr lang="en-US" dirty="0" err="1"/>
              <a:t>pekerja</a:t>
            </a:r>
            <a:r>
              <a:rPr lang="en-US" dirty="0"/>
              <a:t> </a:t>
            </a:r>
            <a:r>
              <a:rPr lang="en-US" dirty="0" err="1"/>
              <a:t>perkebunan</a:t>
            </a:r>
            <a:r>
              <a:rPr lang="en-US" dirty="0"/>
              <a:t>.</a:t>
            </a:r>
          </a:p>
        </p:txBody>
      </p:sp>
      <p:sp>
        <p:nvSpPr>
          <p:cNvPr id="6" name="Rectangle 1"/>
          <p:cNvSpPr>
            <a:spLocks noChangeArrowheads="1"/>
          </p:cNvSpPr>
          <p:nvPr/>
        </p:nvSpPr>
        <p:spPr bwMode="auto">
          <a:xfrm>
            <a:off x="8570794" y="4372870"/>
            <a:ext cx="3621206" cy="2062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smtClean="0">
                <a:ln>
                  <a:noFill/>
                </a:ln>
                <a:solidFill>
                  <a:schemeClr val="tx1"/>
                </a:solidFill>
                <a:effectLst/>
                <a:latin typeface="Arial" panose="020B0604020202020204" pitchFamily="34" charset="0"/>
              </a:rPr>
              <a:t>⚡ </a:t>
            </a:r>
            <a:r>
              <a:rPr kumimoji="0" lang="en-US" altLang="en-US" sz="1600" b="1" i="0" u="none" strike="noStrike" cap="none" normalizeH="0" baseline="0" dirty="0" err="1" smtClean="0">
                <a:ln>
                  <a:noFill/>
                </a:ln>
                <a:solidFill>
                  <a:schemeClr val="tx1"/>
                </a:solidFill>
                <a:effectLst/>
                <a:latin typeface="Arial" panose="020B0604020202020204" pitchFamily="34" charset="0"/>
              </a:rPr>
              <a:t>Trik</a:t>
            </a:r>
            <a:r>
              <a:rPr kumimoji="0" lang="en-US" altLang="en-US" sz="1600" b="1" i="0" u="none" strike="noStrike" cap="none" normalizeH="0" baseline="0" dirty="0" smtClean="0">
                <a:ln>
                  <a:noFill/>
                </a:ln>
                <a:solidFill>
                  <a:schemeClr val="tx1"/>
                </a:solidFill>
                <a:effectLst/>
                <a:latin typeface="Arial" panose="020B0604020202020204" pitchFamily="34" charset="0"/>
              </a:rPr>
              <a:t> </a:t>
            </a:r>
            <a:r>
              <a:rPr kumimoji="0" lang="en-US" altLang="en-US" sz="1600" b="1" i="0" u="none" strike="noStrike" cap="none" normalizeH="0" baseline="0" dirty="0" err="1" smtClean="0">
                <a:ln>
                  <a:noFill/>
                </a:ln>
                <a:solidFill>
                  <a:schemeClr val="tx1"/>
                </a:solidFill>
                <a:effectLst/>
                <a:latin typeface="Arial" panose="020B0604020202020204" pitchFamily="34" charset="0"/>
              </a:rPr>
              <a:t>cepat</a:t>
            </a:r>
            <a:endParaRPr kumimoji="0" lang="en-US" altLang="en-US" sz="1600" b="1"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err="1" smtClean="0">
                <a:ln>
                  <a:noFill/>
                </a:ln>
                <a:solidFill>
                  <a:schemeClr val="tx1"/>
                </a:solidFill>
                <a:effectLst/>
                <a:latin typeface="Arial" panose="020B0604020202020204" pitchFamily="34" charset="0"/>
              </a:rPr>
              <a:t>Kalau</a:t>
            </a:r>
            <a:r>
              <a:rPr kumimoji="0" lang="en-US" altLang="en-US" sz="1600" b="0" i="0" u="none" strike="noStrike" cap="none" normalizeH="0" baseline="0" dirty="0" smtClean="0">
                <a:ln>
                  <a:noFill/>
                </a:ln>
                <a:solidFill>
                  <a:schemeClr val="tx1"/>
                </a:solidFill>
                <a:effectLst/>
                <a:latin typeface="Arial" panose="020B0604020202020204" pitchFamily="34" charset="0"/>
              </a:rPr>
              <a:t> </a:t>
            </a:r>
            <a:r>
              <a:rPr kumimoji="0" lang="en-US" altLang="en-US" sz="1600" b="0" i="0" u="none" strike="noStrike" cap="none" normalizeH="0" baseline="0" dirty="0" err="1" smtClean="0">
                <a:ln>
                  <a:noFill/>
                </a:ln>
                <a:solidFill>
                  <a:schemeClr val="tx1"/>
                </a:solidFill>
                <a:effectLst/>
                <a:latin typeface="Arial" panose="020B0604020202020204" pitchFamily="34" charset="0"/>
              </a:rPr>
              <a:t>soal</a:t>
            </a:r>
            <a:r>
              <a:rPr kumimoji="0" lang="en-US" altLang="en-US" sz="1600" b="0" i="0" u="none" strike="noStrike" cap="none" normalizeH="0" baseline="0" dirty="0" smtClean="0">
                <a:ln>
                  <a:noFill/>
                </a:ln>
                <a:solidFill>
                  <a:schemeClr val="tx1"/>
                </a:solidFill>
                <a:effectLst/>
                <a:latin typeface="Arial" panose="020B0604020202020204" pitchFamily="34" charset="0"/>
              </a:rPr>
              <a:t> </a:t>
            </a:r>
            <a:r>
              <a:rPr kumimoji="0" lang="en-US" altLang="en-US" sz="1600" b="0" i="0" u="none" strike="noStrike" cap="none" normalizeH="0" baseline="0" dirty="0" err="1" smtClean="0">
                <a:ln>
                  <a:noFill/>
                </a:ln>
                <a:solidFill>
                  <a:schemeClr val="tx1"/>
                </a:solidFill>
                <a:effectLst/>
                <a:latin typeface="Arial" panose="020B0604020202020204" pitchFamily="34" charset="0"/>
              </a:rPr>
              <a:t>berkata</a:t>
            </a:r>
            <a:r>
              <a:rPr kumimoji="0" lang="en-US" altLang="en-US" sz="1600" b="0" i="0" u="none" strike="noStrike" cap="none" normalizeH="0" baseline="0" dirty="0" smtClean="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smtClean="0">
                <a:ln>
                  <a:noFill/>
                </a:ln>
                <a:solidFill>
                  <a:schemeClr val="tx1"/>
                </a:solidFill>
                <a:effectLst/>
                <a:latin typeface="Arial" panose="020B0604020202020204" pitchFamily="34" charset="0"/>
              </a:rPr>
              <a:t>“</a:t>
            </a:r>
            <a:r>
              <a:rPr kumimoji="0" lang="en-US" altLang="en-US" sz="1600" b="1" i="0" u="none" strike="noStrike" cap="none" normalizeH="0" baseline="0" dirty="0" err="1" smtClean="0">
                <a:ln>
                  <a:noFill/>
                </a:ln>
                <a:solidFill>
                  <a:schemeClr val="tx1"/>
                </a:solidFill>
                <a:effectLst/>
                <a:latin typeface="Arial" panose="020B0604020202020204" pitchFamily="34" charset="0"/>
              </a:rPr>
              <a:t>Berdasarkan</a:t>
            </a:r>
            <a:r>
              <a:rPr kumimoji="0" lang="en-US" altLang="en-US" sz="1600" b="1" i="0" u="none" strike="noStrike" cap="none" normalizeH="0" baseline="0" dirty="0" smtClean="0">
                <a:ln>
                  <a:noFill/>
                </a:ln>
                <a:solidFill>
                  <a:schemeClr val="tx1"/>
                </a:solidFill>
                <a:effectLst/>
                <a:latin typeface="Arial" panose="020B0604020202020204" pitchFamily="34" charset="0"/>
              </a:rPr>
              <a:t> </a:t>
            </a:r>
            <a:r>
              <a:rPr kumimoji="0" lang="en-US" altLang="en-US" sz="1600" b="1" i="0" u="none" strike="noStrike" cap="none" normalizeH="0" baseline="0" dirty="0" err="1" smtClean="0">
                <a:ln>
                  <a:noFill/>
                </a:ln>
                <a:solidFill>
                  <a:schemeClr val="tx1"/>
                </a:solidFill>
                <a:effectLst/>
                <a:latin typeface="Arial" panose="020B0604020202020204" pitchFamily="34" charset="0"/>
              </a:rPr>
              <a:t>ilustrasi</a:t>
            </a:r>
            <a:r>
              <a:rPr kumimoji="0" lang="en-US" altLang="en-US" sz="1600" b="1" i="0" u="none" strike="noStrike" cap="none" normalizeH="0" baseline="0" dirty="0" smtClean="0">
                <a:ln>
                  <a:noFill/>
                </a:ln>
                <a:solidFill>
                  <a:schemeClr val="tx1"/>
                </a:solidFill>
                <a:effectLst/>
                <a:latin typeface="Arial" panose="020B0604020202020204" pitchFamily="34" charset="0"/>
              </a:rPr>
              <a:t>/stimulus...”</a:t>
            </a:r>
            <a:endParaRPr kumimoji="0" lang="en-US" altLang="en-US" sz="16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err="1" smtClean="0">
                <a:ln>
                  <a:noFill/>
                </a:ln>
                <a:solidFill>
                  <a:schemeClr val="tx1"/>
                </a:solidFill>
                <a:effectLst/>
                <a:latin typeface="Arial" panose="020B0604020202020204" pitchFamily="34" charset="0"/>
              </a:rPr>
              <a:t>jangan</a:t>
            </a:r>
            <a:r>
              <a:rPr kumimoji="0" lang="en-US" altLang="en-US" sz="1600" b="0" i="0" u="none" strike="noStrike" cap="none" normalizeH="0" baseline="0" dirty="0" smtClean="0">
                <a:ln>
                  <a:noFill/>
                </a:ln>
                <a:solidFill>
                  <a:schemeClr val="tx1"/>
                </a:solidFill>
                <a:effectLst/>
                <a:latin typeface="Arial" panose="020B0604020202020204" pitchFamily="34" charset="0"/>
              </a:rPr>
              <a:t> </a:t>
            </a:r>
            <a:r>
              <a:rPr kumimoji="0" lang="en-US" altLang="en-US" sz="1600" b="0" i="0" u="none" strike="noStrike" cap="none" normalizeH="0" baseline="0" dirty="0" err="1" smtClean="0">
                <a:ln>
                  <a:noFill/>
                </a:ln>
                <a:solidFill>
                  <a:schemeClr val="tx1"/>
                </a:solidFill>
                <a:effectLst/>
                <a:latin typeface="Arial" panose="020B0604020202020204" pitchFamily="34" charset="0"/>
              </a:rPr>
              <a:t>memasukkan</a:t>
            </a:r>
            <a:r>
              <a:rPr kumimoji="0" lang="en-US" altLang="en-US" sz="1600" b="0" i="0" u="none" strike="noStrike" cap="none" normalizeH="0" baseline="0" dirty="0" smtClean="0">
                <a:ln>
                  <a:noFill/>
                </a:ln>
                <a:solidFill>
                  <a:schemeClr val="tx1"/>
                </a:solidFill>
                <a:effectLst/>
                <a:latin typeface="Arial" panose="020B0604020202020204" pitchFamily="34" charset="0"/>
              </a:rPr>
              <a:t> </a:t>
            </a:r>
            <a:r>
              <a:rPr kumimoji="0" lang="en-US" altLang="en-US" sz="1600" b="0" i="0" u="none" strike="noStrike" cap="none" normalizeH="0" baseline="0" dirty="0" err="1" smtClean="0">
                <a:ln>
                  <a:noFill/>
                </a:ln>
                <a:solidFill>
                  <a:schemeClr val="tx1"/>
                </a:solidFill>
                <a:effectLst/>
                <a:latin typeface="Arial" panose="020B0604020202020204" pitchFamily="34" charset="0"/>
              </a:rPr>
              <a:t>pengetahuan</a:t>
            </a:r>
            <a:r>
              <a:rPr kumimoji="0" lang="en-US" altLang="en-US" sz="1600" b="0" i="0" u="none" strike="noStrike" cap="none" normalizeH="0" baseline="0" dirty="0" smtClean="0">
                <a:ln>
                  <a:noFill/>
                </a:ln>
                <a:solidFill>
                  <a:schemeClr val="tx1"/>
                </a:solidFill>
                <a:effectLst/>
                <a:latin typeface="Arial" panose="020B0604020202020204" pitchFamily="34" charset="0"/>
              </a:rPr>
              <a:t> </a:t>
            </a:r>
            <a:r>
              <a:rPr kumimoji="0" lang="en-US" altLang="en-US" sz="1600" b="0" i="0" u="none" strike="noStrike" cap="none" normalizeH="0" baseline="0" dirty="0" err="1" smtClean="0">
                <a:ln>
                  <a:noFill/>
                </a:ln>
                <a:solidFill>
                  <a:schemeClr val="tx1"/>
                </a:solidFill>
                <a:effectLst/>
                <a:latin typeface="Arial" panose="020B0604020202020204" pitchFamily="34" charset="0"/>
              </a:rPr>
              <a:t>tambahan</a:t>
            </a:r>
            <a:r>
              <a:rPr kumimoji="0" lang="en-US" altLang="en-US" sz="1600" b="0" i="0" u="none" strike="noStrike" cap="none" normalizeH="0" baseline="0" dirty="0" smtClean="0">
                <a:ln>
                  <a:noFill/>
                </a:ln>
                <a:solidFill>
                  <a:schemeClr val="tx1"/>
                </a:solidFill>
                <a:effectLst/>
                <a:latin typeface="Arial" panose="020B0604020202020204" pitchFamily="34" charset="0"/>
              </a:rPr>
              <a:t> </a:t>
            </a:r>
            <a:r>
              <a:rPr kumimoji="0" lang="en-US" altLang="en-US" sz="1600" b="0" i="0" u="none" strike="noStrike" cap="none" normalizeH="0" baseline="0" dirty="0" err="1" smtClean="0">
                <a:ln>
                  <a:noFill/>
                </a:ln>
                <a:solidFill>
                  <a:schemeClr val="tx1"/>
                </a:solidFill>
                <a:effectLst/>
                <a:latin typeface="Arial" panose="020B0604020202020204" pitchFamily="34" charset="0"/>
              </a:rPr>
              <a:t>terlalu</a:t>
            </a:r>
            <a:r>
              <a:rPr kumimoji="0" lang="en-US" altLang="en-US" sz="1600" b="0" i="0" u="none" strike="noStrike" cap="none" normalizeH="0" baseline="0" dirty="0" smtClean="0">
                <a:ln>
                  <a:noFill/>
                </a:ln>
                <a:solidFill>
                  <a:schemeClr val="tx1"/>
                </a:solidFill>
                <a:effectLst/>
                <a:latin typeface="Arial" panose="020B0604020202020204" pitchFamily="34" charset="0"/>
              </a:rPr>
              <a:t> </a:t>
            </a:r>
            <a:r>
              <a:rPr kumimoji="0" lang="en-US" altLang="en-US" sz="1600" b="0" i="0" u="none" strike="noStrike" cap="none" normalizeH="0" baseline="0" dirty="0" err="1" smtClean="0">
                <a:ln>
                  <a:noFill/>
                </a:ln>
                <a:solidFill>
                  <a:schemeClr val="tx1"/>
                </a:solidFill>
                <a:effectLst/>
                <a:latin typeface="Arial" panose="020B0604020202020204" pitchFamily="34" charset="0"/>
              </a:rPr>
              <a:t>jauh</a:t>
            </a:r>
            <a:r>
              <a:rPr kumimoji="0" lang="en-US" altLang="en-US" sz="1600" b="0" i="0" u="none" strike="noStrike" cap="none" normalizeH="0" baseline="0" dirty="0" smtClean="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err="1" smtClean="0">
                <a:ln>
                  <a:noFill/>
                </a:ln>
                <a:solidFill>
                  <a:schemeClr val="tx1"/>
                </a:solidFill>
                <a:effectLst/>
                <a:latin typeface="Arial" panose="020B0604020202020204" pitchFamily="34" charset="0"/>
              </a:rPr>
              <a:t>Gunakan</a:t>
            </a:r>
            <a:r>
              <a:rPr kumimoji="0" lang="en-US" altLang="en-US" sz="1600" b="0" i="0" u="none" strike="noStrike" cap="none" normalizeH="0" baseline="0" dirty="0" smtClean="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smtClean="0">
                <a:ln>
                  <a:noFill/>
                </a:ln>
                <a:solidFill>
                  <a:schemeClr val="tx1"/>
                </a:solidFill>
                <a:effectLst/>
                <a:latin typeface="Arial" panose="020B0604020202020204" pitchFamily="34" charset="0"/>
              </a:rPr>
              <a:t>STIMULUS → DAMPAK YANG PALING LANGSUNG → OPSI</a:t>
            </a:r>
            <a:endParaRPr kumimoji="0" lang="en-US" altLang="en-US" sz="16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7668505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32765" y="1396689"/>
            <a:ext cx="9526136" cy="4616648"/>
          </a:xfrm>
          <a:prstGeom prst="rect">
            <a:avLst/>
          </a:prstGeom>
        </p:spPr>
        <p:txBody>
          <a:bodyPr wrap="square">
            <a:spAutoFit/>
          </a:bodyPr>
          <a:lstStyle/>
          <a:p>
            <a:pPr algn="just"/>
            <a:r>
              <a:rPr lang="id-ID" dirty="0"/>
              <a:t>Agresi Militer Belanda II dimulai pada tanggal 10 Desember 1948, ketika Belanda menyerbu Yogyakarta dan menawan Presiden serta Wakil Presiden. Sedangkan Syafruddin Prawiranegara membentuk Pemerintahan Darurat Republik Indonesia (PDRI) di Sumatera Barat saat situasi genting. Panglima Soedirman melanjutkan perjuangan melalui gerilya. Sementara itu, diplomasi Indonesia tetap berjalan di forum internasional.</a:t>
            </a:r>
            <a:endParaRPr lang="en-US" dirty="0"/>
          </a:p>
          <a:p>
            <a:pPr algn="just"/>
            <a:r>
              <a:rPr lang="id-ID" sz="1200" dirty="0"/>
              <a:t>Sumber: Buku Sejarah untuk SMA/MA Kelas XII (Kemdikbud, 2022</a:t>
            </a:r>
            <a:r>
              <a:rPr lang="id-ID" sz="1200" dirty="0" smtClean="0"/>
              <a:t>)</a:t>
            </a:r>
            <a:endParaRPr lang="en-US" sz="1200" dirty="0" smtClean="0"/>
          </a:p>
          <a:p>
            <a:pPr algn="just"/>
            <a:endParaRPr lang="en-US" sz="1200" dirty="0"/>
          </a:p>
          <a:p>
            <a:pPr algn="just"/>
            <a:r>
              <a:rPr lang="id-ID" dirty="0"/>
              <a:t>Apa bentuk respons strategis bangsa Indonesia dalam mempertahankan kemerdekaan setelah Agresi Militer Belanda II?</a:t>
            </a:r>
            <a:endParaRPr lang="en-US" dirty="0"/>
          </a:p>
          <a:p>
            <a:pPr marL="342900" lvl="0" indent="-342900" algn="just">
              <a:buFont typeface="+mj-lt"/>
              <a:buAutoNum type="alphaUcPeriod"/>
            </a:pPr>
            <a:r>
              <a:rPr lang="id-ID" dirty="0"/>
              <a:t>Mendirikan pemerintahan federal di luar Jawa untuk mendapatkan pengakuan </a:t>
            </a:r>
            <a:r>
              <a:rPr lang="id-ID" dirty="0" smtClean="0"/>
              <a:t>Belanda.</a:t>
            </a:r>
            <a:endParaRPr lang="en-US" dirty="0"/>
          </a:p>
          <a:p>
            <a:pPr marL="342900" lvl="0" indent="-342900" algn="just">
              <a:buFont typeface="+mj-lt"/>
              <a:buAutoNum type="alphaUcPeriod"/>
            </a:pPr>
            <a:r>
              <a:rPr lang="id-ID" dirty="0" smtClean="0"/>
              <a:t>Menawarkan </a:t>
            </a:r>
            <a:r>
              <a:rPr lang="id-ID" dirty="0"/>
              <a:t>pembentukan negara bersama di bawah pengawasan Dewan keamanan </a:t>
            </a:r>
            <a:r>
              <a:rPr lang="id-ID" dirty="0" smtClean="0"/>
              <a:t>PBB.</a:t>
            </a:r>
            <a:endParaRPr lang="en-US" dirty="0"/>
          </a:p>
          <a:p>
            <a:pPr marL="342900" lvl="0" indent="-342900" algn="just">
              <a:buFont typeface="+mj-lt"/>
              <a:buAutoNum type="alphaUcPeriod"/>
            </a:pPr>
            <a:r>
              <a:rPr lang="id-ID" dirty="0" smtClean="0"/>
              <a:t>Menyelamatkan </a:t>
            </a:r>
            <a:r>
              <a:rPr lang="id-ID" dirty="0"/>
              <a:t>struktur pemerintahan melalui PDRI, bergerilya, dan menekan Belanda dengan </a:t>
            </a:r>
            <a:r>
              <a:rPr lang="id-ID" dirty="0" smtClean="0"/>
              <a:t>diplomasi.</a:t>
            </a:r>
            <a:endParaRPr lang="en-US" dirty="0"/>
          </a:p>
          <a:p>
            <a:pPr marL="342900" lvl="0" indent="-342900" algn="just">
              <a:buFont typeface="+mj-lt"/>
              <a:buAutoNum type="alphaUcPeriod"/>
            </a:pPr>
            <a:r>
              <a:rPr lang="id-ID" dirty="0" smtClean="0"/>
              <a:t>Menjalin </a:t>
            </a:r>
            <a:r>
              <a:rPr lang="id-ID" dirty="0"/>
              <a:t>aliansi pertahanan dengan negara-negara boneka yang dibentuk oleh pemerintahan </a:t>
            </a:r>
            <a:r>
              <a:rPr lang="id-ID" dirty="0" smtClean="0"/>
              <a:t>Belanda.</a:t>
            </a:r>
            <a:endParaRPr lang="en-US" dirty="0"/>
          </a:p>
          <a:p>
            <a:pPr marL="342900" lvl="0" indent="-342900" algn="just">
              <a:buFont typeface="+mj-lt"/>
              <a:buAutoNum type="alphaUcPeriod"/>
            </a:pPr>
            <a:r>
              <a:rPr lang="en-ID" dirty="0" err="1" smtClean="0"/>
              <a:t>Mengalihkan</a:t>
            </a:r>
            <a:r>
              <a:rPr lang="en-ID" dirty="0" smtClean="0"/>
              <a:t> </a:t>
            </a:r>
            <a:r>
              <a:rPr lang="en-ID" dirty="0" err="1"/>
              <a:t>pusat</a:t>
            </a:r>
            <a:r>
              <a:rPr lang="en-ID" dirty="0"/>
              <a:t> </a:t>
            </a:r>
            <a:r>
              <a:rPr lang="en-ID" dirty="0" err="1"/>
              <a:t>kekuasaan</a:t>
            </a:r>
            <a:r>
              <a:rPr lang="en-ID" dirty="0"/>
              <a:t> </a:t>
            </a:r>
            <a:r>
              <a:rPr lang="en-ID" dirty="0" err="1"/>
              <a:t>ke</a:t>
            </a:r>
            <a:r>
              <a:rPr lang="en-ID" dirty="0"/>
              <a:t> Negara </a:t>
            </a:r>
            <a:r>
              <a:rPr lang="en-ID" dirty="0" err="1"/>
              <a:t>bagian</a:t>
            </a:r>
            <a:r>
              <a:rPr lang="en-ID" dirty="0"/>
              <a:t> yang </a:t>
            </a:r>
            <a:r>
              <a:rPr lang="en-ID" dirty="0" err="1"/>
              <a:t>belum</a:t>
            </a:r>
            <a:r>
              <a:rPr lang="en-ID" dirty="0"/>
              <a:t> </a:t>
            </a:r>
            <a:r>
              <a:rPr lang="en-ID" dirty="0" err="1"/>
              <a:t>diduduki</a:t>
            </a:r>
            <a:r>
              <a:rPr lang="en-ID" dirty="0"/>
              <a:t> </a:t>
            </a:r>
            <a:r>
              <a:rPr lang="en-ID" dirty="0" err="1"/>
              <a:t>dan</a:t>
            </a:r>
            <a:r>
              <a:rPr lang="en-ID" dirty="0"/>
              <a:t> </a:t>
            </a:r>
            <a:r>
              <a:rPr lang="en-ID" dirty="0" err="1"/>
              <a:t>menandatangani</a:t>
            </a:r>
            <a:r>
              <a:rPr lang="en-ID" dirty="0"/>
              <a:t> </a:t>
            </a:r>
            <a:r>
              <a:rPr lang="en-ID" dirty="0" err="1"/>
              <a:t>perjanjian</a:t>
            </a:r>
            <a:r>
              <a:rPr lang="en-ID" dirty="0"/>
              <a:t> </a:t>
            </a:r>
            <a:r>
              <a:rPr lang="en-ID" dirty="0" err="1"/>
              <a:t>lokal</a:t>
            </a:r>
            <a:endParaRPr lang="en-US" dirty="0"/>
          </a:p>
        </p:txBody>
      </p:sp>
      <p:sp>
        <p:nvSpPr>
          <p:cNvPr id="3" name="Rectangle 2"/>
          <p:cNvSpPr/>
          <p:nvPr/>
        </p:nvSpPr>
        <p:spPr>
          <a:xfrm>
            <a:off x="2988860" y="577823"/>
            <a:ext cx="6096000" cy="397738"/>
          </a:xfrm>
          <a:prstGeom prst="rect">
            <a:avLst/>
          </a:prstGeom>
        </p:spPr>
        <p:txBody>
          <a:bodyPr>
            <a:spAutoFit/>
          </a:bodyPr>
          <a:lstStyle/>
          <a:p>
            <a:pPr algn="ctr">
              <a:lnSpc>
                <a:spcPct val="107000"/>
              </a:lnSpc>
              <a:spcAft>
                <a:spcPts val="800"/>
              </a:spcAft>
            </a:pPr>
            <a:r>
              <a:rPr lang="en-US" sz="2000" b="1" kern="1800" dirty="0" smtClean="0">
                <a:latin typeface="Aptos Display"/>
                <a:ea typeface="Times New Roman" panose="02020603050405020304" pitchFamily="18" charset="0"/>
                <a:cs typeface="Times New Roman" panose="02020603050405020304" pitchFamily="18" charset="0"/>
              </a:rPr>
              <a:t>SOAL </a:t>
            </a:r>
            <a:r>
              <a:rPr lang="en-US" sz="2000" b="1" kern="1800" dirty="0" smtClean="0">
                <a:latin typeface="Aptos Display"/>
                <a:ea typeface="Times New Roman" panose="02020603050405020304" pitchFamily="18" charset="0"/>
                <a:cs typeface="Times New Roman" panose="02020603050405020304" pitchFamily="18" charset="0"/>
              </a:rPr>
              <a:t>5</a:t>
            </a:r>
            <a:endParaRPr lang="en-US" sz="2000" dirty="0">
              <a:effectLst/>
              <a:latin typeface="Aptos Display"/>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2132153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16907" y="2810913"/>
            <a:ext cx="4394579" cy="825291"/>
          </a:xfrm>
          <a:prstGeom prst="rect">
            <a:avLst/>
          </a:prstGeom>
        </p:spPr>
        <p:txBody>
          <a:bodyPr wrap="square">
            <a:spAutoFit/>
          </a:bodyPr>
          <a:lstStyle/>
          <a:p>
            <a:pPr marR="90170" algn="ctr">
              <a:lnSpc>
                <a:spcPct val="115000"/>
              </a:lnSpc>
              <a:spcAft>
                <a:spcPts val="0"/>
              </a:spcAft>
            </a:pPr>
            <a:r>
              <a:rPr lang="en-US" sz="4400" b="1" dirty="0" err="1" smtClean="0">
                <a:solidFill>
                  <a:srgbClr val="000000"/>
                </a:solidFill>
                <a:latin typeface="Calibri" panose="020F0502020204030204" pitchFamily="34" charset="0"/>
                <a:ea typeface="Calibri" panose="020F0502020204030204" pitchFamily="34" charset="0"/>
                <a:cs typeface="Calibri" panose="020F0502020204030204" pitchFamily="34" charset="0"/>
              </a:rPr>
              <a:t>Terimakasih</a:t>
            </a:r>
            <a:endParaRPr lang="en-US" sz="4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70062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521</TotalTime>
  <Words>1201</Words>
  <Application>Microsoft Office PowerPoint</Application>
  <PresentationFormat>Widescreen</PresentationFormat>
  <Paragraphs>219</Paragraphs>
  <Slides>21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Aptos</vt:lpstr>
      <vt:lpstr>Aptos Display</vt:lpstr>
      <vt:lpstr>Arial</vt:lpstr>
      <vt:lpstr>Calibri</vt:lpstr>
      <vt:lpstr>Symbol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
  <cp:keywords/>
  <dc:description>generated using python-pptx</dc:description>
  <cp:lastModifiedBy>Eva Suwirda</cp:lastModifiedBy>
  <cp:revision>54</cp:revision>
  <dcterms:created xsi:type="dcterms:W3CDTF">2013-01-27T09:14:16Z</dcterms:created>
  <dcterms:modified xsi:type="dcterms:W3CDTF">2026-09-16T01:05:22Z</dcterms:modified>
  <cp:category/>
</cp:coreProperties>
</file>