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lice" panose="020B0604020202020204" charset="0"/>
      <p:regular r:id="rId12"/>
    </p:embeddedFont>
    <p:embeddedFont>
      <p:font typeface="Alice Bold" panose="020B0604020202020204" charset="0"/>
      <p:regular r:id="rId13"/>
    </p:embeddedFont>
    <p:embeddedFont>
      <p:font typeface="Alice Bold Italics" panose="020B0604020202020204" charset="0"/>
      <p:regular r:id="rId14"/>
    </p:embeddedFont>
    <p:embeddedFont>
      <p:font typeface="Alice Italics"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5.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304800" y="2220744"/>
            <a:ext cx="5637382" cy="6523206"/>
          </a:xfrm>
          <a:custGeom>
            <a:avLst/>
            <a:gdLst/>
            <a:ahLst/>
            <a:cxnLst/>
            <a:rect l="l" t="t" r="r" b="b"/>
            <a:pathLst>
              <a:path w="8708164" h="6523206">
                <a:moveTo>
                  <a:pt x="0" y="0"/>
                </a:moveTo>
                <a:lnTo>
                  <a:pt x="8708164" y="0"/>
                </a:lnTo>
                <a:lnTo>
                  <a:pt x="8708164" y="6523206"/>
                </a:lnTo>
                <a:lnTo>
                  <a:pt x="0" y="6523206"/>
                </a:lnTo>
                <a:lnTo>
                  <a:pt x="0" y="0"/>
                </a:lnTo>
                <a:close/>
              </a:path>
            </a:pathLst>
          </a:custGeom>
          <a:blipFill>
            <a:blip>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304799" y="8686800"/>
            <a:ext cx="18745200" cy="3086100"/>
            <a:chOff x="0" y="0"/>
            <a:chExt cx="5436525" cy="812800"/>
          </a:xfrm>
        </p:grpSpPr>
        <p:sp>
          <p:nvSpPr>
            <p:cNvPr id="4" name="Freeform 4"/>
            <p:cNvSpPr/>
            <p:nvPr/>
          </p:nvSpPr>
          <p:spPr>
            <a:xfrm>
              <a:off x="0" y="0"/>
              <a:ext cx="5436525" cy="812800"/>
            </a:xfrm>
            <a:custGeom>
              <a:avLst/>
              <a:gdLst/>
              <a:ahLst/>
              <a:cxnLst/>
              <a:rect l="l" t="t" r="r" b="b"/>
              <a:pathLst>
                <a:path w="5436525" h="812800">
                  <a:moveTo>
                    <a:pt x="0" y="0"/>
                  </a:moveTo>
                  <a:lnTo>
                    <a:pt x="5436525" y="0"/>
                  </a:lnTo>
                  <a:lnTo>
                    <a:pt x="5436525" y="812800"/>
                  </a:lnTo>
                  <a:lnTo>
                    <a:pt x="0" y="812800"/>
                  </a:lnTo>
                  <a:close/>
                </a:path>
              </a:pathLst>
            </a:custGeom>
            <a:solidFill>
              <a:srgbClr val="737373"/>
            </a:solidFill>
          </p:spPr>
        </p:sp>
        <p:sp>
          <p:nvSpPr>
            <p:cNvPr id="5" name="TextBox 5"/>
            <p:cNvSpPr txBox="1"/>
            <p:nvPr/>
          </p:nvSpPr>
          <p:spPr>
            <a:xfrm>
              <a:off x="0" y="-38100"/>
              <a:ext cx="5436525" cy="850900"/>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5543281" y="5910311"/>
            <a:ext cx="10657337" cy="907282"/>
          </a:xfrm>
          <a:prstGeom prst="rect">
            <a:avLst/>
          </a:prstGeom>
        </p:spPr>
        <p:txBody>
          <a:bodyPr lIns="0" tIns="0" rIns="0" bIns="0" rtlCol="0" anchor="t">
            <a:spAutoFit/>
          </a:bodyPr>
          <a:lstStyle/>
          <a:p>
            <a:pPr algn="l">
              <a:lnSpc>
                <a:spcPts val="7555"/>
              </a:lnSpc>
            </a:pPr>
            <a:r>
              <a:rPr lang="en-US" sz="4874">
                <a:solidFill>
                  <a:srgbClr val="3C3333"/>
                </a:solidFill>
                <a:latin typeface="Alice Bold"/>
                <a:ea typeface="Alice Bold"/>
                <a:cs typeface="Alice Bold"/>
                <a:sym typeface="Alice Bold"/>
              </a:rPr>
              <a:t>Oleh: Ibu Irma Yanti Nasution, S.Pd</a:t>
            </a:r>
          </a:p>
        </p:txBody>
      </p:sp>
      <p:sp>
        <p:nvSpPr>
          <p:cNvPr id="7" name="TextBox 7"/>
          <p:cNvSpPr txBox="1"/>
          <p:nvPr/>
        </p:nvSpPr>
        <p:spPr>
          <a:xfrm>
            <a:off x="4781259" y="82713"/>
            <a:ext cx="12181380" cy="8458200"/>
          </a:xfrm>
          <a:prstGeom prst="rect">
            <a:avLst/>
          </a:prstGeom>
        </p:spPr>
        <p:txBody>
          <a:bodyPr lIns="0" tIns="0" rIns="0" bIns="0" rtlCol="0" anchor="t">
            <a:spAutoFit/>
          </a:bodyPr>
          <a:lstStyle/>
          <a:p>
            <a:pPr algn="ctr">
              <a:lnSpc>
                <a:spcPts val="8399"/>
              </a:lnSpc>
            </a:pPr>
            <a:r>
              <a:rPr lang="en-US" sz="6999" spc="-76" dirty="0">
                <a:solidFill>
                  <a:srgbClr val="870D12"/>
                </a:solidFill>
                <a:latin typeface="Alice Bold"/>
                <a:ea typeface="Alice Bold"/>
                <a:cs typeface="Alice Bold"/>
                <a:sym typeface="Alice Bold"/>
              </a:rPr>
              <a:t>D.  </a:t>
            </a:r>
            <a:r>
              <a:rPr lang="en-US" sz="6999" spc="-76" dirty="0" err="1">
                <a:solidFill>
                  <a:srgbClr val="870D12"/>
                </a:solidFill>
                <a:latin typeface="Alice Bold"/>
                <a:ea typeface="Alice Bold"/>
                <a:cs typeface="Alice Bold"/>
                <a:sym typeface="Alice Bold"/>
              </a:rPr>
              <a:t>Menilai</a:t>
            </a:r>
            <a:r>
              <a:rPr lang="en-US" sz="6999" spc="-76" dirty="0">
                <a:solidFill>
                  <a:srgbClr val="870D12"/>
                </a:solidFill>
                <a:latin typeface="Alice Bold"/>
                <a:ea typeface="Alice Bold"/>
                <a:cs typeface="Alice Bold"/>
                <a:sym typeface="Alice Bold"/>
              </a:rPr>
              <a:t> </a:t>
            </a:r>
            <a:r>
              <a:rPr lang="en-US" sz="6999" spc="-76" dirty="0" err="1">
                <a:solidFill>
                  <a:srgbClr val="870D12"/>
                </a:solidFill>
                <a:latin typeface="Alice Bold"/>
                <a:ea typeface="Alice Bold"/>
                <a:cs typeface="Alice Bold"/>
                <a:sym typeface="Alice Bold"/>
              </a:rPr>
              <a:t>Ketepatan</a:t>
            </a:r>
            <a:r>
              <a:rPr lang="en-US" sz="6999" spc="-76" dirty="0">
                <a:solidFill>
                  <a:srgbClr val="870D12"/>
                </a:solidFill>
                <a:latin typeface="Alice Bold"/>
                <a:ea typeface="Alice Bold"/>
                <a:cs typeface="Alice Bold"/>
                <a:sym typeface="Alice Bold"/>
              </a:rPr>
              <a:t> Bagian Teks </a:t>
            </a:r>
            <a:r>
              <a:rPr lang="en-US" sz="6999" spc="-76" dirty="0" err="1">
                <a:solidFill>
                  <a:srgbClr val="870D12"/>
                </a:solidFill>
                <a:latin typeface="Alice Bold"/>
                <a:ea typeface="Alice Bold"/>
                <a:cs typeface="Alice Bold"/>
                <a:sym typeface="Alice Bold"/>
              </a:rPr>
              <a:t>untuk</a:t>
            </a:r>
            <a:r>
              <a:rPr lang="en-US" sz="6999" spc="-76" dirty="0">
                <a:solidFill>
                  <a:srgbClr val="870D12"/>
                </a:solidFill>
                <a:latin typeface="Alice Bold"/>
                <a:ea typeface="Alice Bold"/>
                <a:cs typeface="Alice Bold"/>
                <a:sym typeface="Alice Bold"/>
              </a:rPr>
              <a:t> </a:t>
            </a:r>
            <a:r>
              <a:rPr lang="en-US" sz="6999" spc="-76" dirty="0" err="1">
                <a:solidFill>
                  <a:srgbClr val="870D12"/>
                </a:solidFill>
                <a:latin typeface="Alice Bold"/>
                <a:ea typeface="Alice Bold"/>
                <a:cs typeface="Alice Bold"/>
                <a:sym typeface="Alice Bold"/>
              </a:rPr>
              <a:t>Menggambarkan</a:t>
            </a:r>
            <a:r>
              <a:rPr lang="en-US" sz="6999" spc="-76" dirty="0">
                <a:solidFill>
                  <a:srgbClr val="870D12"/>
                </a:solidFill>
                <a:latin typeface="Alice Bold"/>
                <a:ea typeface="Alice Bold"/>
                <a:cs typeface="Alice Bold"/>
                <a:sym typeface="Alice Bold"/>
              </a:rPr>
              <a:t> </a:t>
            </a:r>
            <a:r>
              <a:rPr lang="en-US" sz="6999" spc="-76" dirty="0" err="1">
                <a:solidFill>
                  <a:srgbClr val="870D12"/>
                </a:solidFill>
                <a:latin typeface="Alice Bold"/>
                <a:ea typeface="Alice Bold"/>
                <a:cs typeface="Alice Bold"/>
                <a:sym typeface="Alice Bold"/>
              </a:rPr>
              <a:t>Karakter</a:t>
            </a:r>
            <a:r>
              <a:rPr lang="en-US" sz="6999" spc="-76" dirty="0">
                <a:solidFill>
                  <a:srgbClr val="870D12"/>
                </a:solidFill>
                <a:latin typeface="Alice Bold"/>
                <a:ea typeface="Alice Bold"/>
                <a:cs typeface="Alice Bold"/>
                <a:sym typeface="Alice Bold"/>
              </a:rPr>
              <a:t>, </a:t>
            </a:r>
            <a:r>
              <a:rPr lang="en-US" sz="6999" spc="-76" dirty="0" err="1">
                <a:solidFill>
                  <a:srgbClr val="870D12"/>
                </a:solidFill>
                <a:latin typeface="Alice Bold"/>
                <a:ea typeface="Alice Bold"/>
                <a:cs typeface="Alice Bold"/>
                <a:sym typeface="Alice Bold"/>
              </a:rPr>
              <a:t>Peristiwa</a:t>
            </a:r>
            <a:r>
              <a:rPr lang="en-US" sz="6999" spc="-76" dirty="0">
                <a:solidFill>
                  <a:srgbClr val="870D12"/>
                </a:solidFill>
                <a:latin typeface="Alice Bold"/>
                <a:ea typeface="Alice Bold"/>
                <a:cs typeface="Alice Bold"/>
                <a:sym typeface="Alice Bold"/>
              </a:rPr>
              <a:t>, </a:t>
            </a:r>
            <a:r>
              <a:rPr lang="en-US" sz="6999" spc="-76" dirty="0" err="1">
                <a:solidFill>
                  <a:srgbClr val="870D12"/>
                </a:solidFill>
                <a:latin typeface="Alice Bold"/>
                <a:ea typeface="Alice Bold"/>
                <a:cs typeface="Alice Bold"/>
                <a:sym typeface="Alice Bold"/>
              </a:rPr>
              <a:t>atau</a:t>
            </a:r>
            <a:r>
              <a:rPr lang="en-US" sz="6999" spc="-76" dirty="0">
                <a:solidFill>
                  <a:srgbClr val="870D12"/>
                </a:solidFill>
                <a:latin typeface="Alice Bold"/>
                <a:ea typeface="Alice Bold"/>
                <a:cs typeface="Alice Bold"/>
                <a:sym typeface="Alice Bold"/>
              </a:rPr>
              <a:t> Latar </a:t>
            </a:r>
            <a:r>
              <a:rPr lang="en-US" sz="6999" spc="-76" dirty="0" err="1">
                <a:solidFill>
                  <a:srgbClr val="870D12"/>
                </a:solidFill>
                <a:latin typeface="Alice Bold"/>
                <a:ea typeface="Alice Bold"/>
                <a:cs typeface="Alice Bold"/>
                <a:sym typeface="Alice Bold"/>
              </a:rPr>
              <a:t>dalam</a:t>
            </a:r>
            <a:r>
              <a:rPr lang="en-US" sz="6999" spc="-76" dirty="0">
                <a:solidFill>
                  <a:srgbClr val="870D12"/>
                </a:solidFill>
                <a:latin typeface="Alice Bold"/>
                <a:ea typeface="Alice Bold"/>
                <a:cs typeface="Alice Bold"/>
                <a:sym typeface="Alice Bold"/>
              </a:rPr>
              <a:t> Teks </a:t>
            </a:r>
            <a:r>
              <a:rPr lang="en-US" sz="6999" spc="-76" dirty="0" err="1">
                <a:solidFill>
                  <a:srgbClr val="870D12"/>
                </a:solidFill>
                <a:latin typeface="Alice Bold"/>
                <a:ea typeface="Alice Bold"/>
                <a:cs typeface="Alice Bold"/>
                <a:sym typeface="Alice Bold"/>
              </a:rPr>
              <a:t>Fiksi</a:t>
            </a:r>
            <a:endParaRPr lang="en-US" sz="6999" spc="-76" dirty="0">
              <a:solidFill>
                <a:srgbClr val="870D12"/>
              </a:solidFill>
              <a:latin typeface="Alice Bold"/>
              <a:ea typeface="Alice Bold"/>
              <a:cs typeface="Alice Bold"/>
              <a:sym typeface="Alice Bold"/>
            </a:endParaRPr>
          </a:p>
          <a:p>
            <a:pPr algn="ctr">
              <a:lnSpc>
                <a:spcPts val="8399"/>
              </a:lnSpc>
            </a:pPr>
            <a:endParaRPr lang="en-US" sz="6999" spc="-76" dirty="0">
              <a:solidFill>
                <a:srgbClr val="870D12"/>
              </a:solidFill>
              <a:latin typeface="Alice Bold"/>
              <a:ea typeface="Alice Bold"/>
              <a:cs typeface="Alice Bold"/>
              <a:sym typeface="Alice Bold"/>
            </a:endParaRPr>
          </a:p>
          <a:p>
            <a:pPr algn="ctr">
              <a:lnSpc>
                <a:spcPts val="8399"/>
              </a:lnSpc>
            </a:pPr>
            <a:endParaRPr lang="en-US" sz="6999" spc="-76" dirty="0">
              <a:solidFill>
                <a:srgbClr val="870D12"/>
              </a:solidFill>
              <a:latin typeface="Alice Bold"/>
              <a:ea typeface="Alice Bold"/>
              <a:cs typeface="Alice Bold"/>
              <a:sym typeface="Alice Bold"/>
            </a:endParaRPr>
          </a:p>
          <a:p>
            <a:pPr algn="l">
              <a:lnSpc>
                <a:spcPts val="8399"/>
              </a:lnSpc>
            </a:pPr>
            <a:endParaRPr lang="en-US" sz="6999" spc="-76" dirty="0">
              <a:solidFill>
                <a:srgbClr val="870D12"/>
              </a:solidFill>
              <a:latin typeface="Alice Bold"/>
              <a:ea typeface="Alice Bold"/>
              <a:cs typeface="Alice Bold"/>
              <a:sym typeface="Alice Bold"/>
            </a:endParaRPr>
          </a:p>
          <a:p>
            <a:pPr algn="l">
              <a:lnSpc>
                <a:spcPts val="8399"/>
              </a:lnSpc>
            </a:pPr>
            <a:endParaRPr lang="en-US" sz="6999" spc="-76" dirty="0">
              <a:solidFill>
                <a:srgbClr val="870D12"/>
              </a:solidFill>
              <a:latin typeface="Alice Bold"/>
              <a:ea typeface="Alice Bold"/>
              <a:cs typeface="Alice Bold"/>
              <a:sym typeface="Alice Bold"/>
            </a:endParaRPr>
          </a:p>
        </p:txBody>
      </p:sp>
      <p:sp>
        <p:nvSpPr>
          <p:cNvPr id="8" name="Freeform 8"/>
          <p:cNvSpPr/>
          <p:nvPr/>
        </p:nvSpPr>
        <p:spPr>
          <a:xfrm>
            <a:off x="1279042" y="6985409"/>
            <a:ext cx="2317175" cy="3108406"/>
          </a:xfrm>
          <a:custGeom>
            <a:avLst/>
            <a:gdLst/>
            <a:ahLst/>
            <a:cxnLst/>
            <a:rect l="l" t="t" r="r" b="b"/>
            <a:pathLst>
              <a:path w="2317175" h="3108406">
                <a:moveTo>
                  <a:pt x="0" y="0"/>
                </a:moveTo>
                <a:lnTo>
                  <a:pt x="2317175" y="0"/>
                </a:lnTo>
                <a:lnTo>
                  <a:pt x="2317175" y="3108406"/>
                </a:lnTo>
                <a:lnTo>
                  <a:pt x="0" y="310840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9" name="Freeform 9"/>
          <p:cNvSpPr/>
          <p:nvPr/>
        </p:nvSpPr>
        <p:spPr>
          <a:xfrm flipH="1">
            <a:off x="16221725" y="6347623"/>
            <a:ext cx="2457273" cy="5507200"/>
          </a:xfrm>
          <a:custGeom>
            <a:avLst/>
            <a:gdLst/>
            <a:ahLst/>
            <a:cxnLst/>
            <a:rect l="l" t="t" r="r" b="b"/>
            <a:pathLst>
              <a:path w="4229379" h="8653462">
                <a:moveTo>
                  <a:pt x="4229380" y="0"/>
                </a:moveTo>
                <a:lnTo>
                  <a:pt x="0" y="0"/>
                </a:lnTo>
                <a:lnTo>
                  <a:pt x="0" y="8653462"/>
                </a:lnTo>
                <a:lnTo>
                  <a:pt x="4229380" y="8653462"/>
                </a:lnTo>
                <a:lnTo>
                  <a:pt x="4229380" y="0"/>
                </a:lnTo>
                <a:close/>
              </a:path>
            </a:pathLst>
          </a:custGeom>
          <a:blipFill>
            <a:blip r:embed="rId4"/>
            <a:stretch>
              <a:fillRect/>
            </a:stretch>
          </a:blipFill>
        </p:spPr>
      </p:sp>
      <p:sp>
        <p:nvSpPr>
          <p:cNvPr id="10" name="Freeform 10"/>
          <p:cNvSpPr/>
          <p:nvPr/>
        </p:nvSpPr>
        <p:spPr>
          <a:xfrm>
            <a:off x="16200618" y="-135820"/>
            <a:ext cx="2934224" cy="2329041"/>
          </a:xfrm>
          <a:custGeom>
            <a:avLst/>
            <a:gdLst/>
            <a:ahLst/>
            <a:cxnLst/>
            <a:rect l="l" t="t" r="r" b="b"/>
            <a:pathLst>
              <a:path w="2934224" h="2329041">
                <a:moveTo>
                  <a:pt x="0" y="0"/>
                </a:moveTo>
                <a:lnTo>
                  <a:pt x="2934225" y="0"/>
                </a:lnTo>
                <a:lnTo>
                  <a:pt x="2934225" y="2329040"/>
                </a:lnTo>
                <a:lnTo>
                  <a:pt x="0" y="23290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928824" y="0"/>
            <a:ext cx="2364712" cy="2279977"/>
          </a:xfrm>
          <a:custGeom>
            <a:avLst/>
            <a:gdLst/>
            <a:ahLst/>
            <a:cxnLst/>
            <a:rect l="l" t="t" r="r" b="b"/>
            <a:pathLst>
              <a:path w="2364712" h="2279977">
                <a:moveTo>
                  <a:pt x="0" y="0"/>
                </a:moveTo>
                <a:lnTo>
                  <a:pt x="2364712" y="0"/>
                </a:lnTo>
                <a:lnTo>
                  <a:pt x="2364712" y="2279977"/>
                </a:lnTo>
                <a:lnTo>
                  <a:pt x="0" y="2279977"/>
                </a:lnTo>
                <a:lnTo>
                  <a:pt x="0" y="0"/>
                </a:lnTo>
                <a:close/>
              </a:path>
            </a:pathLst>
          </a:custGeom>
          <a:blipFill>
            <a:blip>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529320" y="8245369"/>
            <a:ext cx="19346640" cy="3869328"/>
          </a:xfrm>
          <a:custGeom>
            <a:avLst/>
            <a:gdLst/>
            <a:ahLst/>
            <a:cxnLst/>
            <a:rect l="l" t="t" r="r" b="b"/>
            <a:pathLst>
              <a:path w="19346640" h="3869328">
                <a:moveTo>
                  <a:pt x="0" y="0"/>
                </a:moveTo>
                <a:lnTo>
                  <a:pt x="19346640" y="0"/>
                </a:lnTo>
                <a:lnTo>
                  <a:pt x="19346640" y="3869328"/>
                </a:lnTo>
                <a:lnTo>
                  <a:pt x="0" y="3869328"/>
                </a:lnTo>
                <a:lnTo>
                  <a:pt x="0" y="0"/>
                </a:lnTo>
                <a:close/>
              </a:path>
            </a:pathLst>
          </a:custGeom>
          <a:blipFill>
            <a:blip r:embed="rId2"/>
            <a:stretch>
              <a:fillRect/>
            </a:stretch>
          </a:blipFill>
        </p:spPr>
      </p:sp>
      <p:sp>
        <p:nvSpPr>
          <p:cNvPr id="3" name="Freeform 3"/>
          <p:cNvSpPr/>
          <p:nvPr/>
        </p:nvSpPr>
        <p:spPr>
          <a:xfrm>
            <a:off x="846225" y="2002959"/>
            <a:ext cx="16595550" cy="8048842"/>
          </a:xfrm>
          <a:custGeom>
            <a:avLst/>
            <a:gdLst/>
            <a:ahLst/>
            <a:cxnLst/>
            <a:rect l="l" t="t" r="r" b="b"/>
            <a:pathLst>
              <a:path w="16595550" h="8048842">
                <a:moveTo>
                  <a:pt x="0" y="0"/>
                </a:moveTo>
                <a:lnTo>
                  <a:pt x="16595550" y="0"/>
                </a:lnTo>
                <a:lnTo>
                  <a:pt x="16595550" y="8048841"/>
                </a:lnTo>
                <a:lnTo>
                  <a:pt x="0" y="804884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sp>
      <p:sp>
        <p:nvSpPr>
          <p:cNvPr id="4" name="Freeform 4"/>
          <p:cNvSpPr/>
          <p:nvPr/>
        </p:nvSpPr>
        <p:spPr>
          <a:xfrm>
            <a:off x="16442772" y="6655697"/>
            <a:ext cx="2374548" cy="3932998"/>
          </a:xfrm>
          <a:custGeom>
            <a:avLst/>
            <a:gdLst/>
            <a:ahLst/>
            <a:cxnLst/>
            <a:rect l="l" t="t" r="r" b="b"/>
            <a:pathLst>
              <a:path w="2374548" h="3932998">
                <a:moveTo>
                  <a:pt x="0" y="0"/>
                </a:moveTo>
                <a:lnTo>
                  <a:pt x="2374548" y="0"/>
                </a:lnTo>
                <a:lnTo>
                  <a:pt x="2374548" y="3932998"/>
                </a:lnTo>
                <a:lnTo>
                  <a:pt x="0" y="3932998"/>
                </a:lnTo>
                <a:lnTo>
                  <a:pt x="0" y="0"/>
                </a:lnTo>
                <a:close/>
              </a:path>
            </a:pathLst>
          </a:custGeom>
          <a:blipFill>
            <a:blip r:embed="rId4"/>
            <a:stretch>
              <a:fillRect/>
            </a:stretch>
          </a:blipFill>
        </p:spPr>
      </p:sp>
      <p:sp>
        <p:nvSpPr>
          <p:cNvPr id="5" name="Freeform 5"/>
          <p:cNvSpPr/>
          <p:nvPr/>
        </p:nvSpPr>
        <p:spPr>
          <a:xfrm>
            <a:off x="-211717" y="8819553"/>
            <a:ext cx="1649490" cy="1769142"/>
          </a:xfrm>
          <a:custGeom>
            <a:avLst/>
            <a:gdLst/>
            <a:ahLst/>
            <a:cxnLst/>
            <a:rect l="l" t="t" r="r" b="b"/>
            <a:pathLst>
              <a:path w="1649490" h="1769142">
                <a:moveTo>
                  <a:pt x="0" y="0"/>
                </a:moveTo>
                <a:lnTo>
                  <a:pt x="1649490" y="0"/>
                </a:lnTo>
                <a:lnTo>
                  <a:pt x="1649490" y="1769142"/>
                </a:lnTo>
                <a:lnTo>
                  <a:pt x="0" y="1769142"/>
                </a:lnTo>
                <a:lnTo>
                  <a:pt x="0" y="0"/>
                </a:lnTo>
                <a:close/>
              </a:path>
            </a:pathLst>
          </a:custGeom>
          <a:blipFill>
            <a:blip r:embed="rId5"/>
            <a:stretch>
              <a:fillRect/>
            </a:stretch>
          </a:blipFill>
        </p:spPr>
      </p:sp>
      <p:sp>
        <p:nvSpPr>
          <p:cNvPr id="6" name="TextBox 6"/>
          <p:cNvSpPr txBox="1"/>
          <p:nvPr/>
        </p:nvSpPr>
        <p:spPr>
          <a:xfrm>
            <a:off x="1988582" y="2265584"/>
            <a:ext cx="14923207" cy="3609251"/>
          </a:xfrm>
          <a:prstGeom prst="rect">
            <a:avLst/>
          </a:prstGeom>
        </p:spPr>
        <p:txBody>
          <a:bodyPr lIns="0" tIns="0" rIns="0" bIns="0" rtlCol="0" anchor="t">
            <a:spAutoFit/>
          </a:bodyPr>
          <a:lstStyle/>
          <a:p>
            <a:pPr algn="ctr">
              <a:lnSpc>
                <a:spcPts val="4029"/>
              </a:lnSpc>
            </a:pPr>
            <a:r>
              <a:rPr lang="en-US" sz="3414" spc="160">
                <a:solidFill>
                  <a:srgbClr val="5C1137"/>
                </a:solidFill>
                <a:latin typeface="Alice"/>
                <a:ea typeface="Alice"/>
                <a:cs typeface="Alice"/>
                <a:sym typeface="Alice"/>
              </a:rPr>
              <a:t>Untuk menilai ketepatan kutipan, pembaca perlu memahami Cri-ciri kalimat yang baik dan jelas secara struktur dan makna. Salah satu aspek penting yang harus dikuasal adalah kemampuan membedakan kalimat efektif dan tidak efektif, serta mengidentifikasi diksi</a:t>
            </a:r>
          </a:p>
          <a:p>
            <a:pPr algn="ctr">
              <a:lnSpc>
                <a:spcPts val="4147"/>
              </a:lnSpc>
            </a:pPr>
            <a:endParaRPr lang="en-US" sz="3414" spc="160">
              <a:solidFill>
                <a:srgbClr val="5C1137"/>
              </a:solidFill>
              <a:latin typeface="Alice"/>
              <a:ea typeface="Alice"/>
              <a:cs typeface="Alice"/>
              <a:sym typeface="Alice"/>
            </a:endParaRPr>
          </a:p>
          <a:p>
            <a:pPr algn="ctr">
              <a:lnSpc>
                <a:spcPts val="4147"/>
              </a:lnSpc>
            </a:pPr>
            <a:endParaRPr lang="en-US" sz="3414" spc="160">
              <a:solidFill>
                <a:srgbClr val="5C1137"/>
              </a:solidFill>
              <a:latin typeface="Alice"/>
              <a:ea typeface="Alice"/>
              <a:cs typeface="Alice"/>
              <a:sym typeface="Alice"/>
            </a:endParaRPr>
          </a:p>
          <a:p>
            <a:pPr algn="ctr">
              <a:lnSpc>
                <a:spcPts val="4147"/>
              </a:lnSpc>
            </a:pPr>
            <a:endParaRPr lang="en-US" sz="3414" spc="160">
              <a:solidFill>
                <a:srgbClr val="5C1137"/>
              </a:solidFill>
              <a:latin typeface="Alice"/>
              <a:ea typeface="Alice"/>
              <a:cs typeface="Alice"/>
              <a:sym typeface="Alice"/>
            </a:endParaRPr>
          </a:p>
        </p:txBody>
      </p:sp>
      <p:sp>
        <p:nvSpPr>
          <p:cNvPr id="7" name="Freeform 7"/>
          <p:cNvSpPr/>
          <p:nvPr/>
        </p:nvSpPr>
        <p:spPr>
          <a:xfrm>
            <a:off x="16040085" y="-217709"/>
            <a:ext cx="2438430" cy="2492819"/>
          </a:xfrm>
          <a:custGeom>
            <a:avLst/>
            <a:gdLst/>
            <a:ahLst/>
            <a:cxnLst/>
            <a:rect l="l" t="t" r="r" b="b"/>
            <a:pathLst>
              <a:path w="2438430" h="2492819">
                <a:moveTo>
                  <a:pt x="0" y="0"/>
                </a:moveTo>
                <a:lnTo>
                  <a:pt x="2438430" y="0"/>
                </a:lnTo>
                <a:lnTo>
                  <a:pt x="2438430" y="2492818"/>
                </a:lnTo>
                <a:lnTo>
                  <a:pt x="0" y="249281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1437773" y="183554"/>
            <a:ext cx="15474016" cy="2848292"/>
          </a:xfrm>
          <a:prstGeom prst="rect">
            <a:avLst/>
          </a:prstGeom>
        </p:spPr>
        <p:txBody>
          <a:bodyPr lIns="0" tIns="0" rIns="0" bIns="0" rtlCol="0" anchor="t">
            <a:spAutoFit/>
          </a:bodyPr>
          <a:lstStyle/>
          <a:p>
            <a:pPr algn="ctr">
              <a:lnSpc>
                <a:spcPts val="5125"/>
              </a:lnSpc>
            </a:pPr>
            <a:r>
              <a:rPr lang="en-US" sz="4100" spc="307">
                <a:solidFill>
                  <a:srgbClr val="870D12"/>
                </a:solidFill>
                <a:latin typeface="Alice Bold"/>
                <a:ea typeface="Alice Bold"/>
                <a:cs typeface="Alice Bold"/>
                <a:sym typeface="Alice Bold"/>
              </a:rPr>
              <a:t>Menilai Ketepatan Bagian Teks untuk Menggambarkan Karakter, Peristiwa, atau Latar dalam Teks Fiksi</a:t>
            </a:r>
          </a:p>
          <a:p>
            <a:pPr algn="ctr">
              <a:lnSpc>
                <a:spcPts val="6250"/>
              </a:lnSpc>
            </a:pPr>
            <a:endParaRPr lang="en-US" sz="4100" spc="307">
              <a:solidFill>
                <a:srgbClr val="870D12"/>
              </a:solidFill>
              <a:latin typeface="Alice Bold"/>
              <a:ea typeface="Alice Bold"/>
              <a:cs typeface="Alice Bold"/>
              <a:sym typeface="Alice Bold"/>
            </a:endParaRPr>
          </a:p>
          <a:p>
            <a:pPr algn="ctr">
              <a:lnSpc>
                <a:spcPts val="6000"/>
              </a:lnSpc>
            </a:pPr>
            <a:endParaRPr lang="en-US" sz="4100" spc="307">
              <a:solidFill>
                <a:srgbClr val="870D12"/>
              </a:solidFill>
              <a:latin typeface="Alice Bold"/>
              <a:ea typeface="Alice Bold"/>
              <a:cs typeface="Alice Bold"/>
              <a:sym typeface="Alice Bold"/>
            </a:endParaRPr>
          </a:p>
        </p:txBody>
      </p:sp>
      <p:sp>
        <p:nvSpPr>
          <p:cNvPr id="9" name="TextBox 9"/>
          <p:cNvSpPr txBox="1"/>
          <p:nvPr/>
        </p:nvSpPr>
        <p:spPr>
          <a:xfrm>
            <a:off x="1988582" y="4513358"/>
            <a:ext cx="14923207" cy="6075337"/>
          </a:xfrm>
          <a:prstGeom prst="rect">
            <a:avLst/>
          </a:prstGeom>
        </p:spPr>
        <p:txBody>
          <a:bodyPr lIns="0" tIns="0" rIns="0" bIns="0" rtlCol="0" anchor="t">
            <a:spAutoFit/>
          </a:bodyPr>
          <a:lstStyle/>
          <a:p>
            <a:pPr marL="672507" lvl="1" indent="-336253" algn="l">
              <a:lnSpc>
                <a:spcPts val="3675"/>
              </a:lnSpc>
              <a:buAutoNum type="arabicPeriod"/>
            </a:pPr>
            <a:r>
              <a:rPr lang="en-US" sz="3114" i="1" spc="146">
                <a:solidFill>
                  <a:srgbClr val="5C1137"/>
                </a:solidFill>
                <a:latin typeface="Alice Italics"/>
                <a:ea typeface="Alice Italics"/>
                <a:cs typeface="Alice Italics"/>
                <a:sym typeface="Alice Italics"/>
              </a:rPr>
              <a:t>Kalimat Efektif</a:t>
            </a:r>
          </a:p>
          <a:p>
            <a:pPr algn="l">
              <a:lnSpc>
                <a:spcPts val="3675"/>
              </a:lnSpc>
            </a:pPr>
            <a:r>
              <a:rPr lang="en-US" sz="3114" i="1" spc="146">
                <a:solidFill>
                  <a:srgbClr val="5C1137"/>
                </a:solidFill>
                <a:latin typeface="Alice Italics"/>
                <a:ea typeface="Alice Italics"/>
                <a:cs typeface="Alice Italics"/>
                <a:sym typeface="Alice Italics"/>
              </a:rPr>
              <a:t>Kalimat efektif adalah kalimat yang mampu menyampaikan pesan atau informasi secara ringkas, jelas, dan mudah dipahami oleh pembaca atau pendengar.  Beberapa penyebab kalimat tidak efektif adalah sebagai berikut.</a:t>
            </a:r>
          </a:p>
          <a:p>
            <a:pPr algn="l">
              <a:lnSpc>
                <a:spcPts val="3675"/>
              </a:lnSpc>
            </a:pPr>
            <a:endParaRPr lang="en-US" sz="3114" i="1" spc="146">
              <a:solidFill>
                <a:srgbClr val="5C1137"/>
              </a:solidFill>
              <a:latin typeface="Alice Italics"/>
              <a:ea typeface="Alice Italics"/>
              <a:cs typeface="Alice Italics"/>
              <a:sym typeface="Alice Italics"/>
            </a:endParaRPr>
          </a:p>
          <a:p>
            <a:pPr algn="l">
              <a:lnSpc>
                <a:spcPts val="3675"/>
              </a:lnSpc>
            </a:pPr>
            <a:r>
              <a:rPr lang="en-US" sz="3114" i="1" spc="146">
                <a:solidFill>
                  <a:srgbClr val="5C1137"/>
                </a:solidFill>
                <a:latin typeface="Alice Italics"/>
                <a:ea typeface="Alice Italics"/>
                <a:cs typeface="Alice Italics"/>
                <a:sym typeface="Alice Italics"/>
              </a:rPr>
              <a:t>a. Kata yang digunakan berlebihan (mubazir)</a:t>
            </a:r>
          </a:p>
          <a:p>
            <a:pPr algn="l">
              <a:lnSpc>
                <a:spcPts val="3675"/>
              </a:lnSpc>
            </a:pPr>
            <a:r>
              <a:rPr lang="en-US" sz="3114" i="1" spc="146">
                <a:solidFill>
                  <a:srgbClr val="5C1137"/>
                </a:solidFill>
                <a:latin typeface="Alice Italics"/>
                <a:ea typeface="Alice Italics"/>
                <a:cs typeface="Alice Italics"/>
                <a:sym typeface="Alice Italics"/>
              </a:rPr>
              <a:t>b. Unsur kalimat tidak lengkap</a:t>
            </a:r>
          </a:p>
          <a:p>
            <a:pPr algn="l">
              <a:lnSpc>
                <a:spcPts val="3675"/>
              </a:lnSpc>
            </a:pPr>
            <a:r>
              <a:rPr lang="en-US" sz="3114" i="1" spc="146">
                <a:solidFill>
                  <a:srgbClr val="5C1137"/>
                </a:solidFill>
                <a:latin typeface="Alice Italics"/>
                <a:ea typeface="Alice Italics"/>
                <a:cs typeface="Alice Italics"/>
                <a:sym typeface="Alice Italics"/>
              </a:rPr>
              <a:t>c. Memiliki kata bermakna ganda</a:t>
            </a:r>
          </a:p>
          <a:p>
            <a:pPr algn="l">
              <a:lnSpc>
                <a:spcPts val="3675"/>
              </a:lnSpc>
            </a:pPr>
            <a:r>
              <a:rPr lang="en-US" sz="3114" i="1" spc="146">
                <a:solidFill>
                  <a:srgbClr val="5C1137"/>
                </a:solidFill>
                <a:latin typeface="Alice Italics"/>
                <a:ea typeface="Alice Italics"/>
                <a:cs typeface="Alice Italics"/>
                <a:sym typeface="Alice Italics"/>
              </a:rPr>
              <a:t>d.Menggunakan kata rancu</a:t>
            </a:r>
          </a:p>
          <a:p>
            <a:pPr algn="l">
              <a:lnSpc>
                <a:spcPts val="3675"/>
              </a:lnSpc>
            </a:pPr>
            <a:r>
              <a:rPr lang="en-US" sz="3114" i="1" spc="146">
                <a:solidFill>
                  <a:srgbClr val="5C1137"/>
                </a:solidFill>
                <a:latin typeface="Alice Italics"/>
                <a:ea typeface="Alice Italics"/>
                <a:cs typeface="Alice Italics"/>
                <a:sym typeface="Alice Italics"/>
              </a:rPr>
              <a:t>e. Menggunakan kata yang tidak logis</a:t>
            </a:r>
          </a:p>
          <a:p>
            <a:pPr algn="l">
              <a:lnSpc>
                <a:spcPts val="3675"/>
              </a:lnSpc>
            </a:pPr>
            <a:r>
              <a:rPr lang="en-US" sz="3114" i="1" spc="146">
                <a:solidFill>
                  <a:srgbClr val="5C1137"/>
                </a:solidFill>
                <a:latin typeface="Alice Italics"/>
                <a:ea typeface="Alice Italics"/>
                <a:cs typeface="Alice Italics"/>
                <a:sym typeface="Alice Italics"/>
              </a:rPr>
              <a:t>f. Memuat Bahasa Daerah atau Bahasa asing </a:t>
            </a:r>
          </a:p>
          <a:p>
            <a:pPr algn="l">
              <a:lnSpc>
                <a:spcPts val="3675"/>
              </a:lnSpc>
            </a:pPr>
            <a:endParaRPr lang="en-US" sz="3114" i="1" spc="146">
              <a:solidFill>
                <a:srgbClr val="5C1137"/>
              </a:solidFill>
              <a:latin typeface="Alice Italics"/>
              <a:ea typeface="Alice Italics"/>
              <a:cs typeface="Alice Italics"/>
              <a:sym typeface="Alice Italics"/>
            </a:endParaRPr>
          </a:p>
          <a:p>
            <a:pPr algn="l">
              <a:lnSpc>
                <a:spcPts val="3675"/>
              </a:lnSpc>
            </a:pPr>
            <a:endParaRPr lang="en-US" sz="3114" i="1" spc="146">
              <a:solidFill>
                <a:srgbClr val="5C1137"/>
              </a:solidFill>
              <a:latin typeface="Alice Italics"/>
              <a:ea typeface="Alice Italics"/>
              <a:cs typeface="Alice Italics"/>
              <a:sym typeface="Alice Itali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529320" y="8245369"/>
            <a:ext cx="19346640" cy="3869328"/>
          </a:xfrm>
          <a:custGeom>
            <a:avLst/>
            <a:gdLst/>
            <a:ahLst/>
            <a:cxnLst/>
            <a:rect l="l" t="t" r="r" b="b"/>
            <a:pathLst>
              <a:path w="19346640" h="3869328">
                <a:moveTo>
                  <a:pt x="0" y="0"/>
                </a:moveTo>
                <a:lnTo>
                  <a:pt x="19346640" y="0"/>
                </a:lnTo>
                <a:lnTo>
                  <a:pt x="19346640" y="3869328"/>
                </a:lnTo>
                <a:lnTo>
                  <a:pt x="0" y="3869328"/>
                </a:lnTo>
                <a:lnTo>
                  <a:pt x="0" y="0"/>
                </a:lnTo>
                <a:close/>
              </a:path>
            </a:pathLst>
          </a:custGeom>
          <a:blipFill>
            <a:blip r:embed="rId2"/>
            <a:stretch>
              <a:fillRect/>
            </a:stretch>
          </a:blipFill>
        </p:spPr>
      </p:sp>
      <p:sp>
        <p:nvSpPr>
          <p:cNvPr id="3" name="Freeform 3"/>
          <p:cNvSpPr/>
          <p:nvPr/>
        </p:nvSpPr>
        <p:spPr>
          <a:xfrm>
            <a:off x="663750" y="196527"/>
            <a:ext cx="16595550" cy="8048842"/>
          </a:xfrm>
          <a:custGeom>
            <a:avLst/>
            <a:gdLst/>
            <a:ahLst/>
            <a:cxnLst/>
            <a:rect l="l" t="t" r="r" b="b"/>
            <a:pathLst>
              <a:path w="16595550" h="8048842">
                <a:moveTo>
                  <a:pt x="0" y="0"/>
                </a:moveTo>
                <a:lnTo>
                  <a:pt x="16595550" y="0"/>
                </a:lnTo>
                <a:lnTo>
                  <a:pt x="16595550" y="8048842"/>
                </a:lnTo>
                <a:lnTo>
                  <a:pt x="0" y="8048842"/>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sp>
      <p:sp>
        <p:nvSpPr>
          <p:cNvPr id="4" name="Freeform 4"/>
          <p:cNvSpPr/>
          <p:nvPr/>
        </p:nvSpPr>
        <p:spPr>
          <a:xfrm>
            <a:off x="16442772" y="6655697"/>
            <a:ext cx="2374548" cy="3932998"/>
          </a:xfrm>
          <a:custGeom>
            <a:avLst/>
            <a:gdLst/>
            <a:ahLst/>
            <a:cxnLst/>
            <a:rect l="l" t="t" r="r" b="b"/>
            <a:pathLst>
              <a:path w="2374548" h="3932998">
                <a:moveTo>
                  <a:pt x="0" y="0"/>
                </a:moveTo>
                <a:lnTo>
                  <a:pt x="2374548" y="0"/>
                </a:lnTo>
                <a:lnTo>
                  <a:pt x="2374548" y="3932998"/>
                </a:lnTo>
                <a:lnTo>
                  <a:pt x="0" y="3932998"/>
                </a:lnTo>
                <a:lnTo>
                  <a:pt x="0" y="0"/>
                </a:lnTo>
                <a:close/>
              </a:path>
            </a:pathLst>
          </a:custGeom>
          <a:blipFill>
            <a:blip r:embed="rId4"/>
            <a:stretch>
              <a:fillRect/>
            </a:stretch>
          </a:blipFill>
        </p:spPr>
      </p:sp>
      <p:sp>
        <p:nvSpPr>
          <p:cNvPr id="5" name="Freeform 5"/>
          <p:cNvSpPr/>
          <p:nvPr/>
        </p:nvSpPr>
        <p:spPr>
          <a:xfrm>
            <a:off x="-211717" y="8819553"/>
            <a:ext cx="1649490" cy="1769142"/>
          </a:xfrm>
          <a:custGeom>
            <a:avLst/>
            <a:gdLst/>
            <a:ahLst/>
            <a:cxnLst/>
            <a:rect l="l" t="t" r="r" b="b"/>
            <a:pathLst>
              <a:path w="1649490" h="1769142">
                <a:moveTo>
                  <a:pt x="0" y="0"/>
                </a:moveTo>
                <a:lnTo>
                  <a:pt x="1649490" y="0"/>
                </a:lnTo>
                <a:lnTo>
                  <a:pt x="1649490" y="1769142"/>
                </a:lnTo>
                <a:lnTo>
                  <a:pt x="0" y="1769142"/>
                </a:lnTo>
                <a:lnTo>
                  <a:pt x="0" y="0"/>
                </a:lnTo>
                <a:close/>
              </a:path>
            </a:pathLst>
          </a:custGeom>
          <a:blipFill>
            <a:blip r:embed="rId5"/>
            <a:stretch>
              <a:fillRect/>
            </a:stretch>
          </a:blipFill>
        </p:spPr>
      </p:sp>
      <p:sp>
        <p:nvSpPr>
          <p:cNvPr id="6" name="TextBox 6"/>
          <p:cNvSpPr txBox="1"/>
          <p:nvPr/>
        </p:nvSpPr>
        <p:spPr>
          <a:xfrm>
            <a:off x="1682396" y="2728995"/>
            <a:ext cx="14923207" cy="523024"/>
          </a:xfrm>
          <a:prstGeom prst="rect">
            <a:avLst/>
          </a:prstGeom>
        </p:spPr>
        <p:txBody>
          <a:bodyPr lIns="0" tIns="0" rIns="0" bIns="0" rtlCol="0" anchor="t">
            <a:spAutoFit/>
          </a:bodyPr>
          <a:lstStyle/>
          <a:p>
            <a:pPr algn="ctr">
              <a:lnSpc>
                <a:spcPts val="4029"/>
              </a:lnSpc>
            </a:pPr>
            <a:endParaRPr/>
          </a:p>
        </p:txBody>
      </p:sp>
      <p:sp>
        <p:nvSpPr>
          <p:cNvPr id="7" name="Freeform 7"/>
          <p:cNvSpPr/>
          <p:nvPr/>
        </p:nvSpPr>
        <p:spPr>
          <a:xfrm>
            <a:off x="16040085" y="-217709"/>
            <a:ext cx="2438430" cy="2492819"/>
          </a:xfrm>
          <a:custGeom>
            <a:avLst/>
            <a:gdLst/>
            <a:ahLst/>
            <a:cxnLst/>
            <a:rect l="l" t="t" r="r" b="b"/>
            <a:pathLst>
              <a:path w="2438430" h="2492819">
                <a:moveTo>
                  <a:pt x="0" y="0"/>
                </a:moveTo>
                <a:lnTo>
                  <a:pt x="2438430" y="0"/>
                </a:lnTo>
                <a:lnTo>
                  <a:pt x="2438430" y="2492818"/>
                </a:lnTo>
                <a:lnTo>
                  <a:pt x="0" y="249281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1437773" y="521318"/>
            <a:ext cx="14923207" cy="8822928"/>
          </a:xfrm>
          <a:prstGeom prst="rect">
            <a:avLst/>
          </a:prstGeom>
        </p:spPr>
        <p:txBody>
          <a:bodyPr lIns="0" tIns="0" rIns="0" bIns="0" rtlCol="0" anchor="t">
            <a:spAutoFit/>
          </a:bodyPr>
          <a:lstStyle/>
          <a:p>
            <a:pPr marL="780454" lvl="1" indent="-390227" algn="just">
              <a:lnSpc>
                <a:spcPts val="4265"/>
              </a:lnSpc>
              <a:buAutoNum type="arabicPeriod"/>
            </a:pPr>
            <a:r>
              <a:rPr lang="en-US" sz="3614" i="1" spc="169" dirty="0" err="1">
                <a:solidFill>
                  <a:srgbClr val="5C1137"/>
                </a:solidFill>
                <a:latin typeface="Alice Italics"/>
                <a:ea typeface="Alice Italics"/>
                <a:cs typeface="Alice Italics"/>
                <a:sym typeface="Alice Italics"/>
              </a:rPr>
              <a:t>Penggunaan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Diksi</a:t>
            </a:r>
            <a:endParaRPr lang="en-US" sz="3614" i="1" spc="169" dirty="0">
              <a:solidFill>
                <a:srgbClr val="5C1137"/>
              </a:solidFill>
              <a:latin typeface="Alice Italics"/>
              <a:ea typeface="Alice Italics"/>
              <a:cs typeface="Alice Italics"/>
              <a:sym typeface="Alice Italics"/>
            </a:endParaRPr>
          </a:p>
          <a:p>
            <a:pPr algn="just">
              <a:lnSpc>
                <a:spcPts val="4265"/>
              </a:lnSpc>
            </a:pPr>
            <a:r>
              <a:rPr lang="en-US" sz="3614" i="1" spc="169" dirty="0" err="1">
                <a:solidFill>
                  <a:srgbClr val="5C1137"/>
                </a:solidFill>
                <a:latin typeface="Alice Italics"/>
                <a:ea typeface="Alice Italics"/>
                <a:cs typeface="Alice Italics"/>
                <a:sym typeface="Alice Italics"/>
              </a:rPr>
              <a:t>Penggunaan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diksi</a:t>
            </a:r>
            <a:r>
              <a:rPr lang="en-US" sz="3614" i="1" spc="169" dirty="0">
                <a:solidFill>
                  <a:srgbClr val="5C1137"/>
                </a:solidFill>
                <a:latin typeface="Alice Italics"/>
                <a:ea typeface="Alice Italics"/>
                <a:cs typeface="Alice Italics"/>
                <a:sym typeface="Alice Italics"/>
              </a:rPr>
              <a:t> oleh </a:t>
            </a:r>
            <a:r>
              <a:rPr lang="en-US" sz="3614" i="1" spc="169" dirty="0" err="1">
                <a:solidFill>
                  <a:srgbClr val="5C1137"/>
                </a:solidFill>
                <a:latin typeface="Alice Italics"/>
                <a:ea typeface="Alice Italics"/>
                <a:cs typeface="Alice Italics"/>
                <a:sym typeface="Alice Italics"/>
              </a:rPr>
              <a:t>penulis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merupakan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aspek</a:t>
            </a:r>
            <a:r>
              <a:rPr lang="en-US" sz="3614" i="1" spc="169" dirty="0">
                <a:solidFill>
                  <a:srgbClr val="5C1137"/>
                </a:solidFill>
                <a:latin typeface="Alice Italics"/>
                <a:ea typeface="Alice Italics"/>
                <a:cs typeface="Alice Italics"/>
                <a:sym typeface="Alice Italics"/>
              </a:rPr>
              <a:t> yang </a:t>
            </a:r>
            <a:r>
              <a:rPr lang="en-US" sz="3614" i="1" spc="169" dirty="0" err="1">
                <a:solidFill>
                  <a:srgbClr val="5C1137"/>
                </a:solidFill>
                <a:latin typeface="Alice Italics"/>
                <a:ea typeface="Alice Italics"/>
                <a:cs typeface="Alice Italics"/>
                <a:sym typeface="Alice Italics"/>
              </a:rPr>
              <a:t>perlu</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diperhatikan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dalam</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menilai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keakuratan</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ketepatan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suatu</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tels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Diksi</a:t>
            </a:r>
            <a:r>
              <a:rPr lang="en-US" sz="3614" i="1" spc="169" dirty="0">
                <a:solidFill>
                  <a:srgbClr val="5C1137"/>
                </a:solidFill>
                <a:latin typeface="Alice Italics"/>
                <a:ea typeface="Alice Italics"/>
                <a:cs typeface="Alice Italics"/>
                <a:sym typeface="Alice Italics"/>
              </a:rPr>
              <a:t> yang </a:t>
            </a:r>
            <a:r>
              <a:rPr lang="en-US" sz="3614" i="1" spc="169" dirty="0" err="1">
                <a:solidFill>
                  <a:srgbClr val="5C1137"/>
                </a:solidFill>
                <a:latin typeface="Alice Italics"/>
                <a:ea typeface="Alice Italics"/>
                <a:cs typeface="Alice Italics"/>
                <a:sym typeface="Alice Italics"/>
              </a:rPr>
              <a:t>tepat</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memungkinkan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pesan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tersampaikan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secara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jelas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sesuai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dengan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konteks</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tidak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menimbulkan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makna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ganda</a:t>
            </a:r>
            <a:r>
              <a:rPr lang="en-US" sz="3614" i="1" spc="169" dirty="0">
                <a:solidFill>
                  <a:srgbClr val="5C1137"/>
                </a:solidFill>
                <a:latin typeface="Alice Italics"/>
                <a:ea typeface="Alice Italics"/>
                <a:cs typeface="Alice Italics"/>
                <a:sym typeface="Alice Italics"/>
              </a:rPr>
              <a:t> Dalam </a:t>
            </a:r>
            <a:r>
              <a:rPr lang="en-US" sz="3614" i="1" spc="169" dirty="0" err="1">
                <a:solidFill>
                  <a:srgbClr val="5C1137"/>
                </a:solidFill>
                <a:latin typeface="Alice Italics"/>
                <a:ea typeface="Alice Italics"/>
                <a:cs typeface="Alice Italics"/>
                <a:sym typeface="Alice Italics"/>
              </a:rPr>
              <a:t>teks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liksi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ataupun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nonfiksi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ketepatan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diksi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dapat</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memperkuat</a:t>
            </a:r>
            <a:r>
              <a:rPr lang="en-US" sz="3614" i="1" spc="169">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gambaran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karakter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suasana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atuapun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peristiwa</a:t>
            </a:r>
            <a:r>
              <a:rPr lang="en-US" sz="3614" i="1" spc="169" dirty="0">
                <a:solidFill>
                  <a:srgbClr val="5C1137"/>
                </a:solidFill>
                <a:latin typeface="Alice Italics"/>
                <a:ea typeface="Alice Italics"/>
                <a:cs typeface="Alice Italics"/>
                <a:sym typeface="Alice Italics"/>
              </a:rPr>
              <a:t> yang </a:t>
            </a:r>
            <a:r>
              <a:rPr lang="en-US" sz="3614" i="1" spc="169" dirty="0" err="1">
                <a:solidFill>
                  <a:srgbClr val="5C1137"/>
                </a:solidFill>
                <a:latin typeface="Alice Italics"/>
                <a:ea typeface="Alice Italics"/>
                <a:cs typeface="Alice Italics"/>
                <a:sym typeface="Alice Italics"/>
              </a:rPr>
              <a:t>disampaikan</a:t>
            </a:r>
            <a:r>
              <a:rPr lang="en-US" sz="3614" i="1" spc="169" dirty="0">
                <a:solidFill>
                  <a:srgbClr val="5C1137"/>
                </a:solidFill>
                <a:latin typeface="Alice Italics"/>
                <a:ea typeface="Alice Italics"/>
                <a:cs typeface="Alice Italics"/>
                <a:sym typeface="Alice Italics"/>
              </a:rPr>
              <a:t>. Oleh </a:t>
            </a:r>
            <a:r>
              <a:rPr lang="en-US" sz="3614" i="1" spc="169" dirty="0" err="1">
                <a:solidFill>
                  <a:srgbClr val="5C1137"/>
                </a:solidFill>
                <a:latin typeface="Alice Italics"/>
                <a:ea typeface="Alice Italics"/>
                <a:cs typeface="Alice Italics"/>
                <a:sym typeface="Alice Italics"/>
              </a:rPr>
              <a:t>karena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itu</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Pemahaman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sinonim</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antonim</a:t>
            </a:r>
            <a:r>
              <a:rPr lang="en-US" sz="3614" i="1" spc="169" dirty="0">
                <a:solidFill>
                  <a:srgbClr val="5C1137"/>
                </a:solidFill>
                <a:latin typeface="Alice Italics"/>
                <a:ea typeface="Alice Italics"/>
                <a:cs typeface="Alice Italics"/>
                <a:sym typeface="Alice Italics"/>
              </a:rPr>
              <a:t>, idiom </a:t>
            </a:r>
            <a:r>
              <a:rPr lang="en-US" sz="3614" i="1" spc="169" dirty="0" err="1">
                <a:solidFill>
                  <a:srgbClr val="5C1137"/>
                </a:solidFill>
                <a:latin typeface="Alice Italics"/>
                <a:ea typeface="Alice Italics"/>
                <a:cs typeface="Alice Italics"/>
                <a:sym typeface="Alice Italics"/>
              </a:rPr>
              <a:t>atau</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ungkapan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makna</a:t>
            </a:r>
            <a:r>
              <a:rPr lang="en-US" sz="3614" i="1" spc="169" dirty="0">
                <a:solidFill>
                  <a:srgbClr val="5C1137"/>
                </a:solidFill>
                <a:latin typeface="Alice Italics"/>
                <a:ea typeface="Alice Italics"/>
                <a:cs typeface="Alice Italics"/>
                <a:sym typeface="Alice Italics"/>
              </a:rPr>
              <a:t> kata </a:t>
            </a:r>
            <a:r>
              <a:rPr lang="en-US" sz="3614" i="1" spc="169" dirty="0" err="1">
                <a:solidFill>
                  <a:srgbClr val="5C1137"/>
                </a:solidFill>
                <a:latin typeface="Alice Italics"/>
                <a:ea typeface="Alice Italics"/>
                <a:cs typeface="Alice Italics"/>
                <a:sym typeface="Alice Italics"/>
              </a:rPr>
              <a:t>denotatif</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konotatif</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serta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gaya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bahasa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merupakan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bagian</a:t>
            </a:r>
            <a:r>
              <a:rPr lang="en-US" sz="3614" i="1" spc="169" dirty="0">
                <a:solidFill>
                  <a:srgbClr val="5C1137"/>
                </a:solidFill>
                <a:latin typeface="Alice Italics"/>
                <a:ea typeface="Alice Italics"/>
                <a:cs typeface="Alice Italics"/>
                <a:sym typeface="Alice Italics"/>
              </a:rPr>
              <a:t> yang </a:t>
            </a:r>
            <a:r>
              <a:rPr lang="en-US" sz="3614" i="1" spc="169" dirty="0" err="1">
                <a:solidFill>
                  <a:srgbClr val="5C1137"/>
                </a:solidFill>
                <a:latin typeface="Alice Italics"/>
                <a:ea typeface="Alice Italics"/>
                <a:cs typeface="Alice Italics"/>
                <a:sym typeface="Alice Italics"/>
              </a:rPr>
              <a:t>tidak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terpisahkan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dalam</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keterampilan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berbahasa</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menganalisis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teks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secara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kritis</a:t>
            </a:r>
            <a:r>
              <a:rPr lang="en-US" sz="3614" i="1" spc="169" dirty="0">
                <a:solidFill>
                  <a:srgbClr val="5C1137"/>
                </a:solidFill>
                <a:latin typeface="Alice Italics"/>
                <a:ea typeface="Alice Italics"/>
                <a:cs typeface="Alice Italics"/>
                <a:sym typeface="Alice Italics"/>
              </a:rPr>
              <a:t>.</a:t>
            </a:r>
          </a:p>
          <a:p>
            <a:pPr algn="just">
              <a:lnSpc>
                <a:spcPts val="4265"/>
              </a:lnSpc>
            </a:pPr>
            <a:endParaRPr lang="en-US" sz="3614" i="1" spc="169" dirty="0">
              <a:solidFill>
                <a:srgbClr val="5C1137"/>
              </a:solidFill>
              <a:latin typeface="Alice Italics"/>
              <a:ea typeface="Alice Italics"/>
              <a:cs typeface="Alice Italics"/>
              <a:sym typeface="Alice Italics"/>
            </a:endParaRPr>
          </a:p>
          <a:p>
            <a:pPr algn="just">
              <a:lnSpc>
                <a:spcPts val="4265"/>
              </a:lnSpc>
            </a:pPr>
            <a:endParaRPr lang="en-US" sz="3614" i="1" spc="169" dirty="0">
              <a:solidFill>
                <a:srgbClr val="5C1137"/>
              </a:solidFill>
              <a:latin typeface="Alice Italics"/>
              <a:ea typeface="Alice Italics"/>
              <a:cs typeface="Alice Italics"/>
              <a:sym typeface="Alice Italics"/>
            </a:endParaRPr>
          </a:p>
          <a:p>
            <a:pPr algn="just">
              <a:lnSpc>
                <a:spcPts val="4265"/>
              </a:lnSpc>
            </a:pPr>
            <a:endParaRPr lang="en-US" sz="3614" i="1" spc="169" dirty="0">
              <a:solidFill>
                <a:srgbClr val="5C1137"/>
              </a:solidFill>
              <a:latin typeface="Alice Italics"/>
              <a:ea typeface="Alice Italics"/>
              <a:cs typeface="Alice Italics"/>
              <a:sym typeface="Alice Italics"/>
            </a:endParaRPr>
          </a:p>
          <a:p>
            <a:pPr algn="just">
              <a:lnSpc>
                <a:spcPts val="4265"/>
              </a:lnSpc>
            </a:pPr>
            <a:endParaRPr lang="en-US" sz="3614" i="1" spc="169" dirty="0">
              <a:solidFill>
                <a:srgbClr val="5C1137"/>
              </a:solidFill>
              <a:latin typeface="Alice Italics"/>
              <a:ea typeface="Alice Italics"/>
              <a:cs typeface="Alice Italics"/>
              <a:sym typeface="Alice Itali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529320" y="8245369"/>
            <a:ext cx="19346640" cy="3869328"/>
          </a:xfrm>
          <a:custGeom>
            <a:avLst/>
            <a:gdLst/>
            <a:ahLst/>
            <a:cxnLst/>
            <a:rect l="l" t="t" r="r" b="b"/>
            <a:pathLst>
              <a:path w="19346640" h="3869328">
                <a:moveTo>
                  <a:pt x="0" y="0"/>
                </a:moveTo>
                <a:lnTo>
                  <a:pt x="19346640" y="0"/>
                </a:lnTo>
                <a:lnTo>
                  <a:pt x="19346640" y="3869328"/>
                </a:lnTo>
                <a:lnTo>
                  <a:pt x="0" y="3869328"/>
                </a:lnTo>
                <a:lnTo>
                  <a:pt x="0" y="0"/>
                </a:lnTo>
                <a:close/>
              </a:path>
            </a:pathLst>
          </a:custGeom>
          <a:blipFill>
            <a:blip r:embed="rId2"/>
            <a:stretch>
              <a:fillRect/>
            </a:stretch>
          </a:blipFill>
        </p:spPr>
      </p:sp>
      <p:sp>
        <p:nvSpPr>
          <p:cNvPr id="3" name="Freeform 3"/>
          <p:cNvSpPr/>
          <p:nvPr/>
        </p:nvSpPr>
        <p:spPr>
          <a:xfrm>
            <a:off x="255047" y="196527"/>
            <a:ext cx="17004253" cy="8247063"/>
          </a:xfrm>
          <a:custGeom>
            <a:avLst/>
            <a:gdLst/>
            <a:ahLst/>
            <a:cxnLst/>
            <a:rect l="l" t="t" r="r" b="b"/>
            <a:pathLst>
              <a:path w="17004253" h="8247063">
                <a:moveTo>
                  <a:pt x="0" y="0"/>
                </a:moveTo>
                <a:lnTo>
                  <a:pt x="17004253" y="0"/>
                </a:lnTo>
                <a:lnTo>
                  <a:pt x="17004253" y="8247063"/>
                </a:lnTo>
                <a:lnTo>
                  <a:pt x="0" y="824706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sp>
      <p:sp>
        <p:nvSpPr>
          <p:cNvPr id="4" name="Freeform 4"/>
          <p:cNvSpPr/>
          <p:nvPr/>
        </p:nvSpPr>
        <p:spPr>
          <a:xfrm>
            <a:off x="16442772" y="6655697"/>
            <a:ext cx="2374548" cy="3932998"/>
          </a:xfrm>
          <a:custGeom>
            <a:avLst/>
            <a:gdLst/>
            <a:ahLst/>
            <a:cxnLst/>
            <a:rect l="l" t="t" r="r" b="b"/>
            <a:pathLst>
              <a:path w="2374548" h="3932998">
                <a:moveTo>
                  <a:pt x="0" y="0"/>
                </a:moveTo>
                <a:lnTo>
                  <a:pt x="2374548" y="0"/>
                </a:lnTo>
                <a:lnTo>
                  <a:pt x="2374548" y="3932998"/>
                </a:lnTo>
                <a:lnTo>
                  <a:pt x="0" y="3932998"/>
                </a:lnTo>
                <a:lnTo>
                  <a:pt x="0" y="0"/>
                </a:lnTo>
                <a:close/>
              </a:path>
            </a:pathLst>
          </a:custGeom>
          <a:blipFill>
            <a:blip r:embed="rId4"/>
            <a:stretch>
              <a:fillRect/>
            </a:stretch>
          </a:blipFill>
        </p:spPr>
      </p:sp>
      <p:sp>
        <p:nvSpPr>
          <p:cNvPr id="5" name="Freeform 5"/>
          <p:cNvSpPr/>
          <p:nvPr/>
        </p:nvSpPr>
        <p:spPr>
          <a:xfrm>
            <a:off x="-211717" y="8819553"/>
            <a:ext cx="1649490" cy="1769142"/>
          </a:xfrm>
          <a:custGeom>
            <a:avLst/>
            <a:gdLst/>
            <a:ahLst/>
            <a:cxnLst/>
            <a:rect l="l" t="t" r="r" b="b"/>
            <a:pathLst>
              <a:path w="1649490" h="1769142">
                <a:moveTo>
                  <a:pt x="0" y="0"/>
                </a:moveTo>
                <a:lnTo>
                  <a:pt x="1649490" y="0"/>
                </a:lnTo>
                <a:lnTo>
                  <a:pt x="1649490" y="1769142"/>
                </a:lnTo>
                <a:lnTo>
                  <a:pt x="0" y="1769142"/>
                </a:lnTo>
                <a:lnTo>
                  <a:pt x="0" y="0"/>
                </a:lnTo>
                <a:close/>
              </a:path>
            </a:pathLst>
          </a:custGeom>
          <a:blipFill>
            <a:blip r:embed="rId5"/>
            <a:stretch>
              <a:fillRect/>
            </a:stretch>
          </a:blipFill>
        </p:spPr>
      </p:sp>
      <p:sp>
        <p:nvSpPr>
          <p:cNvPr id="6" name="Freeform 6"/>
          <p:cNvSpPr/>
          <p:nvPr/>
        </p:nvSpPr>
        <p:spPr>
          <a:xfrm>
            <a:off x="16040085" y="-217709"/>
            <a:ext cx="2438430" cy="2492819"/>
          </a:xfrm>
          <a:custGeom>
            <a:avLst/>
            <a:gdLst/>
            <a:ahLst/>
            <a:cxnLst/>
            <a:rect l="l" t="t" r="r" b="b"/>
            <a:pathLst>
              <a:path w="2438430" h="2492819">
                <a:moveTo>
                  <a:pt x="0" y="0"/>
                </a:moveTo>
                <a:lnTo>
                  <a:pt x="2438430" y="0"/>
                </a:lnTo>
                <a:lnTo>
                  <a:pt x="2438430" y="2492818"/>
                </a:lnTo>
                <a:lnTo>
                  <a:pt x="0" y="249281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1028700" y="370715"/>
            <a:ext cx="15726227" cy="11743982"/>
          </a:xfrm>
          <a:prstGeom prst="rect">
            <a:avLst/>
          </a:prstGeom>
        </p:spPr>
        <p:txBody>
          <a:bodyPr lIns="0" tIns="0" rIns="0" bIns="0" rtlCol="0" anchor="t">
            <a:spAutoFit/>
          </a:bodyPr>
          <a:lstStyle/>
          <a:p>
            <a:pPr algn="just">
              <a:lnSpc>
                <a:spcPts val="4265"/>
              </a:lnSpc>
            </a:pPr>
            <a:r>
              <a:rPr lang="en-US" sz="3614" i="1" spc="169">
                <a:solidFill>
                  <a:srgbClr val="5C1137"/>
                </a:solidFill>
                <a:latin typeface="Alice Italics"/>
                <a:ea typeface="Alice Italics"/>
                <a:cs typeface="Alice Italics"/>
                <a:sym typeface="Alice Italics"/>
              </a:rPr>
              <a:t>c. Penggunaan kosakata bermakna denotatif dan konotatif</a:t>
            </a:r>
          </a:p>
          <a:p>
            <a:pPr algn="just">
              <a:lnSpc>
                <a:spcPts val="4265"/>
              </a:lnSpc>
            </a:pPr>
            <a:r>
              <a:rPr lang="en-US" sz="3614" i="1" spc="169">
                <a:solidFill>
                  <a:srgbClr val="5C1137"/>
                </a:solidFill>
                <a:latin typeface="Alice Italics"/>
                <a:ea typeface="Alice Italics"/>
                <a:cs typeface="Alice Italics"/>
                <a:sym typeface="Alice Italics"/>
              </a:rPr>
              <a:t>Dalam komunikasi lisan ataupun tulis, kosakata dapat digunakan dalam makna denotatif ataupun konotatif Makna denotatif adalah makna kata yang lugas, objektif, dan sesuai dengan arti sebenarnya sebagaimana tercantum dalam kamus. </a:t>
            </a:r>
          </a:p>
          <a:p>
            <a:pPr algn="just">
              <a:lnSpc>
                <a:spcPts val="4265"/>
              </a:lnSpc>
            </a:pPr>
            <a:r>
              <a:rPr lang="en-US" sz="3614" i="1" spc="169">
                <a:solidFill>
                  <a:srgbClr val="5C1137"/>
                </a:solidFill>
                <a:latin typeface="Alice Italics"/>
                <a:ea typeface="Alice Italics"/>
                <a:cs typeface="Alice Italics"/>
                <a:sym typeface="Alice Italics"/>
              </a:rPr>
              <a:t>contoh:</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r>
              <a:rPr lang="en-US" sz="3614" i="1" spc="169">
                <a:solidFill>
                  <a:srgbClr val="5C1137"/>
                </a:solidFill>
                <a:latin typeface="Alice Italics"/>
                <a:ea typeface="Alice Italics"/>
                <a:cs typeface="Alice Italics"/>
                <a:sym typeface="Alice Italics"/>
              </a:rPr>
              <a:t>1) Kalimat dengan kosakata denotatif Ketika liburan, aku dan keluargaku pengi ke rumah nenek. Kata "rumah bermakna tempat tinggal secara fisk.</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r>
              <a:rPr lang="en-US" sz="3614" i="1" spc="169">
                <a:solidFill>
                  <a:srgbClr val="5C1137"/>
                </a:solidFill>
                <a:latin typeface="Alice Italics"/>
                <a:ea typeface="Alice Italics"/>
                <a:cs typeface="Alice Italics"/>
                <a:sym typeface="Alice Italics"/>
              </a:rPr>
              <a:t>2) Kalimat dengan kosakata konotatif: Bagiku, keluarga adalah rumah tempatku kembali. Kata "rumah" merupakan simbol rasa nyaman, aman, dan tempat pulang secara emosional, bukan tempat tinggal secara fisik,</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529320" y="8245369"/>
            <a:ext cx="19346640" cy="3869328"/>
          </a:xfrm>
          <a:custGeom>
            <a:avLst/>
            <a:gdLst/>
            <a:ahLst/>
            <a:cxnLst/>
            <a:rect l="l" t="t" r="r" b="b"/>
            <a:pathLst>
              <a:path w="19346640" h="3869328">
                <a:moveTo>
                  <a:pt x="0" y="0"/>
                </a:moveTo>
                <a:lnTo>
                  <a:pt x="19346640" y="0"/>
                </a:lnTo>
                <a:lnTo>
                  <a:pt x="19346640" y="3869328"/>
                </a:lnTo>
                <a:lnTo>
                  <a:pt x="0" y="3869328"/>
                </a:lnTo>
                <a:lnTo>
                  <a:pt x="0" y="0"/>
                </a:lnTo>
                <a:close/>
              </a:path>
            </a:pathLst>
          </a:custGeom>
          <a:blipFill>
            <a:blip r:embed="rId2"/>
            <a:stretch>
              <a:fillRect/>
            </a:stretch>
          </a:blipFill>
        </p:spPr>
      </p:sp>
      <p:sp>
        <p:nvSpPr>
          <p:cNvPr id="3" name="Freeform 3"/>
          <p:cNvSpPr/>
          <p:nvPr/>
        </p:nvSpPr>
        <p:spPr>
          <a:xfrm>
            <a:off x="389687" y="1011237"/>
            <a:ext cx="17004253" cy="8247063"/>
          </a:xfrm>
          <a:custGeom>
            <a:avLst/>
            <a:gdLst/>
            <a:ahLst/>
            <a:cxnLst/>
            <a:rect l="l" t="t" r="r" b="b"/>
            <a:pathLst>
              <a:path w="17004253" h="8247063">
                <a:moveTo>
                  <a:pt x="0" y="0"/>
                </a:moveTo>
                <a:lnTo>
                  <a:pt x="17004253" y="0"/>
                </a:lnTo>
                <a:lnTo>
                  <a:pt x="17004253" y="8247063"/>
                </a:lnTo>
                <a:lnTo>
                  <a:pt x="0" y="824706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sp>
      <p:sp>
        <p:nvSpPr>
          <p:cNvPr id="4" name="Freeform 4"/>
          <p:cNvSpPr/>
          <p:nvPr/>
        </p:nvSpPr>
        <p:spPr>
          <a:xfrm>
            <a:off x="16442772" y="6655697"/>
            <a:ext cx="2374548" cy="3932998"/>
          </a:xfrm>
          <a:custGeom>
            <a:avLst/>
            <a:gdLst/>
            <a:ahLst/>
            <a:cxnLst/>
            <a:rect l="l" t="t" r="r" b="b"/>
            <a:pathLst>
              <a:path w="2374548" h="3932998">
                <a:moveTo>
                  <a:pt x="0" y="0"/>
                </a:moveTo>
                <a:lnTo>
                  <a:pt x="2374548" y="0"/>
                </a:lnTo>
                <a:lnTo>
                  <a:pt x="2374548" y="3932998"/>
                </a:lnTo>
                <a:lnTo>
                  <a:pt x="0" y="3932998"/>
                </a:lnTo>
                <a:lnTo>
                  <a:pt x="0" y="0"/>
                </a:lnTo>
                <a:close/>
              </a:path>
            </a:pathLst>
          </a:custGeom>
          <a:blipFill>
            <a:blip r:embed="rId4"/>
            <a:stretch>
              <a:fillRect/>
            </a:stretch>
          </a:blipFill>
        </p:spPr>
      </p:sp>
      <p:sp>
        <p:nvSpPr>
          <p:cNvPr id="5" name="Freeform 5"/>
          <p:cNvSpPr/>
          <p:nvPr/>
        </p:nvSpPr>
        <p:spPr>
          <a:xfrm>
            <a:off x="-211717" y="8819553"/>
            <a:ext cx="1649490" cy="1769142"/>
          </a:xfrm>
          <a:custGeom>
            <a:avLst/>
            <a:gdLst/>
            <a:ahLst/>
            <a:cxnLst/>
            <a:rect l="l" t="t" r="r" b="b"/>
            <a:pathLst>
              <a:path w="1649490" h="1769142">
                <a:moveTo>
                  <a:pt x="0" y="0"/>
                </a:moveTo>
                <a:lnTo>
                  <a:pt x="1649490" y="0"/>
                </a:lnTo>
                <a:lnTo>
                  <a:pt x="1649490" y="1769142"/>
                </a:lnTo>
                <a:lnTo>
                  <a:pt x="0" y="1769142"/>
                </a:lnTo>
                <a:lnTo>
                  <a:pt x="0" y="0"/>
                </a:lnTo>
                <a:close/>
              </a:path>
            </a:pathLst>
          </a:custGeom>
          <a:blipFill>
            <a:blip r:embed="rId5"/>
            <a:stretch>
              <a:fillRect/>
            </a:stretch>
          </a:blipFill>
        </p:spPr>
      </p:sp>
      <p:sp>
        <p:nvSpPr>
          <p:cNvPr id="6" name="Freeform 6"/>
          <p:cNvSpPr/>
          <p:nvPr/>
        </p:nvSpPr>
        <p:spPr>
          <a:xfrm>
            <a:off x="16040085" y="-217709"/>
            <a:ext cx="2438430" cy="2492819"/>
          </a:xfrm>
          <a:custGeom>
            <a:avLst/>
            <a:gdLst/>
            <a:ahLst/>
            <a:cxnLst/>
            <a:rect l="l" t="t" r="r" b="b"/>
            <a:pathLst>
              <a:path w="2438430" h="2492819">
                <a:moveTo>
                  <a:pt x="0" y="0"/>
                </a:moveTo>
                <a:lnTo>
                  <a:pt x="2438430" y="0"/>
                </a:lnTo>
                <a:lnTo>
                  <a:pt x="2438430" y="2492818"/>
                </a:lnTo>
                <a:lnTo>
                  <a:pt x="0" y="249281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1028700" y="1570117"/>
            <a:ext cx="15726227" cy="8010182"/>
          </a:xfrm>
          <a:prstGeom prst="rect">
            <a:avLst/>
          </a:prstGeom>
        </p:spPr>
        <p:txBody>
          <a:bodyPr lIns="0" tIns="0" rIns="0" bIns="0" rtlCol="0" anchor="t">
            <a:spAutoFit/>
          </a:bodyPr>
          <a:lstStyle/>
          <a:p>
            <a:pPr algn="just">
              <a:lnSpc>
                <a:spcPts val="4265"/>
              </a:lnSpc>
            </a:pPr>
            <a:r>
              <a:rPr lang="en-US" sz="3614" i="1" spc="169">
                <a:solidFill>
                  <a:srgbClr val="5C1137"/>
                </a:solidFill>
                <a:latin typeface="Alice Italics"/>
                <a:ea typeface="Alice Italics"/>
                <a:cs typeface="Alice Italics"/>
                <a:sym typeface="Alice Italics"/>
              </a:rPr>
              <a:t>d. Gaya bahasa (majas)</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r>
              <a:rPr lang="en-US" sz="3614" i="1" spc="169">
                <a:solidFill>
                  <a:srgbClr val="5C1137"/>
                </a:solidFill>
                <a:latin typeface="Alice Italics"/>
                <a:ea typeface="Alice Italics"/>
                <a:cs typeface="Alice Italics"/>
                <a:sym typeface="Alice Italics"/>
              </a:rPr>
              <a:t>Majas adalah gaya bahasa yang digunakan untuk menyampaikan pesan secara tidak langsung atau kiasan. Tujuannya adalah membuat kalimat lebih hidup, menarik, dan berkesan. Majas biasanya digunakan dalam karya sastra, pidato, dan tulisan ekspresif lainnya. Ragam jenis majas adalah sebagai berikut.</a:t>
            </a:r>
          </a:p>
          <a:p>
            <a:pPr algn="just">
              <a:lnSpc>
                <a:spcPts val="4265"/>
              </a:lnSpc>
            </a:pPr>
            <a:r>
              <a:rPr lang="en-US" sz="3614" i="1" spc="169">
                <a:solidFill>
                  <a:srgbClr val="5C1137"/>
                </a:solidFill>
                <a:latin typeface="Alice Italics"/>
                <a:ea typeface="Alice Italics"/>
                <a:cs typeface="Alice Italics"/>
                <a:sym typeface="Alice Italics"/>
              </a:rPr>
              <a:t>1) Majas perbandingan (Metafora, personifikasi, simile, hiperbola)</a:t>
            </a:r>
          </a:p>
          <a:p>
            <a:pPr algn="just">
              <a:lnSpc>
                <a:spcPts val="4265"/>
              </a:lnSpc>
            </a:pPr>
            <a:r>
              <a:rPr lang="en-US" sz="3614" i="1" spc="169">
                <a:solidFill>
                  <a:srgbClr val="5C1137"/>
                </a:solidFill>
                <a:latin typeface="Alice Italics"/>
                <a:ea typeface="Alice Italics"/>
                <a:cs typeface="Alice Italics"/>
                <a:sym typeface="Alice Italics"/>
              </a:rPr>
              <a:t>2) Majas pertentangan (Litotes, ironi, sarkasme, sinisme)</a:t>
            </a:r>
          </a:p>
          <a:p>
            <a:pPr algn="just">
              <a:lnSpc>
                <a:spcPts val="4265"/>
              </a:lnSpc>
            </a:pPr>
            <a:r>
              <a:rPr lang="en-US" sz="3614" i="1" spc="169">
                <a:solidFill>
                  <a:srgbClr val="5C1137"/>
                </a:solidFill>
                <a:latin typeface="Alice Italics"/>
                <a:ea typeface="Alice Italics"/>
                <a:cs typeface="Alice Italics"/>
                <a:sym typeface="Alice Italics"/>
              </a:rPr>
              <a:t>3) Majas penegasan (Repetisi, pleonasme, retorika)</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r>
              <a:rPr lang="en-US" sz="3614" i="1" spc="169">
                <a:solidFill>
                  <a:srgbClr val="5C1137"/>
                </a:solidFill>
                <a:latin typeface="Alice Italics"/>
                <a:ea typeface="Alice Italics"/>
                <a:cs typeface="Alice Italics"/>
                <a:sym typeface="Alice Italics"/>
              </a:rPr>
              <a:t> </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1143000" y="2220744"/>
            <a:ext cx="6437482" cy="6523206"/>
          </a:xfrm>
          <a:custGeom>
            <a:avLst/>
            <a:gdLst/>
            <a:ahLst/>
            <a:cxnLst/>
            <a:rect l="l" t="t" r="r" b="b"/>
            <a:pathLst>
              <a:path w="8708164" h="6523206">
                <a:moveTo>
                  <a:pt x="0" y="0"/>
                </a:moveTo>
                <a:lnTo>
                  <a:pt x="8708164" y="0"/>
                </a:lnTo>
                <a:lnTo>
                  <a:pt x="8708164" y="6523206"/>
                </a:lnTo>
                <a:lnTo>
                  <a:pt x="0" y="6523206"/>
                </a:lnTo>
                <a:lnTo>
                  <a:pt x="0" y="0"/>
                </a:lnTo>
                <a:close/>
              </a:path>
            </a:pathLst>
          </a:custGeom>
          <a:blipFill>
            <a:blip>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899200" y="8550765"/>
            <a:ext cx="20641807" cy="3086100"/>
            <a:chOff x="0" y="0"/>
            <a:chExt cx="5436525" cy="812800"/>
          </a:xfrm>
        </p:grpSpPr>
        <p:sp>
          <p:nvSpPr>
            <p:cNvPr id="4" name="Freeform 4"/>
            <p:cNvSpPr/>
            <p:nvPr/>
          </p:nvSpPr>
          <p:spPr>
            <a:xfrm>
              <a:off x="0" y="0"/>
              <a:ext cx="5436525" cy="812800"/>
            </a:xfrm>
            <a:custGeom>
              <a:avLst/>
              <a:gdLst/>
              <a:ahLst/>
              <a:cxnLst/>
              <a:rect l="l" t="t" r="r" b="b"/>
              <a:pathLst>
                <a:path w="5436525" h="812800">
                  <a:moveTo>
                    <a:pt x="0" y="0"/>
                  </a:moveTo>
                  <a:lnTo>
                    <a:pt x="5436525" y="0"/>
                  </a:lnTo>
                  <a:lnTo>
                    <a:pt x="5436525" y="812800"/>
                  </a:lnTo>
                  <a:lnTo>
                    <a:pt x="0" y="812800"/>
                  </a:lnTo>
                  <a:close/>
                </a:path>
              </a:pathLst>
            </a:custGeom>
            <a:solidFill>
              <a:srgbClr val="737373"/>
            </a:solidFill>
          </p:spPr>
        </p:sp>
        <p:sp>
          <p:nvSpPr>
            <p:cNvPr id="5" name="TextBox 5"/>
            <p:cNvSpPr txBox="1"/>
            <p:nvPr/>
          </p:nvSpPr>
          <p:spPr>
            <a:xfrm>
              <a:off x="0" y="-38100"/>
              <a:ext cx="5436525" cy="850900"/>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5505181" y="5910311"/>
            <a:ext cx="10657337" cy="907282"/>
          </a:xfrm>
          <a:prstGeom prst="rect">
            <a:avLst/>
          </a:prstGeom>
        </p:spPr>
        <p:txBody>
          <a:bodyPr lIns="0" tIns="0" rIns="0" bIns="0" rtlCol="0" anchor="t">
            <a:spAutoFit/>
          </a:bodyPr>
          <a:lstStyle/>
          <a:p>
            <a:pPr algn="l">
              <a:lnSpc>
                <a:spcPts val="7555"/>
              </a:lnSpc>
            </a:pPr>
            <a:r>
              <a:rPr lang="en-US" sz="4874">
                <a:solidFill>
                  <a:srgbClr val="3C3333"/>
                </a:solidFill>
                <a:latin typeface="Alice Bold"/>
                <a:ea typeface="Alice Bold"/>
                <a:cs typeface="Alice Bold"/>
                <a:sym typeface="Alice Bold"/>
              </a:rPr>
              <a:t>Oleh: Ibu Irma Yanti Nasution, S.Pd</a:t>
            </a:r>
          </a:p>
        </p:txBody>
      </p:sp>
      <p:sp>
        <p:nvSpPr>
          <p:cNvPr id="7" name="TextBox 7"/>
          <p:cNvSpPr txBox="1"/>
          <p:nvPr/>
        </p:nvSpPr>
        <p:spPr>
          <a:xfrm>
            <a:off x="4255436" y="525607"/>
            <a:ext cx="12181380" cy="4229100"/>
          </a:xfrm>
          <a:prstGeom prst="rect">
            <a:avLst/>
          </a:prstGeom>
        </p:spPr>
        <p:txBody>
          <a:bodyPr lIns="0" tIns="0" rIns="0" bIns="0" rtlCol="0" anchor="t">
            <a:spAutoFit/>
          </a:bodyPr>
          <a:lstStyle/>
          <a:p>
            <a:pPr algn="ctr">
              <a:lnSpc>
                <a:spcPts val="8399"/>
              </a:lnSpc>
            </a:pPr>
            <a:r>
              <a:rPr lang="en-US" sz="6999" spc="-76">
                <a:solidFill>
                  <a:srgbClr val="870D12"/>
                </a:solidFill>
                <a:latin typeface="Alice Bold"/>
                <a:ea typeface="Alice Bold"/>
                <a:cs typeface="Alice Bold"/>
                <a:sym typeface="Alice Bold"/>
              </a:rPr>
              <a:t>E. MENYIMPULKAN RESPON EMOSIONAL TERHADAP UNSUR PUISI, PROSA DAN DRAMA</a:t>
            </a:r>
          </a:p>
        </p:txBody>
      </p:sp>
      <p:sp>
        <p:nvSpPr>
          <p:cNvPr id="8" name="Freeform 8"/>
          <p:cNvSpPr/>
          <p:nvPr/>
        </p:nvSpPr>
        <p:spPr>
          <a:xfrm>
            <a:off x="1240942" y="6985409"/>
            <a:ext cx="2317175" cy="3108406"/>
          </a:xfrm>
          <a:custGeom>
            <a:avLst/>
            <a:gdLst/>
            <a:ahLst/>
            <a:cxnLst/>
            <a:rect l="l" t="t" r="r" b="b"/>
            <a:pathLst>
              <a:path w="2317175" h="3108406">
                <a:moveTo>
                  <a:pt x="0" y="0"/>
                </a:moveTo>
                <a:lnTo>
                  <a:pt x="2317175" y="0"/>
                </a:lnTo>
                <a:lnTo>
                  <a:pt x="2317175" y="3108406"/>
                </a:lnTo>
                <a:lnTo>
                  <a:pt x="0" y="310840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9" name="Freeform 9"/>
          <p:cNvSpPr/>
          <p:nvPr/>
        </p:nvSpPr>
        <p:spPr>
          <a:xfrm flipH="1">
            <a:off x="14390412" y="7483638"/>
            <a:ext cx="4229379" cy="8653462"/>
          </a:xfrm>
          <a:custGeom>
            <a:avLst/>
            <a:gdLst/>
            <a:ahLst/>
            <a:cxnLst/>
            <a:rect l="l" t="t" r="r" b="b"/>
            <a:pathLst>
              <a:path w="4229379" h="8653462">
                <a:moveTo>
                  <a:pt x="4229380" y="0"/>
                </a:moveTo>
                <a:lnTo>
                  <a:pt x="0" y="0"/>
                </a:lnTo>
                <a:lnTo>
                  <a:pt x="0" y="8653462"/>
                </a:lnTo>
                <a:lnTo>
                  <a:pt x="4229380" y="8653462"/>
                </a:lnTo>
                <a:lnTo>
                  <a:pt x="4229380" y="0"/>
                </a:lnTo>
                <a:close/>
              </a:path>
            </a:pathLst>
          </a:custGeom>
          <a:blipFill>
            <a:blip r:embed="rId4"/>
            <a:stretch>
              <a:fillRect/>
            </a:stretch>
          </a:blipFill>
        </p:spPr>
      </p:sp>
      <p:sp>
        <p:nvSpPr>
          <p:cNvPr id="10" name="Freeform 10"/>
          <p:cNvSpPr/>
          <p:nvPr/>
        </p:nvSpPr>
        <p:spPr>
          <a:xfrm>
            <a:off x="16162518" y="-135820"/>
            <a:ext cx="2934224" cy="2329041"/>
          </a:xfrm>
          <a:custGeom>
            <a:avLst/>
            <a:gdLst/>
            <a:ahLst/>
            <a:cxnLst/>
            <a:rect l="l" t="t" r="r" b="b"/>
            <a:pathLst>
              <a:path w="2934224" h="2329041">
                <a:moveTo>
                  <a:pt x="0" y="0"/>
                </a:moveTo>
                <a:lnTo>
                  <a:pt x="2934225" y="0"/>
                </a:lnTo>
                <a:lnTo>
                  <a:pt x="2934225" y="2329040"/>
                </a:lnTo>
                <a:lnTo>
                  <a:pt x="0" y="23290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890724" y="0"/>
            <a:ext cx="2364712" cy="2279977"/>
          </a:xfrm>
          <a:custGeom>
            <a:avLst/>
            <a:gdLst/>
            <a:ahLst/>
            <a:cxnLst/>
            <a:rect l="l" t="t" r="r" b="b"/>
            <a:pathLst>
              <a:path w="2364712" h="2279977">
                <a:moveTo>
                  <a:pt x="0" y="0"/>
                </a:moveTo>
                <a:lnTo>
                  <a:pt x="2364712" y="0"/>
                </a:lnTo>
                <a:lnTo>
                  <a:pt x="2364712" y="2279977"/>
                </a:lnTo>
                <a:lnTo>
                  <a:pt x="0" y="2279977"/>
                </a:lnTo>
                <a:lnTo>
                  <a:pt x="0" y="0"/>
                </a:lnTo>
                <a:close/>
              </a:path>
            </a:pathLst>
          </a:custGeom>
          <a:blipFill>
            <a:blip>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529320" y="8245369"/>
            <a:ext cx="19346640" cy="3869328"/>
          </a:xfrm>
          <a:custGeom>
            <a:avLst/>
            <a:gdLst/>
            <a:ahLst/>
            <a:cxnLst/>
            <a:rect l="l" t="t" r="r" b="b"/>
            <a:pathLst>
              <a:path w="19346640" h="3869328">
                <a:moveTo>
                  <a:pt x="0" y="0"/>
                </a:moveTo>
                <a:lnTo>
                  <a:pt x="19346640" y="0"/>
                </a:lnTo>
                <a:lnTo>
                  <a:pt x="19346640" y="3869328"/>
                </a:lnTo>
                <a:lnTo>
                  <a:pt x="0" y="3869328"/>
                </a:lnTo>
                <a:lnTo>
                  <a:pt x="0" y="0"/>
                </a:lnTo>
                <a:close/>
              </a:path>
            </a:pathLst>
          </a:custGeom>
          <a:blipFill>
            <a:blip r:embed="rId2"/>
            <a:stretch>
              <a:fillRect/>
            </a:stretch>
          </a:blipFill>
        </p:spPr>
      </p:sp>
      <p:sp>
        <p:nvSpPr>
          <p:cNvPr id="3" name="Freeform 3"/>
          <p:cNvSpPr/>
          <p:nvPr/>
        </p:nvSpPr>
        <p:spPr>
          <a:xfrm>
            <a:off x="389687" y="1011237"/>
            <a:ext cx="17004253" cy="8247063"/>
          </a:xfrm>
          <a:custGeom>
            <a:avLst/>
            <a:gdLst/>
            <a:ahLst/>
            <a:cxnLst/>
            <a:rect l="l" t="t" r="r" b="b"/>
            <a:pathLst>
              <a:path w="17004253" h="8247063">
                <a:moveTo>
                  <a:pt x="0" y="0"/>
                </a:moveTo>
                <a:lnTo>
                  <a:pt x="17004253" y="0"/>
                </a:lnTo>
                <a:lnTo>
                  <a:pt x="17004253" y="8247063"/>
                </a:lnTo>
                <a:lnTo>
                  <a:pt x="0" y="824706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sp>
      <p:sp>
        <p:nvSpPr>
          <p:cNvPr id="4" name="Freeform 4"/>
          <p:cNvSpPr/>
          <p:nvPr/>
        </p:nvSpPr>
        <p:spPr>
          <a:xfrm>
            <a:off x="16442772" y="6655697"/>
            <a:ext cx="2374548" cy="3932998"/>
          </a:xfrm>
          <a:custGeom>
            <a:avLst/>
            <a:gdLst/>
            <a:ahLst/>
            <a:cxnLst/>
            <a:rect l="l" t="t" r="r" b="b"/>
            <a:pathLst>
              <a:path w="2374548" h="3932998">
                <a:moveTo>
                  <a:pt x="0" y="0"/>
                </a:moveTo>
                <a:lnTo>
                  <a:pt x="2374548" y="0"/>
                </a:lnTo>
                <a:lnTo>
                  <a:pt x="2374548" y="3932998"/>
                </a:lnTo>
                <a:lnTo>
                  <a:pt x="0" y="3932998"/>
                </a:lnTo>
                <a:lnTo>
                  <a:pt x="0" y="0"/>
                </a:lnTo>
                <a:close/>
              </a:path>
            </a:pathLst>
          </a:custGeom>
          <a:blipFill>
            <a:blip r:embed="rId4"/>
            <a:stretch>
              <a:fillRect/>
            </a:stretch>
          </a:blipFill>
        </p:spPr>
      </p:sp>
      <p:sp>
        <p:nvSpPr>
          <p:cNvPr id="5" name="Freeform 5"/>
          <p:cNvSpPr/>
          <p:nvPr/>
        </p:nvSpPr>
        <p:spPr>
          <a:xfrm>
            <a:off x="-211717" y="8819553"/>
            <a:ext cx="1649490" cy="1769142"/>
          </a:xfrm>
          <a:custGeom>
            <a:avLst/>
            <a:gdLst/>
            <a:ahLst/>
            <a:cxnLst/>
            <a:rect l="l" t="t" r="r" b="b"/>
            <a:pathLst>
              <a:path w="1649490" h="1769142">
                <a:moveTo>
                  <a:pt x="0" y="0"/>
                </a:moveTo>
                <a:lnTo>
                  <a:pt x="1649490" y="0"/>
                </a:lnTo>
                <a:lnTo>
                  <a:pt x="1649490" y="1769142"/>
                </a:lnTo>
                <a:lnTo>
                  <a:pt x="0" y="1769142"/>
                </a:lnTo>
                <a:lnTo>
                  <a:pt x="0" y="0"/>
                </a:lnTo>
                <a:close/>
              </a:path>
            </a:pathLst>
          </a:custGeom>
          <a:blipFill>
            <a:blip r:embed="rId5"/>
            <a:stretch>
              <a:fillRect/>
            </a:stretch>
          </a:blipFill>
        </p:spPr>
      </p:sp>
      <p:sp>
        <p:nvSpPr>
          <p:cNvPr id="6" name="Freeform 6"/>
          <p:cNvSpPr/>
          <p:nvPr/>
        </p:nvSpPr>
        <p:spPr>
          <a:xfrm>
            <a:off x="16040085" y="-217709"/>
            <a:ext cx="2438430" cy="2492819"/>
          </a:xfrm>
          <a:custGeom>
            <a:avLst/>
            <a:gdLst/>
            <a:ahLst/>
            <a:cxnLst/>
            <a:rect l="l" t="t" r="r" b="b"/>
            <a:pathLst>
              <a:path w="2438430" h="2492819">
                <a:moveTo>
                  <a:pt x="0" y="0"/>
                </a:moveTo>
                <a:lnTo>
                  <a:pt x="2438430" y="0"/>
                </a:lnTo>
                <a:lnTo>
                  <a:pt x="2438430" y="2492818"/>
                </a:lnTo>
                <a:lnTo>
                  <a:pt x="0" y="249281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716546" y="436973"/>
            <a:ext cx="15726227" cy="13877582"/>
          </a:xfrm>
          <a:prstGeom prst="rect">
            <a:avLst/>
          </a:prstGeom>
        </p:spPr>
        <p:txBody>
          <a:bodyPr lIns="0" tIns="0" rIns="0" bIns="0" rtlCol="0" anchor="t">
            <a:spAutoFit/>
          </a:bodyPr>
          <a:lstStyle/>
          <a:p>
            <a:pPr algn="just">
              <a:lnSpc>
                <a:spcPts val="4265"/>
              </a:lnSpc>
            </a:pPr>
            <a:endParaRPr/>
          </a:p>
          <a:p>
            <a:pPr algn="just">
              <a:lnSpc>
                <a:spcPts val="4265"/>
              </a:lnSpc>
            </a:pPr>
            <a:endParaRPr/>
          </a:p>
          <a:p>
            <a:pPr algn="just">
              <a:lnSpc>
                <a:spcPts val="4265"/>
              </a:lnSpc>
            </a:pPr>
            <a:r>
              <a:rPr lang="en-US" sz="3614" i="1" spc="169">
                <a:solidFill>
                  <a:srgbClr val="5C1137"/>
                </a:solidFill>
                <a:latin typeface="Alice Italics"/>
                <a:ea typeface="Alice Italics"/>
                <a:cs typeface="Alice Italics"/>
                <a:sym typeface="Alice Italics"/>
              </a:rPr>
              <a:t>Puisi prosa, dan drama memiliki unsur-unsur pembangun yang tidak hanya berfungsi menyampaikan pesan, tetapi juga menciptakan suasana dan emosi tertentu. Berikut uraian mengenai unsur pembangun dan respons emosional dapat muncul dari tiap-tiap jenis karya sastra.</a:t>
            </a:r>
          </a:p>
          <a:p>
            <a:pPr algn="just">
              <a:lnSpc>
                <a:spcPts val="4265"/>
              </a:lnSpc>
            </a:pPr>
            <a:r>
              <a:rPr lang="en-US" sz="3614" i="1" spc="169">
                <a:solidFill>
                  <a:srgbClr val="5C1137"/>
                </a:solidFill>
                <a:latin typeface="Alice Italics"/>
                <a:ea typeface="Alice Italics"/>
                <a:cs typeface="Alice Italics"/>
                <a:sym typeface="Alice Italics"/>
              </a:rPr>
              <a:t>1. Puisi</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r>
              <a:rPr lang="en-US" sz="3614" i="1" spc="169">
                <a:solidFill>
                  <a:srgbClr val="5C1137"/>
                </a:solidFill>
                <a:latin typeface="Alice Italics"/>
                <a:ea typeface="Alice Italics"/>
                <a:cs typeface="Alice Italics"/>
                <a:sym typeface="Alice Italics"/>
              </a:rPr>
              <a:t>Puisi adalah bentuk karya sastra yang disusun menggunakan bahasa yang indah dan kaya makna.  Puisi dibangun oleh dua unsur utama, yaitu unsur fisik dan unsur batin.</a:t>
            </a:r>
          </a:p>
          <a:p>
            <a:pPr algn="just">
              <a:lnSpc>
                <a:spcPts val="4265"/>
              </a:lnSpc>
            </a:pPr>
            <a:r>
              <a:rPr lang="en-US" sz="3614" i="1" spc="169">
                <a:solidFill>
                  <a:srgbClr val="5C1137"/>
                </a:solidFill>
                <a:latin typeface="Alice Italics"/>
                <a:ea typeface="Alice Italics"/>
                <a:cs typeface="Alice Italics"/>
                <a:sym typeface="Alice Italics"/>
              </a:rPr>
              <a:t>a. </a:t>
            </a:r>
            <a:r>
              <a:rPr lang="en-US" sz="3614" i="1" spc="169">
                <a:solidFill>
                  <a:srgbClr val="5C1137"/>
                </a:solidFill>
                <a:latin typeface="Alice Bold Italics"/>
                <a:ea typeface="Alice Bold Italics"/>
                <a:cs typeface="Alice Bold Italics"/>
                <a:sym typeface="Alice Bold Italics"/>
              </a:rPr>
              <a:t>Unsur fisik </a:t>
            </a:r>
            <a:r>
              <a:rPr lang="en-US" sz="3614" i="1" spc="169">
                <a:solidFill>
                  <a:srgbClr val="5C1137"/>
                </a:solidFill>
                <a:latin typeface="Alice Italics"/>
                <a:ea typeface="Alice Italics"/>
                <a:cs typeface="Alice Italics"/>
                <a:sym typeface="Alice Italics"/>
              </a:rPr>
              <a:t>Puisi meliputi Diksi, citraan, Gaya Bahasa, Kata Konkrit, rima, Tipografi</a:t>
            </a:r>
          </a:p>
          <a:p>
            <a:pPr algn="just">
              <a:lnSpc>
                <a:spcPts val="4265"/>
              </a:lnSpc>
            </a:pPr>
            <a:r>
              <a:rPr lang="en-US" sz="3614" i="1" spc="169">
                <a:solidFill>
                  <a:srgbClr val="5C1137"/>
                </a:solidFill>
                <a:latin typeface="Alice Italics"/>
                <a:ea typeface="Alice Italics"/>
                <a:cs typeface="Alice Italics"/>
                <a:sym typeface="Alice Italics"/>
              </a:rPr>
              <a:t>b.</a:t>
            </a:r>
            <a:r>
              <a:rPr lang="en-US" sz="3614" i="1" spc="169">
                <a:solidFill>
                  <a:srgbClr val="5C1137"/>
                </a:solidFill>
                <a:latin typeface="Alice Bold Italics"/>
                <a:ea typeface="Alice Bold Italics"/>
                <a:cs typeface="Alice Bold Italics"/>
                <a:sym typeface="Alice Bold Italics"/>
              </a:rPr>
              <a:t> Unsur batin</a:t>
            </a:r>
            <a:r>
              <a:rPr lang="en-US" sz="3614" i="1" spc="169">
                <a:solidFill>
                  <a:srgbClr val="5C1137"/>
                </a:solidFill>
                <a:latin typeface="Alice Italics"/>
                <a:ea typeface="Alice Italics"/>
                <a:cs typeface="Alice Italics"/>
                <a:sym typeface="Alice Italics"/>
              </a:rPr>
              <a:t> meliputi Tema, Perasaan, Nada dan suasana, Amanat</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529320" y="8245369"/>
            <a:ext cx="19346640" cy="3869328"/>
          </a:xfrm>
          <a:custGeom>
            <a:avLst/>
            <a:gdLst/>
            <a:ahLst/>
            <a:cxnLst/>
            <a:rect l="l" t="t" r="r" b="b"/>
            <a:pathLst>
              <a:path w="19346640" h="3869328">
                <a:moveTo>
                  <a:pt x="0" y="0"/>
                </a:moveTo>
                <a:lnTo>
                  <a:pt x="19346640" y="0"/>
                </a:lnTo>
                <a:lnTo>
                  <a:pt x="19346640" y="3869328"/>
                </a:lnTo>
                <a:lnTo>
                  <a:pt x="0" y="3869328"/>
                </a:lnTo>
                <a:lnTo>
                  <a:pt x="0" y="0"/>
                </a:lnTo>
                <a:close/>
              </a:path>
            </a:pathLst>
          </a:custGeom>
          <a:blipFill>
            <a:blip r:embed="rId2"/>
            <a:stretch>
              <a:fillRect/>
            </a:stretch>
          </a:blipFill>
        </p:spPr>
      </p:sp>
      <p:sp>
        <p:nvSpPr>
          <p:cNvPr id="3" name="Freeform 3"/>
          <p:cNvSpPr/>
          <p:nvPr/>
        </p:nvSpPr>
        <p:spPr>
          <a:xfrm>
            <a:off x="389687" y="1011237"/>
            <a:ext cx="17004253" cy="8247063"/>
          </a:xfrm>
          <a:custGeom>
            <a:avLst/>
            <a:gdLst/>
            <a:ahLst/>
            <a:cxnLst/>
            <a:rect l="l" t="t" r="r" b="b"/>
            <a:pathLst>
              <a:path w="17004253" h="8247063">
                <a:moveTo>
                  <a:pt x="0" y="0"/>
                </a:moveTo>
                <a:lnTo>
                  <a:pt x="17004253" y="0"/>
                </a:lnTo>
                <a:lnTo>
                  <a:pt x="17004253" y="8247063"/>
                </a:lnTo>
                <a:lnTo>
                  <a:pt x="0" y="824706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sp>
      <p:sp>
        <p:nvSpPr>
          <p:cNvPr id="4" name="Freeform 4"/>
          <p:cNvSpPr/>
          <p:nvPr/>
        </p:nvSpPr>
        <p:spPr>
          <a:xfrm>
            <a:off x="16442772" y="6655697"/>
            <a:ext cx="2374548" cy="3932998"/>
          </a:xfrm>
          <a:custGeom>
            <a:avLst/>
            <a:gdLst/>
            <a:ahLst/>
            <a:cxnLst/>
            <a:rect l="l" t="t" r="r" b="b"/>
            <a:pathLst>
              <a:path w="2374548" h="3932998">
                <a:moveTo>
                  <a:pt x="0" y="0"/>
                </a:moveTo>
                <a:lnTo>
                  <a:pt x="2374548" y="0"/>
                </a:lnTo>
                <a:lnTo>
                  <a:pt x="2374548" y="3932998"/>
                </a:lnTo>
                <a:lnTo>
                  <a:pt x="0" y="3932998"/>
                </a:lnTo>
                <a:lnTo>
                  <a:pt x="0" y="0"/>
                </a:lnTo>
                <a:close/>
              </a:path>
            </a:pathLst>
          </a:custGeom>
          <a:blipFill>
            <a:blip r:embed="rId4"/>
            <a:stretch>
              <a:fillRect/>
            </a:stretch>
          </a:blipFill>
        </p:spPr>
      </p:sp>
      <p:sp>
        <p:nvSpPr>
          <p:cNvPr id="5" name="Freeform 5"/>
          <p:cNvSpPr/>
          <p:nvPr/>
        </p:nvSpPr>
        <p:spPr>
          <a:xfrm>
            <a:off x="-211717" y="8819553"/>
            <a:ext cx="1649490" cy="1769142"/>
          </a:xfrm>
          <a:custGeom>
            <a:avLst/>
            <a:gdLst/>
            <a:ahLst/>
            <a:cxnLst/>
            <a:rect l="l" t="t" r="r" b="b"/>
            <a:pathLst>
              <a:path w="1649490" h="1769142">
                <a:moveTo>
                  <a:pt x="0" y="0"/>
                </a:moveTo>
                <a:lnTo>
                  <a:pt x="1649490" y="0"/>
                </a:lnTo>
                <a:lnTo>
                  <a:pt x="1649490" y="1769142"/>
                </a:lnTo>
                <a:lnTo>
                  <a:pt x="0" y="1769142"/>
                </a:lnTo>
                <a:lnTo>
                  <a:pt x="0" y="0"/>
                </a:lnTo>
                <a:close/>
              </a:path>
            </a:pathLst>
          </a:custGeom>
          <a:blipFill>
            <a:blip r:embed="rId5"/>
            <a:stretch>
              <a:fillRect/>
            </a:stretch>
          </a:blipFill>
        </p:spPr>
      </p:sp>
      <p:sp>
        <p:nvSpPr>
          <p:cNvPr id="6" name="Freeform 6"/>
          <p:cNvSpPr/>
          <p:nvPr/>
        </p:nvSpPr>
        <p:spPr>
          <a:xfrm>
            <a:off x="16040085" y="-217709"/>
            <a:ext cx="2438430" cy="2492819"/>
          </a:xfrm>
          <a:custGeom>
            <a:avLst/>
            <a:gdLst/>
            <a:ahLst/>
            <a:cxnLst/>
            <a:rect l="l" t="t" r="r" b="b"/>
            <a:pathLst>
              <a:path w="2438430" h="2492819">
                <a:moveTo>
                  <a:pt x="0" y="0"/>
                </a:moveTo>
                <a:lnTo>
                  <a:pt x="2438430" y="0"/>
                </a:lnTo>
                <a:lnTo>
                  <a:pt x="2438430" y="2492818"/>
                </a:lnTo>
                <a:lnTo>
                  <a:pt x="0" y="249281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694771" y="1328743"/>
            <a:ext cx="16394085" cy="9925794"/>
          </a:xfrm>
          <a:prstGeom prst="rect">
            <a:avLst/>
          </a:prstGeom>
        </p:spPr>
        <p:txBody>
          <a:bodyPr lIns="0" tIns="0" rIns="0" bIns="0" rtlCol="0" anchor="t">
            <a:spAutoFit/>
          </a:bodyPr>
          <a:lstStyle/>
          <a:p>
            <a:pPr algn="just">
              <a:lnSpc>
                <a:spcPts val="4265"/>
              </a:lnSpc>
            </a:pPr>
            <a:r>
              <a:rPr lang="en-US" sz="3614" i="1" spc="169" dirty="0">
                <a:solidFill>
                  <a:srgbClr val="5C1137"/>
                </a:solidFill>
                <a:latin typeface="Alice Italics"/>
                <a:ea typeface="Alice Italics"/>
                <a:cs typeface="Alice Italics"/>
                <a:sym typeface="Alice Italics"/>
              </a:rPr>
              <a:t>2. </a:t>
            </a:r>
            <a:r>
              <a:rPr lang="en-US" sz="3614" i="1" spc="169" dirty="0" err="1">
                <a:solidFill>
                  <a:srgbClr val="5C1137"/>
                </a:solidFill>
                <a:latin typeface="Alice Italics"/>
                <a:ea typeface="Alice Italics"/>
                <a:cs typeface="Alice Italics"/>
                <a:sym typeface="Alice Italics"/>
              </a:rPr>
              <a:t>Prosa</a:t>
            </a:r>
            <a:endParaRPr lang="en-US" sz="3614" i="1" spc="169" dirty="0">
              <a:solidFill>
                <a:srgbClr val="5C1137"/>
              </a:solidFill>
              <a:latin typeface="Alice Italics"/>
              <a:ea typeface="Alice Italics"/>
              <a:cs typeface="Alice Italics"/>
              <a:sym typeface="Alice Italics"/>
            </a:endParaRPr>
          </a:p>
          <a:p>
            <a:pPr algn="just">
              <a:lnSpc>
                <a:spcPts val="4265"/>
              </a:lnSpc>
            </a:pPr>
            <a:endParaRPr lang="en-US" sz="3614" i="1" spc="169" dirty="0">
              <a:solidFill>
                <a:srgbClr val="5C1137"/>
              </a:solidFill>
              <a:latin typeface="Alice Italics"/>
              <a:ea typeface="Alice Italics"/>
              <a:cs typeface="Alice Italics"/>
              <a:sym typeface="Alice Italics"/>
            </a:endParaRPr>
          </a:p>
          <a:p>
            <a:pPr algn="just">
              <a:lnSpc>
                <a:spcPts val="4265"/>
              </a:lnSpc>
            </a:pPr>
            <a:r>
              <a:rPr lang="en-US" sz="3614" i="1" spc="169" dirty="0" err="1">
                <a:solidFill>
                  <a:srgbClr val="5C1137"/>
                </a:solidFill>
                <a:latin typeface="Alice Italics"/>
                <a:ea typeface="Alice Italics"/>
                <a:cs typeface="Alice Italics"/>
                <a:sym typeface="Alice Italics"/>
              </a:rPr>
              <a:t>Prosa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adalah</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bentuk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karya</a:t>
            </a:r>
            <a:r>
              <a:rPr lang="en-US" sz="3614" i="1" spc="169" dirty="0">
                <a:solidFill>
                  <a:srgbClr val="5C1137"/>
                </a:solidFill>
                <a:latin typeface="Alice Italics"/>
                <a:ea typeface="Alice Italics"/>
                <a:cs typeface="Alice Italics"/>
                <a:sym typeface="Alice Italics"/>
              </a:rPr>
              <a:t> sastra yang </a:t>
            </a:r>
            <a:r>
              <a:rPr lang="en-US" sz="3614" i="1" spc="169" dirty="0" err="1">
                <a:solidFill>
                  <a:srgbClr val="5C1137"/>
                </a:solidFill>
                <a:latin typeface="Alice Italics"/>
                <a:ea typeface="Alice Italics"/>
                <a:cs typeface="Alice Italics"/>
                <a:sym typeface="Alice Italics"/>
              </a:rPr>
              <a:t>ditulis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dalam</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bentuk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bebas</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tidak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terikat</a:t>
            </a:r>
            <a:r>
              <a:rPr lang="en-US" sz="3614" i="1" spc="169" dirty="0">
                <a:solidFill>
                  <a:srgbClr val="5C1137"/>
                </a:solidFill>
                <a:latin typeface="Alice Italics"/>
                <a:ea typeface="Alice Italics"/>
                <a:cs typeface="Alice Italics"/>
                <a:sym typeface="Alice Italics"/>
              </a:rPr>
              <a:t> oleh rima, </a:t>
            </a:r>
            <a:r>
              <a:rPr lang="en-US" sz="3614" i="1" spc="169" dirty="0" err="1">
                <a:solidFill>
                  <a:srgbClr val="5C1137"/>
                </a:solidFill>
                <a:latin typeface="Alice Italics"/>
                <a:ea typeface="Alice Italics"/>
                <a:cs typeface="Alice Italics"/>
                <a:sym typeface="Alice Italics"/>
              </a:rPr>
              <a:t>irama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atau</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struktur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tertentu</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Prosa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mencakup</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cerpen</a:t>
            </a:r>
            <a:r>
              <a:rPr lang="en-US" sz="3614" i="1" spc="169" dirty="0">
                <a:solidFill>
                  <a:srgbClr val="5C1137"/>
                </a:solidFill>
                <a:latin typeface="Alice Italics"/>
                <a:ea typeface="Alice Italics"/>
                <a:cs typeface="Alice Italics"/>
                <a:sym typeface="Alice Italics"/>
              </a:rPr>
              <a:t>, novel, </a:t>
            </a:r>
            <a:r>
              <a:rPr lang="en-US" sz="3614" i="1" spc="169" dirty="0" err="1">
                <a:solidFill>
                  <a:srgbClr val="5C1137"/>
                </a:solidFill>
                <a:latin typeface="Alice Italics"/>
                <a:ea typeface="Alice Italics"/>
                <a:cs typeface="Alice Italics"/>
                <a:sym typeface="Alice Italics"/>
              </a:rPr>
              <a:t>esai</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bentuk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naratif</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lainnya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Prosa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dibangun</a:t>
            </a:r>
            <a:r>
              <a:rPr lang="en-US" sz="3614" i="1" spc="169" dirty="0">
                <a:solidFill>
                  <a:srgbClr val="5C1137"/>
                </a:solidFill>
                <a:latin typeface="Alice Italics"/>
                <a:ea typeface="Alice Italics"/>
                <a:cs typeface="Alice Italics"/>
                <a:sym typeface="Alice Italics"/>
              </a:rPr>
              <a:t> oleh dua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yaitu</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intrinsik</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ekstrinsik</a:t>
            </a:r>
            <a:r>
              <a:rPr lang="en-US" sz="3614" i="1" spc="169" dirty="0">
                <a:solidFill>
                  <a:srgbClr val="5C1137"/>
                </a:solidFill>
                <a:latin typeface="Alice Italics"/>
                <a:ea typeface="Alice Italics"/>
                <a:cs typeface="Alice Italics"/>
                <a:sym typeface="Alice Italics"/>
              </a:rPr>
              <a:t>.</a:t>
            </a:r>
          </a:p>
          <a:p>
            <a:pPr algn="just">
              <a:lnSpc>
                <a:spcPts val="4265"/>
              </a:lnSpc>
            </a:pPr>
            <a:r>
              <a:rPr lang="en-US" sz="3614" i="1" spc="169" dirty="0">
                <a:solidFill>
                  <a:srgbClr val="5C1137"/>
                </a:solidFill>
                <a:latin typeface="Alice Italics"/>
                <a:ea typeface="Alice Italics"/>
                <a:cs typeface="Alice Italics"/>
                <a:sym typeface="Alice Italics"/>
              </a:rPr>
              <a:t>a.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intrinsik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ialah</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yang </a:t>
            </a:r>
            <a:r>
              <a:rPr lang="en-US" sz="3614" i="1" spc="169" dirty="0" err="1">
                <a:solidFill>
                  <a:srgbClr val="5C1137"/>
                </a:solidFill>
                <a:latin typeface="Alice Italics"/>
                <a:ea typeface="Alice Italics"/>
                <a:cs typeface="Alice Italics"/>
                <a:sym typeface="Alice Italics"/>
              </a:rPr>
              <a:t>membangun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karya</a:t>
            </a:r>
            <a:r>
              <a:rPr lang="en-US" sz="3614" i="1" spc="169" dirty="0">
                <a:solidFill>
                  <a:srgbClr val="5C1137"/>
                </a:solidFill>
                <a:latin typeface="Alice Italics"/>
                <a:ea typeface="Alice Italics"/>
                <a:cs typeface="Alice Italics"/>
                <a:sym typeface="Alice Italics"/>
              </a:rPr>
              <a:t> sastra </a:t>
            </a:r>
            <a:r>
              <a:rPr lang="en-US" sz="3614" i="1" spc="169" dirty="0" err="1">
                <a:solidFill>
                  <a:srgbClr val="5C1137"/>
                </a:solidFill>
                <a:latin typeface="Alice Italics"/>
                <a:ea typeface="Alice Italics"/>
                <a:cs typeface="Alice Italics"/>
                <a:sym typeface="Alice Italics"/>
              </a:rPr>
              <a:t>dari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dalam</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serta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membentuk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struktur</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makna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cerita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intrinsik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diantaranya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yakni</a:t>
            </a:r>
            <a:r>
              <a:rPr lang="en-US" sz="3614" i="1" spc="169" dirty="0">
                <a:solidFill>
                  <a:srgbClr val="5C1137"/>
                </a:solidFill>
                <a:latin typeface="Alice Italics"/>
                <a:ea typeface="Alice Italics"/>
                <a:cs typeface="Alice Italics"/>
                <a:sym typeface="Alice Italics"/>
              </a:rPr>
              <a:t> Tema, </a:t>
            </a:r>
            <a:r>
              <a:rPr lang="en-US" sz="3614" i="1" spc="169" dirty="0" err="1">
                <a:solidFill>
                  <a:srgbClr val="5C1137"/>
                </a:solidFill>
                <a:latin typeface="Alice Italics"/>
                <a:ea typeface="Alice Italics"/>
                <a:cs typeface="Alice Italics"/>
                <a:sym typeface="Alice Italics"/>
              </a:rPr>
              <a:t>alur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Tokoh</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Penokohan</a:t>
            </a:r>
            <a:r>
              <a:rPr lang="en-US" sz="3614" i="1" spc="169" dirty="0">
                <a:solidFill>
                  <a:srgbClr val="5C1137"/>
                </a:solidFill>
                <a:latin typeface="Alice Italics"/>
                <a:ea typeface="Alice Italics"/>
                <a:cs typeface="Alice Italics"/>
                <a:sym typeface="Alice Italics"/>
              </a:rPr>
              <a:t>, Latar, </a:t>
            </a:r>
            <a:r>
              <a:rPr lang="en-US" sz="3614" i="1" spc="169" dirty="0" err="1">
                <a:solidFill>
                  <a:srgbClr val="5C1137"/>
                </a:solidFill>
                <a:latin typeface="Alice Italics"/>
                <a:ea typeface="Alice Italics"/>
                <a:cs typeface="Alice Italics"/>
                <a:sym typeface="Alice Italics"/>
              </a:rPr>
              <a:t>sudut</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pandang</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amanat</a:t>
            </a:r>
            <a:r>
              <a:rPr lang="en-US" sz="3614" i="1" spc="169" dirty="0">
                <a:solidFill>
                  <a:srgbClr val="5C1137"/>
                </a:solidFill>
                <a:latin typeface="Alice Italics"/>
                <a:ea typeface="Alice Italics"/>
                <a:cs typeface="Alice Italics"/>
                <a:sym typeface="Alice Italics"/>
              </a:rPr>
              <a:t>, Gaya Bahasa.</a:t>
            </a:r>
          </a:p>
          <a:p>
            <a:pPr algn="just">
              <a:lnSpc>
                <a:spcPts val="4265"/>
              </a:lnSpc>
            </a:pPr>
            <a:r>
              <a:rPr lang="en-US" sz="3614" i="1" spc="169" dirty="0">
                <a:solidFill>
                  <a:srgbClr val="5C1137"/>
                </a:solidFill>
                <a:latin typeface="Alice Italics"/>
                <a:ea typeface="Alice Italics"/>
                <a:cs typeface="Alice Italics"/>
                <a:sym typeface="Alice Italics"/>
              </a:rPr>
              <a:t>b.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Ekstrinsik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adalah</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di </a:t>
            </a:r>
            <a:r>
              <a:rPr lang="en-US" sz="3614" i="1" spc="169" dirty="0" err="1">
                <a:solidFill>
                  <a:srgbClr val="5C1137"/>
                </a:solidFill>
                <a:latin typeface="Alice Italics"/>
                <a:ea typeface="Alice Italics"/>
                <a:cs typeface="Alice Italics"/>
                <a:sym typeface="Alice Italics"/>
              </a:rPr>
              <a:t>luar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teks</a:t>
            </a:r>
            <a:r>
              <a:rPr lang="en-US" sz="3614" i="1" spc="169" dirty="0">
                <a:solidFill>
                  <a:srgbClr val="5C1137"/>
                </a:solidFill>
                <a:latin typeface="Alice Italics"/>
                <a:ea typeface="Alice Italics"/>
                <a:cs typeface="Alice Italics"/>
                <a:sym typeface="Alice Italics"/>
              </a:rPr>
              <a:t> sastra yang </a:t>
            </a:r>
            <a:r>
              <a:rPr lang="en-US" sz="3614" i="1" spc="169" dirty="0" err="1">
                <a:solidFill>
                  <a:srgbClr val="5C1137"/>
                </a:solidFill>
                <a:latin typeface="Alice Italics"/>
                <a:ea typeface="Alice Italics"/>
                <a:cs typeface="Alice Italics"/>
                <a:sym typeface="Alice Italics"/>
              </a:rPr>
              <a:t>memengaruhi</a:t>
            </a:r>
            <a:r>
              <a:rPr lang="en-US" sz="3614" i="1" spc="169" dirty="0">
                <a:solidFill>
                  <a:srgbClr val="5C1137"/>
                </a:solidFill>
                <a:latin typeface="Alice Italics"/>
                <a:ea typeface="Alice Italics"/>
                <a:cs typeface="Alice Italics"/>
                <a:sym typeface="Alice Italics"/>
              </a:rPr>
              <a:t> proses </a:t>
            </a:r>
            <a:r>
              <a:rPr lang="en-US" sz="3614" i="1" spc="169" dirty="0" err="1">
                <a:solidFill>
                  <a:srgbClr val="5C1137"/>
                </a:solidFill>
                <a:latin typeface="Alice Italics"/>
                <a:ea typeface="Alice Italics"/>
                <a:cs typeface="Alice Italics"/>
                <a:sym typeface="Alice Italics"/>
              </a:rPr>
              <a:t>penciptaan</a:t>
            </a:r>
            <a:r>
              <a:rPr lang="en-US" sz="3614" i="1" spc="169" dirty="0">
                <a:solidFill>
                  <a:srgbClr val="5C1137"/>
                </a:solidFill>
                <a:latin typeface="Alice Italics"/>
                <a:ea typeface="Alice Italics"/>
                <a:cs typeface="Alice Italics"/>
                <a:sym typeface="Alice Italics"/>
              </a:rPr>
              <a:t> dan </a:t>
            </a:r>
            <a:r>
              <a:rPr lang="en-US" sz="3614" i="1" spc="169" dirty="0" err="1">
                <a:solidFill>
                  <a:srgbClr val="5C1137"/>
                </a:solidFill>
                <a:latin typeface="Alice Italics"/>
                <a:ea typeface="Alice Italics"/>
                <a:cs typeface="Alice Italics"/>
                <a:sym typeface="Alice Italics"/>
              </a:rPr>
              <a:t>pemaknaan</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karya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unsur</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intrinsik</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yakni</a:t>
            </a:r>
            <a:r>
              <a:rPr lang="en-US" sz="3614" i="1" spc="169" dirty="0">
                <a:solidFill>
                  <a:srgbClr val="5C1137"/>
                </a:solidFill>
                <a:latin typeface="Alice Italics"/>
                <a:ea typeface="Alice Italics"/>
                <a:cs typeface="Alice Italics"/>
                <a:sym typeface="Alice Italics"/>
              </a:rPr>
              <a:t> Latar </a:t>
            </a:r>
            <a:r>
              <a:rPr lang="en-US" sz="3614" i="1" spc="169" dirty="0" err="1">
                <a:solidFill>
                  <a:srgbClr val="5C1137"/>
                </a:solidFill>
                <a:latin typeface="Alice Italics"/>
                <a:ea typeface="Alice Italics"/>
                <a:cs typeface="Alice Italics"/>
                <a:sym typeface="Alice Italics"/>
              </a:rPr>
              <a:t>belakang</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pengarang</a:t>
            </a:r>
            <a:r>
              <a:rPr lang="en-US" sz="3614" i="1" spc="169" dirty="0">
                <a:solidFill>
                  <a:srgbClr val="5C1137"/>
                </a:solidFill>
                <a:latin typeface="Alice Italics"/>
                <a:ea typeface="Alice Italics"/>
                <a:cs typeface="Alice Italics"/>
                <a:sym typeface="Alice Italics"/>
              </a:rPr>
              <a:t>, Nilai </a:t>
            </a:r>
            <a:r>
              <a:rPr lang="en-US" sz="3614" i="1" spc="169" dirty="0" err="1">
                <a:solidFill>
                  <a:srgbClr val="5C1137"/>
                </a:solidFill>
                <a:latin typeface="Alice Italics"/>
                <a:ea typeface="Alice Italics"/>
                <a:cs typeface="Alice Italics"/>
                <a:sym typeface="Alice Italics"/>
              </a:rPr>
              <a:t>sosial</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nilai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budaya</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nilai</a:t>
            </a:r>
            <a:r>
              <a:rPr lang="en-US" sz="3614" i="1" spc="169" dirty="0">
                <a:solidFill>
                  <a:srgbClr val="5C1137"/>
                </a:solidFill>
                <a:latin typeface="Alice Italics"/>
                <a:ea typeface="Alice Italics"/>
                <a:cs typeface="Alice Italics"/>
                <a:sym typeface="Alice Italics"/>
              </a:rPr>
              <a:t> agama, </a:t>
            </a:r>
            <a:r>
              <a:rPr lang="en-US" sz="3614" i="1" spc="169" dirty="0" err="1">
                <a:solidFill>
                  <a:srgbClr val="5C1137"/>
                </a:solidFill>
                <a:latin typeface="Alice Italics"/>
                <a:ea typeface="Alice Italics"/>
                <a:cs typeface="Alice Italics"/>
                <a:sym typeface="Alice Italics"/>
              </a:rPr>
              <a:t>nilai</a:t>
            </a:r>
            <a:r>
              <a:rPr lang="en-US" sz="3614" i="1" spc="169" dirty="0">
                <a:solidFill>
                  <a:srgbClr val="5C1137"/>
                </a:solidFill>
                <a:latin typeface="Alice Italics"/>
                <a:ea typeface="Alice Italics"/>
                <a:cs typeface="Alice Italics"/>
                <a:sym typeface="Alice Italics"/>
              </a:rPr>
              <a:t> </a:t>
            </a:r>
            <a:r>
              <a:rPr lang="en-US" sz="3614" i="1" spc="169" dirty="0" err="1">
                <a:solidFill>
                  <a:srgbClr val="5C1137"/>
                </a:solidFill>
                <a:latin typeface="Alice Italics"/>
                <a:ea typeface="Alice Italics"/>
                <a:cs typeface="Alice Italics"/>
                <a:sym typeface="Alice Italics"/>
              </a:rPr>
              <a:t>pendidikan</a:t>
            </a:r>
            <a:r>
              <a:rPr lang="en-US" sz="3614" i="1" spc="169" dirty="0">
                <a:solidFill>
                  <a:srgbClr val="5C1137"/>
                </a:solidFill>
                <a:latin typeface="Alice Italics"/>
                <a:ea typeface="Alice Italics"/>
                <a:cs typeface="Alice Italics"/>
                <a:sym typeface="Alice Italics"/>
              </a:rPr>
              <a:t>.</a:t>
            </a:r>
          </a:p>
          <a:p>
            <a:pPr algn="just">
              <a:lnSpc>
                <a:spcPts val="4265"/>
              </a:lnSpc>
            </a:pPr>
            <a:r>
              <a:rPr lang="en-US" sz="3614" i="1" spc="169" dirty="0">
                <a:solidFill>
                  <a:srgbClr val="5C1137"/>
                </a:solidFill>
                <a:latin typeface="Alice Italics"/>
                <a:ea typeface="Alice Italics"/>
                <a:cs typeface="Alice Italics"/>
                <a:sym typeface="Alice Italics"/>
              </a:rPr>
              <a:t> </a:t>
            </a:r>
          </a:p>
          <a:p>
            <a:pPr algn="just">
              <a:lnSpc>
                <a:spcPts val="4265"/>
              </a:lnSpc>
            </a:pPr>
            <a:endParaRPr lang="en-US" sz="3614" i="1" spc="169" dirty="0">
              <a:solidFill>
                <a:srgbClr val="5C1137"/>
              </a:solidFill>
              <a:latin typeface="Alice Italics"/>
              <a:ea typeface="Alice Italics"/>
              <a:cs typeface="Alice Italics"/>
              <a:sym typeface="Alice Italics"/>
            </a:endParaRPr>
          </a:p>
          <a:p>
            <a:pPr algn="just">
              <a:lnSpc>
                <a:spcPts val="4265"/>
              </a:lnSpc>
            </a:pPr>
            <a:endParaRPr lang="en-US" sz="3614" i="1" spc="169" dirty="0">
              <a:solidFill>
                <a:srgbClr val="5C1137"/>
              </a:solidFill>
              <a:latin typeface="Alice Italics"/>
              <a:ea typeface="Alice Italics"/>
              <a:cs typeface="Alice Italics"/>
              <a:sym typeface="Alice Italics"/>
            </a:endParaRPr>
          </a:p>
          <a:p>
            <a:pPr algn="just">
              <a:lnSpc>
                <a:spcPts val="4265"/>
              </a:lnSpc>
            </a:pPr>
            <a:endParaRPr lang="en-US" sz="3614" i="1" spc="169" dirty="0">
              <a:solidFill>
                <a:srgbClr val="5C1137"/>
              </a:solidFill>
              <a:latin typeface="Alice Italics"/>
              <a:ea typeface="Alice Italics"/>
              <a:cs typeface="Alice Italics"/>
              <a:sym typeface="Alice Itali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529320" y="8245369"/>
            <a:ext cx="19346640" cy="3869328"/>
          </a:xfrm>
          <a:custGeom>
            <a:avLst/>
            <a:gdLst/>
            <a:ahLst/>
            <a:cxnLst/>
            <a:rect l="l" t="t" r="r" b="b"/>
            <a:pathLst>
              <a:path w="19346640" h="3869328">
                <a:moveTo>
                  <a:pt x="0" y="0"/>
                </a:moveTo>
                <a:lnTo>
                  <a:pt x="19346640" y="0"/>
                </a:lnTo>
                <a:lnTo>
                  <a:pt x="19346640" y="3869328"/>
                </a:lnTo>
                <a:lnTo>
                  <a:pt x="0" y="3869328"/>
                </a:lnTo>
                <a:lnTo>
                  <a:pt x="0" y="0"/>
                </a:lnTo>
                <a:close/>
              </a:path>
            </a:pathLst>
          </a:custGeom>
          <a:blipFill>
            <a:blip r:embed="rId2"/>
            <a:stretch>
              <a:fillRect/>
            </a:stretch>
          </a:blipFill>
        </p:spPr>
      </p:sp>
      <p:sp>
        <p:nvSpPr>
          <p:cNvPr id="3" name="Freeform 3"/>
          <p:cNvSpPr/>
          <p:nvPr/>
        </p:nvSpPr>
        <p:spPr>
          <a:xfrm>
            <a:off x="389687" y="1011237"/>
            <a:ext cx="17004253" cy="8247063"/>
          </a:xfrm>
          <a:custGeom>
            <a:avLst/>
            <a:gdLst/>
            <a:ahLst/>
            <a:cxnLst/>
            <a:rect l="l" t="t" r="r" b="b"/>
            <a:pathLst>
              <a:path w="17004253" h="8247063">
                <a:moveTo>
                  <a:pt x="0" y="0"/>
                </a:moveTo>
                <a:lnTo>
                  <a:pt x="17004253" y="0"/>
                </a:lnTo>
                <a:lnTo>
                  <a:pt x="17004253" y="8247063"/>
                </a:lnTo>
                <a:lnTo>
                  <a:pt x="0" y="824706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sp>
      <p:sp>
        <p:nvSpPr>
          <p:cNvPr id="4" name="Freeform 4"/>
          <p:cNvSpPr/>
          <p:nvPr/>
        </p:nvSpPr>
        <p:spPr>
          <a:xfrm>
            <a:off x="16442772" y="6655697"/>
            <a:ext cx="2374548" cy="3932998"/>
          </a:xfrm>
          <a:custGeom>
            <a:avLst/>
            <a:gdLst/>
            <a:ahLst/>
            <a:cxnLst/>
            <a:rect l="l" t="t" r="r" b="b"/>
            <a:pathLst>
              <a:path w="2374548" h="3932998">
                <a:moveTo>
                  <a:pt x="0" y="0"/>
                </a:moveTo>
                <a:lnTo>
                  <a:pt x="2374548" y="0"/>
                </a:lnTo>
                <a:lnTo>
                  <a:pt x="2374548" y="3932998"/>
                </a:lnTo>
                <a:lnTo>
                  <a:pt x="0" y="3932998"/>
                </a:lnTo>
                <a:lnTo>
                  <a:pt x="0" y="0"/>
                </a:lnTo>
                <a:close/>
              </a:path>
            </a:pathLst>
          </a:custGeom>
          <a:blipFill>
            <a:blip r:embed="rId4"/>
            <a:stretch>
              <a:fillRect/>
            </a:stretch>
          </a:blipFill>
        </p:spPr>
      </p:sp>
      <p:sp>
        <p:nvSpPr>
          <p:cNvPr id="5" name="Freeform 5"/>
          <p:cNvSpPr/>
          <p:nvPr/>
        </p:nvSpPr>
        <p:spPr>
          <a:xfrm>
            <a:off x="-211717" y="8819553"/>
            <a:ext cx="1649490" cy="1769142"/>
          </a:xfrm>
          <a:custGeom>
            <a:avLst/>
            <a:gdLst/>
            <a:ahLst/>
            <a:cxnLst/>
            <a:rect l="l" t="t" r="r" b="b"/>
            <a:pathLst>
              <a:path w="1649490" h="1769142">
                <a:moveTo>
                  <a:pt x="0" y="0"/>
                </a:moveTo>
                <a:lnTo>
                  <a:pt x="1649490" y="0"/>
                </a:lnTo>
                <a:lnTo>
                  <a:pt x="1649490" y="1769142"/>
                </a:lnTo>
                <a:lnTo>
                  <a:pt x="0" y="1769142"/>
                </a:lnTo>
                <a:lnTo>
                  <a:pt x="0" y="0"/>
                </a:lnTo>
                <a:close/>
              </a:path>
            </a:pathLst>
          </a:custGeom>
          <a:blipFill>
            <a:blip r:embed="rId5"/>
            <a:stretch>
              <a:fillRect/>
            </a:stretch>
          </a:blipFill>
        </p:spPr>
      </p:sp>
      <p:sp>
        <p:nvSpPr>
          <p:cNvPr id="6" name="Freeform 6"/>
          <p:cNvSpPr/>
          <p:nvPr/>
        </p:nvSpPr>
        <p:spPr>
          <a:xfrm>
            <a:off x="16040085" y="-217709"/>
            <a:ext cx="2438430" cy="2492819"/>
          </a:xfrm>
          <a:custGeom>
            <a:avLst/>
            <a:gdLst/>
            <a:ahLst/>
            <a:cxnLst/>
            <a:rect l="l" t="t" r="r" b="b"/>
            <a:pathLst>
              <a:path w="2438430" h="2492819">
                <a:moveTo>
                  <a:pt x="0" y="0"/>
                </a:moveTo>
                <a:lnTo>
                  <a:pt x="2438430" y="0"/>
                </a:lnTo>
                <a:lnTo>
                  <a:pt x="2438430" y="2492818"/>
                </a:lnTo>
                <a:lnTo>
                  <a:pt x="0" y="249281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1028700" y="2636917"/>
            <a:ext cx="15726227" cy="5876582"/>
          </a:xfrm>
          <a:prstGeom prst="rect">
            <a:avLst/>
          </a:prstGeom>
        </p:spPr>
        <p:txBody>
          <a:bodyPr lIns="0" tIns="0" rIns="0" bIns="0" rtlCol="0" anchor="t">
            <a:spAutoFit/>
          </a:bodyPr>
          <a:lstStyle/>
          <a:p>
            <a:pPr algn="just">
              <a:lnSpc>
                <a:spcPts val="4265"/>
              </a:lnSpc>
            </a:pPr>
            <a:r>
              <a:rPr lang="en-US" sz="3614" i="1" spc="169">
                <a:solidFill>
                  <a:srgbClr val="5C1137"/>
                </a:solidFill>
                <a:latin typeface="Alice Italics"/>
                <a:ea typeface="Alice Italics"/>
                <a:cs typeface="Alice Italics"/>
                <a:sym typeface="Alice Italics"/>
              </a:rPr>
              <a:t>3. Drama</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r>
              <a:rPr lang="en-US" sz="3614" i="1" spc="169">
                <a:solidFill>
                  <a:srgbClr val="5C1137"/>
                </a:solidFill>
                <a:latin typeface="Alice Italics"/>
                <a:ea typeface="Alice Italics"/>
                <a:cs typeface="Alice Italics"/>
                <a:sym typeface="Alice Italics"/>
              </a:rPr>
              <a:t>Cerita dalam drama dibangun oleh berbagai unsur, seperti tema, latar, alur, tokoh dan penokohan, amanat, serta dialog. Unsur-unsur ini saling terkait untuk membentuk keseluruhan struktur dan makna cerita.</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r>
              <a:rPr lang="en-US" sz="3614" i="1" spc="169">
                <a:solidFill>
                  <a:srgbClr val="5C1137"/>
                </a:solidFill>
                <a:latin typeface="Alice Italics"/>
                <a:ea typeface="Alice Italics"/>
                <a:cs typeface="Alice Italics"/>
                <a:sym typeface="Alice Italics"/>
              </a:rPr>
              <a:t> </a:t>
            </a: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a:p>
            <a:pPr algn="just">
              <a:lnSpc>
                <a:spcPts val="4265"/>
              </a:lnSpc>
            </a:pPr>
            <a:endParaRPr lang="en-US" sz="3614" i="1" spc="169">
              <a:solidFill>
                <a:srgbClr val="5C1137"/>
              </a:solidFill>
              <a:latin typeface="Alice Italics"/>
              <a:ea typeface="Alice Italics"/>
              <a:cs typeface="Alice Italics"/>
              <a:sym typeface="Alice Itali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8C5F6"/>
        </a:solidFill>
        <a:effectLst/>
      </p:bgPr>
    </p:bg>
    <p:spTree>
      <p:nvGrpSpPr>
        <p:cNvPr id="1" name=""/>
        <p:cNvGrpSpPr/>
        <p:nvPr/>
      </p:nvGrpSpPr>
      <p:grpSpPr>
        <a:xfrm>
          <a:off x="0" y="0"/>
          <a:ext cx="0" cy="0"/>
          <a:chOff x="0" y="0"/>
          <a:chExt cx="0" cy="0"/>
        </a:xfrm>
      </p:grpSpPr>
      <p:sp>
        <p:nvSpPr>
          <p:cNvPr id="2" name="Freeform 2"/>
          <p:cNvSpPr/>
          <p:nvPr/>
        </p:nvSpPr>
        <p:spPr>
          <a:xfrm>
            <a:off x="-990600" y="952500"/>
            <a:ext cx="8142032" cy="7715250"/>
          </a:xfrm>
          <a:custGeom>
            <a:avLst/>
            <a:gdLst/>
            <a:ahLst/>
            <a:cxnLst/>
            <a:rect l="l" t="t" r="r" b="b"/>
            <a:pathLst>
              <a:path w="10299484" h="7715250">
                <a:moveTo>
                  <a:pt x="0" y="0"/>
                </a:moveTo>
                <a:lnTo>
                  <a:pt x="10299484" y="0"/>
                </a:lnTo>
                <a:lnTo>
                  <a:pt x="10299484" y="7715250"/>
                </a:lnTo>
                <a:lnTo>
                  <a:pt x="0" y="7715250"/>
                </a:lnTo>
                <a:lnTo>
                  <a:pt x="0" y="0"/>
                </a:lnTo>
                <a:close/>
              </a:path>
            </a:pathLst>
          </a:custGeom>
          <a:blipFill>
            <a:blip>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899200" y="8550765"/>
            <a:ext cx="20641807" cy="3086100"/>
            <a:chOff x="0" y="0"/>
            <a:chExt cx="5436525" cy="812800"/>
          </a:xfrm>
        </p:grpSpPr>
        <p:sp>
          <p:nvSpPr>
            <p:cNvPr id="4" name="Freeform 4"/>
            <p:cNvSpPr/>
            <p:nvPr/>
          </p:nvSpPr>
          <p:spPr>
            <a:xfrm>
              <a:off x="0" y="0"/>
              <a:ext cx="5436525" cy="812800"/>
            </a:xfrm>
            <a:custGeom>
              <a:avLst/>
              <a:gdLst/>
              <a:ahLst/>
              <a:cxnLst/>
              <a:rect l="l" t="t" r="r" b="b"/>
              <a:pathLst>
                <a:path w="5436525" h="812800">
                  <a:moveTo>
                    <a:pt x="0" y="0"/>
                  </a:moveTo>
                  <a:lnTo>
                    <a:pt x="5436525" y="0"/>
                  </a:lnTo>
                  <a:lnTo>
                    <a:pt x="5436525" y="812800"/>
                  </a:lnTo>
                  <a:lnTo>
                    <a:pt x="0" y="812800"/>
                  </a:lnTo>
                  <a:close/>
                </a:path>
              </a:pathLst>
            </a:custGeom>
            <a:solidFill>
              <a:srgbClr val="737373"/>
            </a:solidFill>
          </p:spPr>
        </p:sp>
        <p:sp>
          <p:nvSpPr>
            <p:cNvPr id="5" name="TextBox 5"/>
            <p:cNvSpPr txBox="1"/>
            <p:nvPr/>
          </p:nvSpPr>
          <p:spPr>
            <a:xfrm>
              <a:off x="0" y="-38100"/>
              <a:ext cx="5436525" cy="850900"/>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240942" y="4656139"/>
            <a:ext cx="4053540" cy="5437676"/>
          </a:xfrm>
          <a:custGeom>
            <a:avLst/>
            <a:gdLst/>
            <a:ahLst/>
            <a:cxnLst/>
            <a:rect l="l" t="t" r="r" b="b"/>
            <a:pathLst>
              <a:path w="4053540" h="5437676">
                <a:moveTo>
                  <a:pt x="0" y="0"/>
                </a:moveTo>
                <a:lnTo>
                  <a:pt x="4053540" y="0"/>
                </a:lnTo>
                <a:lnTo>
                  <a:pt x="4053540" y="5437676"/>
                </a:lnTo>
                <a:lnTo>
                  <a:pt x="0" y="543767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flipH="1">
            <a:off x="12156235" y="3742843"/>
            <a:ext cx="5907311" cy="12086571"/>
          </a:xfrm>
          <a:custGeom>
            <a:avLst/>
            <a:gdLst/>
            <a:ahLst/>
            <a:cxnLst/>
            <a:rect l="l" t="t" r="r" b="b"/>
            <a:pathLst>
              <a:path w="5907311" h="12086571">
                <a:moveTo>
                  <a:pt x="5907312" y="0"/>
                </a:moveTo>
                <a:lnTo>
                  <a:pt x="0" y="0"/>
                </a:lnTo>
                <a:lnTo>
                  <a:pt x="0" y="12086571"/>
                </a:lnTo>
                <a:lnTo>
                  <a:pt x="5907312" y="12086571"/>
                </a:lnTo>
                <a:lnTo>
                  <a:pt x="5907312" y="0"/>
                </a:lnTo>
                <a:close/>
              </a:path>
            </a:pathLst>
          </a:custGeom>
          <a:blipFill>
            <a:blip r:embed="rId4"/>
            <a:stretch>
              <a:fillRect/>
            </a:stretch>
          </a:blipFill>
        </p:spPr>
      </p:sp>
      <p:sp>
        <p:nvSpPr>
          <p:cNvPr id="8" name="Freeform 8"/>
          <p:cNvSpPr/>
          <p:nvPr/>
        </p:nvSpPr>
        <p:spPr>
          <a:xfrm>
            <a:off x="15129322" y="371680"/>
            <a:ext cx="2934224" cy="2329041"/>
          </a:xfrm>
          <a:custGeom>
            <a:avLst/>
            <a:gdLst/>
            <a:ahLst/>
            <a:cxnLst/>
            <a:rect l="l" t="t" r="r" b="b"/>
            <a:pathLst>
              <a:path w="2934224" h="2329041">
                <a:moveTo>
                  <a:pt x="0" y="0"/>
                </a:moveTo>
                <a:lnTo>
                  <a:pt x="2934225" y="0"/>
                </a:lnTo>
                <a:lnTo>
                  <a:pt x="2934225" y="2329041"/>
                </a:lnTo>
                <a:lnTo>
                  <a:pt x="0" y="232904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5764104" y="8743950"/>
            <a:ext cx="7315200" cy="1176528"/>
          </a:xfrm>
          <a:custGeom>
            <a:avLst/>
            <a:gdLst/>
            <a:ahLst/>
            <a:cxnLst/>
            <a:rect l="l" t="t" r="r" b="b"/>
            <a:pathLst>
              <a:path w="7315200" h="1176528">
                <a:moveTo>
                  <a:pt x="0" y="0"/>
                </a:moveTo>
                <a:lnTo>
                  <a:pt x="7315200" y="0"/>
                </a:lnTo>
                <a:lnTo>
                  <a:pt x="7315200" y="1176528"/>
                </a:lnTo>
                <a:lnTo>
                  <a:pt x="0" y="11765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3895564" y="420744"/>
            <a:ext cx="2364712" cy="2279977"/>
          </a:xfrm>
          <a:custGeom>
            <a:avLst/>
            <a:gdLst/>
            <a:ahLst/>
            <a:cxnLst/>
            <a:rect l="l" t="t" r="r" b="b"/>
            <a:pathLst>
              <a:path w="2364712" h="2279977">
                <a:moveTo>
                  <a:pt x="0" y="0"/>
                </a:moveTo>
                <a:lnTo>
                  <a:pt x="2364712" y="0"/>
                </a:lnTo>
                <a:lnTo>
                  <a:pt x="2364712" y="2279977"/>
                </a:lnTo>
                <a:lnTo>
                  <a:pt x="0" y="2279977"/>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1" name="TextBox 11"/>
          <p:cNvSpPr txBox="1"/>
          <p:nvPr/>
        </p:nvSpPr>
        <p:spPr>
          <a:xfrm>
            <a:off x="7871930" y="2722498"/>
            <a:ext cx="8568611" cy="1577788"/>
          </a:xfrm>
          <a:prstGeom prst="rect">
            <a:avLst/>
          </a:prstGeom>
        </p:spPr>
        <p:txBody>
          <a:bodyPr lIns="0" tIns="0" rIns="0" bIns="0" rtlCol="0" anchor="t">
            <a:spAutoFit/>
          </a:bodyPr>
          <a:lstStyle/>
          <a:p>
            <a:pPr algn="l">
              <a:lnSpc>
                <a:spcPts val="11584"/>
              </a:lnSpc>
            </a:pPr>
            <a:r>
              <a:rPr lang="en-US" sz="12194" spc="-609">
                <a:solidFill>
                  <a:srgbClr val="870D12"/>
                </a:solidFill>
                <a:latin typeface="Alice Bold"/>
                <a:ea typeface="Alice Bold"/>
                <a:cs typeface="Alice Bold"/>
                <a:sym typeface="Alice Bold"/>
              </a:rPr>
              <a:t>Terima</a:t>
            </a:r>
          </a:p>
        </p:txBody>
      </p:sp>
      <p:sp>
        <p:nvSpPr>
          <p:cNvPr id="12" name="TextBox 12"/>
          <p:cNvSpPr txBox="1"/>
          <p:nvPr/>
        </p:nvSpPr>
        <p:spPr>
          <a:xfrm>
            <a:off x="7871930" y="4364817"/>
            <a:ext cx="8568611" cy="1577788"/>
          </a:xfrm>
          <a:prstGeom prst="rect">
            <a:avLst/>
          </a:prstGeom>
        </p:spPr>
        <p:txBody>
          <a:bodyPr lIns="0" tIns="0" rIns="0" bIns="0" rtlCol="0" anchor="t">
            <a:spAutoFit/>
          </a:bodyPr>
          <a:lstStyle/>
          <a:p>
            <a:pPr algn="l">
              <a:lnSpc>
                <a:spcPts val="11584"/>
              </a:lnSpc>
            </a:pPr>
            <a:r>
              <a:rPr lang="en-US" sz="12194" spc="-609">
                <a:solidFill>
                  <a:srgbClr val="870D12"/>
                </a:solidFill>
                <a:latin typeface="Alice Bold"/>
                <a:ea typeface="Alice Bold"/>
                <a:cs typeface="Alice Bold"/>
                <a:sym typeface="Alice Bold"/>
              </a:rPr>
              <a:t>Kasih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TotalTime>
  <Words>745</Words>
  <Application>Microsoft Office PowerPoint</Application>
  <PresentationFormat>Custom</PresentationFormat>
  <Paragraphs>75</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Alice</vt:lpstr>
      <vt:lpstr>Calibri</vt:lpstr>
      <vt:lpstr>Alice Bold Italics</vt:lpstr>
      <vt:lpstr>Alice Italics</vt:lpstr>
      <vt:lpstr>Alice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Biru Muda Modul Pembelajaran Presentasi Tugas Kelompok</dc:title>
  <dc:creator>HP</dc:creator>
  <cp:lastModifiedBy>HP 14S</cp:lastModifiedBy>
  <cp:revision>4</cp:revision>
  <dcterms:created xsi:type="dcterms:W3CDTF">2006-08-16T00:00:00Z</dcterms:created>
  <dcterms:modified xsi:type="dcterms:W3CDTF">2026-09-11T03:38:10Z</dcterms:modified>
  <dc:identifier>DAGyxMz9LMQ</dc:identifier>
</cp:coreProperties>
</file>