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408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C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875520" y="457200"/>
            <a:ext cx="1554480" cy="1554480"/>
          </a:xfrm>
          <a:prstGeom prst="ellipse">
            <a:avLst/>
          </a:prstGeom>
          <a:solidFill>
            <a:srgbClr val="2FBF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607040" y="1645920"/>
            <a:ext cx="822960" cy="822960"/>
          </a:xfrm>
          <a:prstGeom prst="ellipse">
            <a:avLst/>
          </a:prstGeom>
          <a:solidFill>
            <a:srgbClr val="FAC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326880" y="1920240"/>
            <a:ext cx="502920" cy="502920"/>
          </a:xfrm>
          <a:prstGeom prst="ellipse">
            <a:avLst/>
          </a:prstGeom>
          <a:solidFill>
            <a:srgbClr val="1FA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838197"/>
            <a:ext cx="8595360" cy="209288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en-US" sz="3000" b="1" dirty="0">
                <a:solidFill>
                  <a:srgbClr val="FFFFFF"/>
                </a:solidFill>
                <a:latin typeface="Aptos Display"/>
              </a:rPr>
              <a:t>PENYUSUNAN MODUL AJAR DEEP LEARNING SEBAGAI STRATEGI PENINGKATAN MUTU PROSES BELAJAR MENGAJAR</a:t>
            </a:r>
          </a:p>
          <a:p>
            <a:endParaRPr lang="en-US" sz="1600" b="1" dirty="0">
              <a:solidFill>
                <a:srgbClr val="FFFFFF"/>
              </a:solidFill>
              <a:latin typeface="Aptos Display"/>
            </a:endParaRPr>
          </a:p>
          <a:p>
            <a:pPr algn="l"/>
            <a:r>
              <a:rPr sz="2400" b="1" dirty="0">
                <a:solidFill>
                  <a:srgbClr val="FFFFFF"/>
                </a:solidFill>
                <a:latin typeface="Aptos Display"/>
              </a:rPr>
              <a:t>DARI MODUL AJAR</a:t>
            </a:r>
            <a:r>
              <a:rPr lang="en-US" sz="2400" b="1" dirty="0">
                <a:solidFill>
                  <a:srgbClr val="FFFFFF"/>
                </a:solidFill>
                <a:latin typeface="Aptos Display"/>
              </a:rPr>
              <a:t> </a:t>
            </a:r>
            <a:r>
              <a:rPr sz="2400" b="1" dirty="0">
                <a:solidFill>
                  <a:srgbClr val="FFFFFF"/>
                </a:solidFill>
                <a:latin typeface="Aptos Display"/>
              </a:rPr>
              <a:t>KE PENGALAMAN BELAJAR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" y="2938446"/>
            <a:ext cx="7132320" cy="70788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0" dirty="0" err="1">
                <a:solidFill>
                  <a:srgbClr val="CDE1EB"/>
                </a:solidFill>
                <a:latin typeface="Aptos"/>
              </a:rPr>
              <a:t>Optimalisasi</a:t>
            </a:r>
            <a:r>
              <a:rPr sz="2000" b="0" dirty="0">
                <a:solidFill>
                  <a:srgbClr val="CDE1EB"/>
                </a:solidFill>
                <a:latin typeface="Aptos"/>
              </a:rPr>
              <a:t> Canva &amp; Learn Grid</a:t>
            </a:r>
            <a:endParaRPr lang="en-US" sz="2000" b="0" dirty="0">
              <a:solidFill>
                <a:srgbClr val="CDE1EB"/>
              </a:solidFill>
              <a:latin typeface="Aptos"/>
            </a:endParaRPr>
          </a:p>
          <a:p>
            <a:pPr algn="l"/>
            <a:r>
              <a:rPr sz="2000" b="0" dirty="0" err="1">
                <a:solidFill>
                  <a:srgbClr val="CDE1EB"/>
                </a:solidFill>
                <a:latin typeface="Aptos"/>
              </a:rPr>
              <a:t>untuk</a:t>
            </a:r>
            <a:r>
              <a:rPr sz="2000" b="0" dirty="0">
                <a:solidFill>
                  <a:srgbClr val="CDE1EB"/>
                </a:solidFill>
                <a:latin typeface="Aptos"/>
              </a:rPr>
              <a:t> </a:t>
            </a:r>
            <a:r>
              <a:rPr sz="2000" b="0" dirty="0" err="1">
                <a:solidFill>
                  <a:srgbClr val="CDE1EB"/>
                </a:solidFill>
                <a:latin typeface="Aptos"/>
              </a:rPr>
              <a:t>Pembelajaran</a:t>
            </a:r>
            <a:r>
              <a:rPr sz="2000" b="0" dirty="0">
                <a:solidFill>
                  <a:srgbClr val="CDE1EB"/>
                </a:solidFill>
                <a:latin typeface="Aptos"/>
              </a:rPr>
              <a:t> </a:t>
            </a:r>
            <a:r>
              <a:rPr sz="2000" b="0" dirty="0" err="1">
                <a:solidFill>
                  <a:srgbClr val="CDE1EB"/>
                </a:solidFill>
                <a:latin typeface="Aptos"/>
              </a:rPr>
              <a:t>Mendalam</a:t>
            </a:r>
            <a:endParaRPr sz="2000" b="0" dirty="0">
              <a:solidFill>
                <a:srgbClr val="CDE1EB"/>
              </a:solidFill>
              <a:latin typeface="Aptos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49808" y="3977639"/>
            <a:ext cx="3566160" cy="347472"/>
          </a:xfrm>
          <a:prstGeom prst="roundRect">
            <a:avLst/>
          </a:prstGeom>
          <a:solidFill>
            <a:srgbClr val="FAC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49808" y="3986783"/>
            <a:ext cx="356616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141C37"/>
                </a:solidFill>
                <a:latin typeface="Aptos"/>
              </a:rPr>
              <a:t>WEBINAR PRAKTIK BAIK • 18 AGUSTUS 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38069" y="4876655"/>
            <a:ext cx="50292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 dirty="0">
                <a:solidFill>
                  <a:srgbClr val="FFFFFF"/>
                </a:solidFill>
                <a:latin typeface="Aptos"/>
              </a:rPr>
              <a:t>Nursya Aini Utami, </a:t>
            </a:r>
            <a:r>
              <a:rPr sz="1500" b="1" dirty="0" err="1">
                <a:solidFill>
                  <a:srgbClr val="FFFFFF"/>
                </a:solidFill>
                <a:latin typeface="Aptos"/>
              </a:rPr>
              <a:t>S.Pd</a:t>
            </a:r>
            <a:r>
              <a:rPr sz="1500" b="1" dirty="0">
                <a:solidFill>
                  <a:srgbClr val="FFFFFF"/>
                </a:solidFill>
                <a:latin typeface="Aptos"/>
              </a:rPr>
              <a:t>.
Duta Canva • </a:t>
            </a:r>
            <a:r>
              <a:rPr sz="1500" b="1" dirty="0" err="1">
                <a:solidFill>
                  <a:srgbClr val="FFFFFF"/>
                </a:solidFill>
                <a:latin typeface="Aptos"/>
              </a:rPr>
              <a:t>ClassPoint</a:t>
            </a:r>
            <a:r>
              <a:rPr sz="1500" b="1" dirty="0">
                <a:solidFill>
                  <a:srgbClr val="FFFFFF"/>
                </a:solidFill>
                <a:latin typeface="Aptos"/>
              </a:rPr>
              <a:t> Certified Trainer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01400" y="6446520"/>
            <a:ext cx="4114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6C7487"/>
                </a:solidFill>
                <a:latin typeface="Aptos"/>
              </a:rPr>
              <a:t>01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0B951CD-D9B8-EB2D-F07F-F1D69D177E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1" y="4616281"/>
            <a:ext cx="1206548" cy="120654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41C37"/>
                </a:solidFill>
                <a:latin typeface="Aptos Display"/>
              </a:rPr>
              <a:t>Sebelum mulai…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2648" y="987552"/>
            <a:ext cx="107899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dirty="0">
                <a:solidFill>
                  <a:srgbClr val="6C7487"/>
                </a:solidFill>
                <a:latin typeface="Aptos"/>
              </a:rPr>
              <a:t>Satu </a:t>
            </a:r>
            <a:r>
              <a:rPr sz="1300" b="0" dirty="0" err="1">
                <a:solidFill>
                  <a:srgbClr val="6C7487"/>
                </a:solidFill>
                <a:latin typeface="Aptos"/>
              </a:rPr>
              <a:t>pertanyaan</a:t>
            </a:r>
            <a:r>
              <a:rPr sz="1300" b="0" dirty="0">
                <a:solidFill>
                  <a:srgbClr val="6C7487"/>
                </a:solidFill>
                <a:latin typeface="Aptos"/>
              </a:rPr>
              <a:t> </a:t>
            </a:r>
            <a:r>
              <a:rPr sz="1300" b="0" dirty="0" err="1">
                <a:solidFill>
                  <a:srgbClr val="6C7487"/>
                </a:solidFill>
                <a:latin typeface="Aptos"/>
              </a:rPr>
              <a:t>untuk</a:t>
            </a:r>
            <a:r>
              <a:rPr sz="1300" b="0" dirty="0">
                <a:solidFill>
                  <a:srgbClr val="6C7487"/>
                </a:solidFill>
                <a:latin typeface="Aptos"/>
              </a:rPr>
              <a:t> </a:t>
            </a:r>
            <a:r>
              <a:rPr sz="1300" b="0" dirty="0" err="1">
                <a:solidFill>
                  <a:srgbClr val="6C7487"/>
                </a:solidFill>
                <a:latin typeface="Aptos"/>
              </a:rPr>
              <a:t>membuka</a:t>
            </a:r>
            <a:r>
              <a:rPr sz="1300" b="0" dirty="0">
                <a:solidFill>
                  <a:srgbClr val="6C7487"/>
                </a:solidFill>
                <a:latin typeface="Aptos"/>
              </a:rPr>
              <a:t> </a:t>
            </a:r>
            <a:r>
              <a:rPr sz="1300" b="0" dirty="0" err="1">
                <a:solidFill>
                  <a:srgbClr val="6C7487"/>
                </a:solidFill>
                <a:latin typeface="Aptos"/>
              </a:rPr>
              <a:t>cara</a:t>
            </a:r>
            <a:r>
              <a:rPr sz="1300" b="0" dirty="0">
                <a:solidFill>
                  <a:srgbClr val="6C7487"/>
                </a:solidFill>
                <a:latin typeface="Aptos"/>
              </a:rPr>
              <a:t> </a:t>
            </a:r>
            <a:r>
              <a:rPr sz="1300" b="0" dirty="0" err="1">
                <a:solidFill>
                  <a:srgbClr val="6C7487"/>
                </a:solidFill>
                <a:latin typeface="Aptos"/>
              </a:rPr>
              <a:t>pandang</a:t>
            </a:r>
            <a:r>
              <a:rPr sz="1300" b="0" dirty="0">
                <a:solidFill>
                  <a:srgbClr val="6C7487"/>
                </a:solidFill>
                <a:latin typeface="Aptos"/>
              </a:rPr>
              <a:t> </a:t>
            </a:r>
            <a:r>
              <a:rPr sz="1300" b="0" dirty="0" err="1">
                <a:solidFill>
                  <a:srgbClr val="6C7487"/>
                </a:solidFill>
                <a:latin typeface="Aptos"/>
              </a:rPr>
              <a:t>kita</a:t>
            </a:r>
            <a:endParaRPr sz="1300" b="0" dirty="0">
              <a:solidFill>
                <a:srgbClr val="6C7487"/>
              </a:solidFill>
              <a:latin typeface="Apto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2960" y="1508760"/>
            <a:ext cx="10515600" cy="12344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3000" b="1">
                <a:solidFill>
                  <a:srgbClr val="141C37"/>
                </a:solidFill>
                <a:latin typeface="Aptos Display"/>
              </a:rPr>
              <a:t>Apakah modul ajar yang lengkap
otomatis membuat pembelajaran menjadi bermakna?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828800" y="3657600"/>
            <a:ext cx="347472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8EE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1828800" y="3657600"/>
            <a:ext cx="91440" cy="1325880"/>
          </a:xfrm>
          <a:prstGeom prst="roundRect">
            <a:avLst/>
          </a:prstGeom>
          <a:solidFill>
            <a:srgbClr val="2FBF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057400" y="3840480"/>
            <a:ext cx="3063239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41C37"/>
                </a:solidFill>
                <a:latin typeface="Aptos Display"/>
              </a:rPr>
              <a:t>A • YA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57400" y="4315968"/>
            <a:ext cx="3063239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D3343"/>
                </a:solidFill>
                <a:latin typeface="Aptos"/>
              </a:rPr>
              <a:t>Jika perangkatnya lengkap, pembelajaran pasti mendalam.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0" y="3657600"/>
            <a:ext cx="347472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8EE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6858000" y="3657600"/>
            <a:ext cx="91440" cy="1325880"/>
          </a:xfrm>
          <a:prstGeom prst="roundRect">
            <a:avLst/>
          </a:prstGeom>
          <a:solidFill>
            <a:srgbClr val="FAC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086600" y="3840480"/>
            <a:ext cx="3063239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41C37"/>
                </a:solidFill>
                <a:latin typeface="Aptos Display"/>
              </a:rPr>
              <a:t>B • BELUM TENTU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86600" y="4315968"/>
            <a:ext cx="3063239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D3343"/>
                </a:solidFill>
                <a:latin typeface="Aptos"/>
              </a:rPr>
              <a:t>Kelengkapan dokumen ≠ kedalaman pengalaman belajar.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0" y="5577840"/>
            <a:ext cx="3017520" cy="347472"/>
          </a:xfrm>
          <a:prstGeom prst="roundRect">
            <a:avLst/>
          </a:prstGeom>
          <a:solidFill>
            <a:srgbClr val="1FA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572000" y="5586983"/>
            <a:ext cx="301752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Mari kita uji bersama.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201400" y="6446520"/>
            <a:ext cx="4114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6C7487"/>
                </a:solidFill>
                <a:latin typeface="Aptos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C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Aptos Display"/>
              </a:rPr>
              <a:t>Apa itu Pembelajaran Mendalam?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2648" y="987552"/>
            <a:ext cx="107899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FFFFFF"/>
                </a:solidFill>
                <a:latin typeface="Aptos"/>
              </a:rPr>
              <a:t>Bukan sekadar materi lebih banyak atau soal lebih sulit.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828800"/>
            <a:ext cx="3063240" cy="2286000"/>
          </a:xfrm>
          <a:prstGeom prst="roundRect">
            <a:avLst/>
          </a:prstGeom>
          <a:solidFill>
            <a:srgbClr val="212B4E"/>
          </a:solidFill>
          <a:ln>
            <a:solidFill>
              <a:srgbClr val="E8EE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828800"/>
            <a:ext cx="91440" cy="2286000"/>
          </a:xfrm>
          <a:prstGeom prst="roundRect">
            <a:avLst/>
          </a:prstGeom>
          <a:solidFill>
            <a:srgbClr val="2FBF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60120" y="2011680"/>
            <a:ext cx="2651760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1" dirty="0">
                <a:solidFill>
                  <a:schemeClr val="bg1"/>
                </a:solidFill>
                <a:latin typeface="Aptos Display"/>
              </a:rPr>
              <a:t>BERKESADARAN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2487168"/>
            <a:ext cx="2651760" cy="95410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 dirty="0" err="1">
                <a:solidFill>
                  <a:schemeClr val="bg1"/>
                </a:solidFill>
                <a:latin typeface="Aptos"/>
              </a:rPr>
              <a:t>Peserta</a:t>
            </a:r>
            <a:r>
              <a:rPr sz="1400" b="0" dirty="0">
                <a:solidFill>
                  <a:schemeClr val="bg1"/>
                </a:solidFill>
                <a:latin typeface="Aptos"/>
              </a:rPr>
              <a:t> </a:t>
            </a:r>
            <a:r>
              <a:rPr sz="1400" b="0" dirty="0" err="1">
                <a:solidFill>
                  <a:schemeClr val="bg1"/>
                </a:solidFill>
                <a:latin typeface="Aptos"/>
              </a:rPr>
              <a:t>didik</a:t>
            </a:r>
            <a:r>
              <a:rPr sz="1400" b="0" dirty="0">
                <a:solidFill>
                  <a:schemeClr val="bg1"/>
                </a:solidFill>
                <a:latin typeface="Aptos"/>
              </a:rPr>
              <a:t> </a:t>
            </a:r>
            <a:r>
              <a:rPr sz="1400" b="0" dirty="0" err="1">
                <a:solidFill>
                  <a:schemeClr val="bg1"/>
                </a:solidFill>
                <a:latin typeface="Aptos"/>
              </a:rPr>
              <a:t>memahami</a:t>
            </a:r>
            <a:r>
              <a:rPr sz="1400" b="0" dirty="0">
                <a:solidFill>
                  <a:schemeClr val="bg1"/>
                </a:solidFill>
                <a:latin typeface="Aptos"/>
              </a:rPr>
              <a:t> </a:t>
            </a:r>
            <a:r>
              <a:rPr sz="1400" b="0" dirty="0" err="1">
                <a:solidFill>
                  <a:schemeClr val="bg1"/>
                </a:solidFill>
                <a:latin typeface="Aptos"/>
              </a:rPr>
              <a:t>tujuan</a:t>
            </a:r>
            <a:r>
              <a:rPr sz="1400" b="0" dirty="0">
                <a:solidFill>
                  <a:schemeClr val="bg1"/>
                </a:solidFill>
                <a:latin typeface="Aptos"/>
              </a:rPr>
              <a:t>,
proses, dan </a:t>
            </a:r>
            <a:r>
              <a:rPr sz="1400" b="0" dirty="0" err="1">
                <a:solidFill>
                  <a:schemeClr val="bg1"/>
                </a:solidFill>
                <a:latin typeface="Aptos"/>
              </a:rPr>
              <a:t>alasan</a:t>
            </a:r>
            <a:r>
              <a:rPr sz="1400" b="0" dirty="0">
                <a:solidFill>
                  <a:schemeClr val="bg1"/>
                </a:solidFill>
                <a:latin typeface="Aptos"/>
              </a:rPr>
              <a:t> </a:t>
            </a:r>
            <a:r>
              <a:rPr sz="1400" b="0" dirty="0" err="1">
                <a:solidFill>
                  <a:schemeClr val="bg1"/>
                </a:solidFill>
                <a:latin typeface="Aptos"/>
              </a:rPr>
              <a:t>mereka</a:t>
            </a:r>
            <a:r>
              <a:rPr sz="1400" b="0" dirty="0">
                <a:solidFill>
                  <a:schemeClr val="bg1"/>
                </a:solidFill>
                <a:latin typeface="Aptos"/>
              </a:rPr>
              <a:t> </a:t>
            </a:r>
            <a:r>
              <a:rPr sz="1400" b="0" dirty="0" err="1">
                <a:solidFill>
                  <a:schemeClr val="bg1"/>
                </a:solidFill>
                <a:latin typeface="Aptos"/>
              </a:rPr>
              <a:t>belajar</a:t>
            </a:r>
            <a:r>
              <a:rPr sz="1400" b="0" dirty="0">
                <a:solidFill>
                  <a:schemeClr val="bg1"/>
                </a:solidFill>
                <a:latin typeface="Aptos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251960" y="1828800"/>
            <a:ext cx="3063240" cy="2286000"/>
          </a:xfrm>
          <a:prstGeom prst="roundRect">
            <a:avLst/>
          </a:prstGeom>
          <a:solidFill>
            <a:srgbClr val="212B4E"/>
          </a:solidFill>
          <a:ln>
            <a:solidFill>
              <a:srgbClr val="E8EE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4251960" y="1828800"/>
            <a:ext cx="91440" cy="2286000"/>
          </a:xfrm>
          <a:prstGeom prst="roundRect">
            <a:avLst/>
          </a:prstGeom>
          <a:solidFill>
            <a:srgbClr val="FAC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480560" y="2011680"/>
            <a:ext cx="2651760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1" dirty="0">
                <a:solidFill>
                  <a:schemeClr val="bg1"/>
                </a:solidFill>
                <a:latin typeface="Aptos Display"/>
              </a:rPr>
              <a:t>BERMAKNA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80560" y="2487168"/>
            <a:ext cx="2651760" cy="7386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chemeClr val="bg1"/>
                </a:solidFill>
                <a:latin typeface="Aptos"/>
              </a:rPr>
              <a:t>Belajar terhubung dengan konteks,
pengalaman, dan kehidupan.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0" y="1828800"/>
            <a:ext cx="3063240" cy="2286000"/>
          </a:xfrm>
          <a:prstGeom prst="roundRect">
            <a:avLst/>
          </a:prstGeom>
          <a:solidFill>
            <a:srgbClr val="212B4E"/>
          </a:solidFill>
          <a:ln>
            <a:solidFill>
              <a:srgbClr val="E8EE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7772400" y="1828800"/>
            <a:ext cx="91440" cy="2286000"/>
          </a:xfrm>
          <a:prstGeom prst="roundRect">
            <a:avLst/>
          </a:prstGeom>
          <a:solidFill>
            <a:srgbClr val="1FA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001000" y="2011680"/>
            <a:ext cx="2651760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1" dirty="0">
                <a:solidFill>
                  <a:schemeClr val="bg1"/>
                </a:solidFill>
                <a:latin typeface="Aptos Display"/>
              </a:rPr>
              <a:t>MENGGEMBIRAKAN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01000" y="2487168"/>
            <a:ext cx="2651760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chemeClr val="bg1"/>
                </a:solidFill>
                <a:latin typeface="Aptos"/>
              </a:rPr>
              <a:t>Belajar terasa positif,
menantang, dan memotivasi.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4983480"/>
            <a:ext cx="1033272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Aptos Display"/>
              </a:rPr>
              <a:t>Intinya: peserta didik tidak hanya menerima informasi, tetapi mengalami proses belajar.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201400" y="6446520"/>
            <a:ext cx="4114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6C7487"/>
                </a:solidFill>
                <a:latin typeface="Aptos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41C37"/>
                </a:solidFill>
                <a:latin typeface="Aptos Display"/>
              </a:rPr>
              <a:t>Pembelajaran Mendalam bukan…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22960" y="1508760"/>
            <a:ext cx="324612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E8EE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22960" y="1508760"/>
            <a:ext cx="91440" cy="1417320"/>
          </a:xfrm>
          <a:prstGeom prst="roundRect">
            <a:avLst/>
          </a:prstGeom>
          <a:solidFill>
            <a:srgbClr val="D853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51560" y="1691639"/>
            <a:ext cx="2834639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141C37"/>
                </a:solidFill>
                <a:latin typeface="Aptos Display"/>
              </a:rPr>
              <a:t>materi yang lebih banyak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0" y="1508760"/>
            <a:ext cx="324612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E8EE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4572000" y="1508760"/>
            <a:ext cx="91440" cy="1417320"/>
          </a:xfrm>
          <a:prstGeom prst="roundRect">
            <a:avLst/>
          </a:prstGeom>
          <a:solidFill>
            <a:srgbClr val="D853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800600" y="1691639"/>
            <a:ext cx="2834639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141C37"/>
                </a:solidFill>
                <a:latin typeface="Aptos Display"/>
              </a:rPr>
              <a:t>soal yang lebih sulit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321040" y="1508760"/>
            <a:ext cx="324612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E8EE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8321040" y="1508760"/>
            <a:ext cx="91440" cy="1417320"/>
          </a:xfrm>
          <a:prstGeom prst="roundRect">
            <a:avLst/>
          </a:prstGeom>
          <a:solidFill>
            <a:srgbClr val="D853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549640" y="1691639"/>
            <a:ext cx="2834639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141C37"/>
                </a:solidFill>
                <a:latin typeface="Aptos Display"/>
              </a:rPr>
              <a:t>sekadar menggunakan teknologi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2960" y="3429000"/>
            <a:ext cx="324612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E8EE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822960" y="3429000"/>
            <a:ext cx="91440" cy="1417320"/>
          </a:xfrm>
          <a:prstGeom prst="roundRect">
            <a:avLst/>
          </a:prstGeom>
          <a:solidFill>
            <a:srgbClr val="D853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051560" y="3611880"/>
            <a:ext cx="2834639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141C37"/>
                </a:solidFill>
                <a:latin typeface="Aptos Display"/>
              </a:rPr>
              <a:t>sekadar menggunakan AI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0" y="3429000"/>
            <a:ext cx="324612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E8EE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4572000" y="3429000"/>
            <a:ext cx="91440" cy="1417320"/>
          </a:xfrm>
          <a:prstGeom prst="roundRect">
            <a:avLst/>
          </a:prstGeom>
          <a:solidFill>
            <a:srgbClr val="D853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800600" y="3611880"/>
            <a:ext cx="2834639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141C37"/>
                </a:solidFill>
                <a:latin typeface="Aptos Display"/>
              </a:rPr>
              <a:t>modul ajar yang panjang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43000" y="5349240"/>
            <a:ext cx="987552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100" b="1">
                <a:solidFill>
                  <a:srgbClr val="141C37"/>
                </a:solidFill>
                <a:latin typeface="Aptos Display"/>
              </a:rPr>
              <a:t>Tetapi bagaimana peserta didik mengalami proses belajar yang
lebih sadar, bermakna, dan menggembirakan.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201400" y="6446520"/>
            <a:ext cx="4114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6C7487"/>
                </a:solidFill>
                <a:latin typeface="Aptos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41C37"/>
                </a:solidFill>
                <a:latin typeface="Aptos Display"/>
              </a:rPr>
              <a:t>Kalau begitu, apa yang berubah?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94360" y="2423160"/>
            <a:ext cx="1828800" cy="1005840"/>
          </a:xfrm>
          <a:prstGeom prst="roundRect">
            <a:avLst/>
          </a:prstGeom>
          <a:solidFill>
            <a:srgbClr val="2FBF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42032"/>
            <a:ext cx="18288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141C37"/>
                </a:solidFill>
                <a:latin typeface="Aptos Display"/>
              </a:rPr>
              <a:t>TUJUAN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441448" y="2926080"/>
            <a:ext cx="411480" cy="0"/>
          </a:xfrm>
          <a:prstGeom prst="line">
            <a:avLst/>
          </a:prstGeom>
          <a:ln w="25400">
            <a:solidFill>
              <a:srgbClr val="141C3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2898648" y="2423160"/>
            <a:ext cx="1828800" cy="1005840"/>
          </a:xfrm>
          <a:prstGeom prst="roundRect">
            <a:avLst/>
          </a:prstGeom>
          <a:solidFill>
            <a:srgbClr val="1FA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898648" y="2542032"/>
            <a:ext cx="18288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141C37"/>
                </a:solidFill>
                <a:latin typeface="Aptos Display"/>
              </a:rPr>
              <a:t>AKTIVITAS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745736" y="2926080"/>
            <a:ext cx="411480" cy="0"/>
          </a:xfrm>
          <a:prstGeom prst="line">
            <a:avLst/>
          </a:prstGeom>
          <a:ln w="25400">
            <a:solidFill>
              <a:srgbClr val="141C3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5202936" y="2423160"/>
            <a:ext cx="1828800" cy="1005840"/>
          </a:xfrm>
          <a:prstGeom prst="roundRect">
            <a:avLst/>
          </a:prstGeom>
          <a:solidFill>
            <a:srgbClr val="FAC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202936" y="2542032"/>
            <a:ext cx="18288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141C37"/>
                </a:solidFill>
                <a:latin typeface="Aptos Display"/>
              </a:rPr>
              <a:t>PENGALAMAN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050024" y="2926080"/>
            <a:ext cx="411480" cy="0"/>
          </a:xfrm>
          <a:prstGeom prst="line">
            <a:avLst/>
          </a:prstGeom>
          <a:ln w="25400">
            <a:solidFill>
              <a:srgbClr val="141C3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7507224" y="2423160"/>
            <a:ext cx="1828800" cy="1005840"/>
          </a:xfrm>
          <a:prstGeom prst="roundRect">
            <a:avLst/>
          </a:prstGeom>
          <a:solidFill>
            <a:srgbClr val="2FBF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507224" y="2542032"/>
            <a:ext cx="18288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141C37"/>
                </a:solidFill>
                <a:latin typeface="Aptos Display"/>
              </a:rPr>
              <a:t>ASESMEN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9354312" y="2926080"/>
            <a:ext cx="411480" cy="0"/>
          </a:xfrm>
          <a:prstGeom prst="line">
            <a:avLst/>
          </a:prstGeom>
          <a:ln w="25400">
            <a:solidFill>
              <a:srgbClr val="141C3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9811512" y="2423160"/>
            <a:ext cx="1828800" cy="1005840"/>
          </a:xfrm>
          <a:prstGeom prst="roundRect">
            <a:avLst/>
          </a:prstGeom>
          <a:solidFill>
            <a:srgbClr val="1FA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811512" y="2542032"/>
            <a:ext cx="18288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141C37"/>
                </a:solidFill>
                <a:latin typeface="Aptos Display"/>
              </a:rPr>
              <a:t>DAMPAK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80160" y="4343400"/>
            <a:ext cx="96012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500" b="1">
                <a:solidFill>
                  <a:srgbClr val="141C37"/>
                </a:solidFill>
                <a:latin typeface="Aptos Display"/>
              </a:rPr>
              <a:t>Pertanyaannya bukan hanya “apa yang kita ajarkan?”
melainkan “apa yang peserta didik alami?”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201400" y="6446520"/>
            <a:ext cx="4114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6C7487"/>
                </a:solidFill>
                <a:latin typeface="Aptos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C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2800" b="1" dirty="0" err="1">
                <a:solidFill>
                  <a:srgbClr val="FFFFFF"/>
                </a:solidFill>
                <a:latin typeface="Aptos Display"/>
              </a:rPr>
              <a:t>Pemanfaatan</a:t>
            </a:r>
            <a:r>
              <a:rPr lang="en-US" sz="2800" b="1" dirty="0">
                <a:solidFill>
                  <a:srgbClr val="FFFFFF"/>
                </a:solidFill>
                <a:latin typeface="Aptos Display"/>
              </a:rPr>
              <a:t> Canva </a:t>
            </a:r>
            <a:r>
              <a:rPr lang="en-US" sz="2800" b="1" dirty="0" err="1">
                <a:solidFill>
                  <a:srgbClr val="FFFFFF"/>
                </a:solidFill>
                <a:latin typeface="Aptos Display"/>
              </a:rPr>
              <a:t>dalam</a:t>
            </a:r>
            <a:r>
              <a:rPr lang="en-US" sz="2800" b="1" dirty="0">
                <a:solidFill>
                  <a:srgbClr val="FFFFFF"/>
                </a:solidFill>
                <a:latin typeface="Aptos Display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Aptos Display"/>
              </a:rPr>
              <a:t>Pembelajaran</a:t>
            </a:r>
            <a:r>
              <a:rPr lang="en-US" sz="2800" b="1" dirty="0">
                <a:solidFill>
                  <a:srgbClr val="FFFFFF"/>
                </a:solidFill>
                <a:latin typeface="Aptos Display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Aptos Display"/>
              </a:rPr>
              <a:t>Mendalam</a:t>
            </a:r>
            <a:endParaRPr sz="2800" b="1" dirty="0">
              <a:solidFill>
                <a:srgbClr val="FFFFFF"/>
              </a:solidFill>
              <a:latin typeface="Aptos Display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4360" y="1564630"/>
            <a:ext cx="384048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AAB9D2"/>
                </a:solidFill>
                <a:latin typeface="Aptos"/>
              </a:rPr>
              <a:t>Mulailah dengan: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067550"/>
            <a:ext cx="45720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FAC237"/>
                </a:solidFill>
                <a:latin typeface="Aptos Display"/>
              </a:rPr>
              <a:t>“Peserta didik perlu
mengalami apa?”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20240" y="4892040"/>
            <a:ext cx="84124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2FBFD3"/>
                </a:solidFill>
                <a:latin typeface="Aptos Display"/>
              </a:rPr>
              <a:t>TUJUAN → PENGALAMAN → AKTIVITAS → TEKNOLOGI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01400" y="6446520"/>
            <a:ext cx="4114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6C7487"/>
                </a:solidFill>
                <a:latin typeface="Aptos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41C37"/>
                </a:solidFill>
                <a:latin typeface="Aptos Display"/>
              </a:rPr>
              <a:t>Rumus sederhana merancang pembelajaran</a:t>
            </a:r>
          </a:p>
        </p:txBody>
      </p:sp>
      <p:sp>
        <p:nvSpPr>
          <p:cNvPr id="3" name="Oval 2"/>
          <p:cNvSpPr/>
          <p:nvPr/>
        </p:nvSpPr>
        <p:spPr>
          <a:xfrm>
            <a:off x="502920" y="1965960"/>
            <a:ext cx="1417320" cy="1417320"/>
          </a:xfrm>
          <a:prstGeom prst="ellipse">
            <a:avLst/>
          </a:prstGeom>
          <a:solidFill>
            <a:srgbClr val="2FBF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2331720"/>
            <a:ext cx="141732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141C37"/>
                </a:solidFill>
                <a:latin typeface="Aptos Display"/>
              </a:rPr>
              <a:t>TUJUAN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947672" y="2670048"/>
            <a:ext cx="841248" cy="0"/>
          </a:xfrm>
          <a:prstGeom prst="line">
            <a:avLst/>
          </a:prstGeom>
          <a:ln w="25400">
            <a:solidFill>
              <a:srgbClr val="6C748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2862072" y="1965960"/>
            <a:ext cx="1417320" cy="1417320"/>
          </a:xfrm>
          <a:prstGeom prst="ellipse">
            <a:avLst/>
          </a:prstGeom>
          <a:solidFill>
            <a:srgbClr val="FAC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862072" y="2331720"/>
            <a:ext cx="141732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141C37"/>
                </a:solidFill>
                <a:latin typeface="Aptos Display"/>
              </a:rPr>
              <a:t>PENGALAMAN
BELAJAR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306824" y="2670048"/>
            <a:ext cx="841248" cy="0"/>
          </a:xfrm>
          <a:prstGeom prst="line">
            <a:avLst/>
          </a:prstGeom>
          <a:ln w="25400">
            <a:solidFill>
              <a:srgbClr val="6C748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5221224" y="1965960"/>
            <a:ext cx="1417320" cy="1417320"/>
          </a:xfrm>
          <a:prstGeom prst="ellipse">
            <a:avLst/>
          </a:prstGeom>
          <a:solidFill>
            <a:srgbClr val="1FA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221224" y="2331720"/>
            <a:ext cx="141732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141C37"/>
                </a:solidFill>
                <a:latin typeface="Aptos Display"/>
              </a:rPr>
              <a:t>AKTIVITAS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6665976" y="2670048"/>
            <a:ext cx="841248" cy="0"/>
          </a:xfrm>
          <a:prstGeom prst="line">
            <a:avLst/>
          </a:prstGeom>
          <a:ln w="25400">
            <a:solidFill>
              <a:srgbClr val="6C748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7580376" y="1965960"/>
            <a:ext cx="1417320" cy="1417320"/>
          </a:xfrm>
          <a:prstGeom prst="ellipse">
            <a:avLst/>
          </a:prstGeom>
          <a:solidFill>
            <a:srgbClr val="2FBF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580376" y="2331720"/>
            <a:ext cx="141732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141C37"/>
                </a:solidFill>
                <a:latin typeface="Aptos Display"/>
              </a:rPr>
              <a:t>ASESMEN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9025128" y="2670048"/>
            <a:ext cx="841248" cy="0"/>
          </a:xfrm>
          <a:prstGeom prst="line">
            <a:avLst/>
          </a:prstGeom>
          <a:ln w="25400">
            <a:solidFill>
              <a:srgbClr val="6C748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9939528" y="1965960"/>
            <a:ext cx="1417320" cy="1417320"/>
          </a:xfrm>
          <a:prstGeom prst="ellipse">
            <a:avLst/>
          </a:prstGeom>
          <a:solidFill>
            <a:srgbClr val="FAC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939528" y="2331720"/>
            <a:ext cx="141732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141C37"/>
                </a:solidFill>
                <a:latin typeface="Aptos Display"/>
              </a:rPr>
              <a:t>MEDIA /
TEKNOLOGI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34440" y="4800600"/>
            <a:ext cx="96926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200" b="1">
                <a:solidFill>
                  <a:srgbClr val="141C37"/>
                </a:solidFill>
                <a:latin typeface="Aptos Display"/>
              </a:rPr>
              <a:t>Teknologi mengikuti kebutuhan pembelajaran, bukan sebaliknya.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201400" y="6446520"/>
            <a:ext cx="4114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6C7487"/>
                </a:solidFill>
                <a:latin typeface="Aptos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C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Aptos Display"/>
              </a:rPr>
              <a:t>Lalu, Canva bisa membantu di bagian mana?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600200"/>
            <a:ext cx="5074920" cy="1645920"/>
          </a:xfrm>
          <a:prstGeom prst="roundRect">
            <a:avLst/>
          </a:prstGeom>
          <a:solidFill>
            <a:srgbClr val="212B4E"/>
          </a:solidFill>
          <a:ln>
            <a:solidFill>
              <a:srgbClr val="E8EE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00200"/>
            <a:ext cx="91440" cy="1645920"/>
          </a:xfrm>
          <a:prstGeom prst="roundRect">
            <a:avLst/>
          </a:prstGeom>
          <a:solidFill>
            <a:srgbClr val="2FBF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60120" y="1783080"/>
            <a:ext cx="4663440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 dirty="0">
                <a:solidFill>
                  <a:schemeClr val="bg1"/>
                </a:solidFill>
                <a:latin typeface="Aptos Display"/>
              </a:rPr>
              <a:t>MEMANTIK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2258568"/>
            <a:ext cx="4663440" cy="2923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chemeClr val="bg1"/>
                </a:solidFill>
                <a:latin typeface="Aptos"/>
              </a:rPr>
              <a:t>pertanyaan • visual • stimulus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09359" y="1600200"/>
            <a:ext cx="5074920" cy="1645920"/>
          </a:xfrm>
          <a:prstGeom prst="roundRect">
            <a:avLst/>
          </a:prstGeom>
          <a:solidFill>
            <a:srgbClr val="212B4E"/>
          </a:solidFill>
          <a:ln>
            <a:solidFill>
              <a:srgbClr val="E8EE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309359" y="1600200"/>
            <a:ext cx="91440" cy="1645920"/>
          </a:xfrm>
          <a:prstGeom prst="roundRect">
            <a:avLst/>
          </a:prstGeom>
          <a:solidFill>
            <a:srgbClr val="FAC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37959" y="1783080"/>
            <a:ext cx="4663440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 dirty="0">
                <a:solidFill>
                  <a:schemeClr val="bg1"/>
                </a:solidFill>
                <a:latin typeface="Aptos Display"/>
              </a:rPr>
              <a:t>MEMVISUALISASIKAN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37959" y="2258568"/>
            <a:ext cx="4663440" cy="2923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chemeClr val="bg1"/>
                </a:solidFill>
                <a:latin typeface="Aptos"/>
              </a:rPr>
              <a:t>gagasan • konsep • data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3749039"/>
            <a:ext cx="5074920" cy="1645920"/>
          </a:xfrm>
          <a:prstGeom prst="roundRect">
            <a:avLst/>
          </a:prstGeom>
          <a:solidFill>
            <a:srgbClr val="212B4E"/>
          </a:solidFill>
          <a:ln>
            <a:solidFill>
              <a:srgbClr val="E8EE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731520" y="3749039"/>
            <a:ext cx="91440" cy="1645920"/>
          </a:xfrm>
          <a:prstGeom prst="roundRect">
            <a:avLst/>
          </a:prstGeom>
          <a:solidFill>
            <a:srgbClr val="1FA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60120" y="3931920"/>
            <a:ext cx="4663440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 dirty="0">
                <a:solidFill>
                  <a:schemeClr val="bg1"/>
                </a:solidFill>
                <a:latin typeface="Aptos Display"/>
              </a:rPr>
              <a:t>BERKOLABORASI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60120" y="4407407"/>
            <a:ext cx="4663440" cy="2923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chemeClr val="bg1"/>
                </a:solidFill>
                <a:latin typeface="Aptos"/>
              </a:rPr>
              <a:t>diskusi • ide • karya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09359" y="3749039"/>
            <a:ext cx="5074920" cy="1645920"/>
          </a:xfrm>
          <a:prstGeom prst="roundRect">
            <a:avLst/>
          </a:prstGeom>
          <a:solidFill>
            <a:srgbClr val="212B4E"/>
          </a:solidFill>
          <a:ln>
            <a:solidFill>
              <a:srgbClr val="E8EE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6309359" y="3749039"/>
            <a:ext cx="91440" cy="1645920"/>
          </a:xfrm>
          <a:prstGeom prst="roundRect">
            <a:avLst/>
          </a:prstGeom>
          <a:solidFill>
            <a:srgbClr val="2FBF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537959" y="3931920"/>
            <a:ext cx="4663440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chemeClr val="bg1"/>
                </a:solidFill>
                <a:latin typeface="Aptos Display"/>
              </a:rPr>
              <a:t>MENGHASILKAN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37959" y="4407407"/>
            <a:ext cx="4663440" cy="2923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chemeClr val="bg1"/>
                </a:solidFill>
                <a:latin typeface="Aptos"/>
              </a:rPr>
              <a:t>worksheet • game • presentasi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5806440"/>
            <a:ext cx="886968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Aptos Display"/>
              </a:rPr>
              <a:t>Canva = alat bantu untuk mewujudkan pengalaman belajar.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201400" y="6446520"/>
            <a:ext cx="4114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6C7487"/>
                </a:solidFill>
                <a:latin typeface="Aptos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41C37"/>
                </a:solidFill>
                <a:latin typeface="Aptos Display"/>
              </a:rPr>
              <a:t>Kenalan dengan Learn Grid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2648" y="987552"/>
            <a:ext cx="107899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6C7487"/>
                </a:solidFill>
                <a:latin typeface="Aptos"/>
              </a:rPr>
              <a:t>Ruang pembelajaran baru di dalam ekosistem Canva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600200"/>
            <a:ext cx="3108960" cy="1554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600" b="1">
                <a:solidFill>
                  <a:srgbClr val="141C37"/>
                </a:solidFill>
                <a:latin typeface="Aptos Display"/>
              </a:rPr>
              <a:t>LEARN
GRID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3383280"/>
            <a:ext cx="38404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FA496"/>
                </a:solidFill>
                <a:latin typeface="Aptos"/>
              </a:rPr>
              <a:t>Find → Create → Adapt → Deliver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0" y="1417320"/>
            <a:ext cx="306324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E8EE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4572000" y="1417320"/>
            <a:ext cx="91440" cy="1828800"/>
          </a:xfrm>
          <a:prstGeom prst="roundRect">
            <a:avLst/>
          </a:prstGeom>
          <a:solidFill>
            <a:srgbClr val="2FBF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800600" y="1600200"/>
            <a:ext cx="26517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41C37"/>
                </a:solidFill>
                <a:latin typeface="Aptos Display"/>
              </a:rPr>
              <a:t>SUMBER BELAJAR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00600" y="2075688"/>
            <a:ext cx="2651760" cy="1051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D3343"/>
                </a:solidFill>
                <a:latin typeface="Aptos"/>
              </a:rPr>
              <a:t>Resource yang terpetakan berdasarkan konteks pembelajaran.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909560" y="1417320"/>
            <a:ext cx="306324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E8EE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7909560" y="1417320"/>
            <a:ext cx="91440" cy="1828800"/>
          </a:xfrm>
          <a:prstGeom prst="roundRect">
            <a:avLst/>
          </a:prstGeom>
          <a:solidFill>
            <a:srgbClr val="FAC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138160" y="1600200"/>
            <a:ext cx="26517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41C37"/>
                </a:solidFill>
                <a:latin typeface="Aptos Display"/>
              </a:rPr>
              <a:t>AI ACTIVITIES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38160" y="2075688"/>
            <a:ext cx="2651760" cy="1051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D3343"/>
                </a:solidFill>
                <a:latin typeface="Aptos"/>
              </a:rPr>
              <a:t>Membantu membuat aktivitas belajar lebih cepat.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72000" y="3520440"/>
            <a:ext cx="306324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E8EE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4572000" y="3520440"/>
            <a:ext cx="91440" cy="1828800"/>
          </a:xfrm>
          <a:prstGeom prst="roundRect">
            <a:avLst/>
          </a:prstGeom>
          <a:solidFill>
            <a:srgbClr val="1FA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800600" y="3703320"/>
            <a:ext cx="26517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41C37"/>
                </a:solidFill>
                <a:latin typeface="Aptos Display"/>
              </a:rPr>
              <a:t>INTERAKTIF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00600" y="4178808"/>
            <a:ext cx="2651760" cy="1051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D3343"/>
                </a:solidFill>
                <a:latin typeface="Aptos"/>
              </a:rPr>
              <a:t>Games, whiteboard, worksheet, dan aktivitas lainnya.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909560" y="3520440"/>
            <a:ext cx="306324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E8EE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7909560" y="3520440"/>
            <a:ext cx="91440" cy="1828800"/>
          </a:xfrm>
          <a:prstGeom prst="roundRect">
            <a:avLst/>
          </a:prstGeom>
          <a:solidFill>
            <a:srgbClr val="2FBF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138160" y="3703320"/>
            <a:ext cx="26517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41C37"/>
                </a:solidFill>
                <a:latin typeface="Aptos Display"/>
              </a:rPr>
              <a:t>DELIVER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38160" y="4178808"/>
            <a:ext cx="2651760" cy="1051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D3343"/>
                </a:solidFill>
                <a:latin typeface="Aptos"/>
              </a:rPr>
              <a:t>Aktivitas dapat digunakan untuk pengalaman belajar siswa.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201400" y="6446520"/>
            <a:ext cx="4114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6C7487"/>
                </a:solidFill>
                <a:latin typeface="Aptos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41C37"/>
                </a:solidFill>
                <a:latin typeface="Aptos Display"/>
              </a:rPr>
              <a:t>Apa yang bisa ditemukan di Learn Grid?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85800" y="1737360"/>
            <a:ext cx="3337560" cy="3200400"/>
          </a:xfrm>
          <a:prstGeom prst="roundRect">
            <a:avLst/>
          </a:prstGeom>
          <a:solidFill>
            <a:srgbClr val="FFFFFF"/>
          </a:solidFill>
          <a:ln>
            <a:solidFill>
              <a:srgbClr val="E8EE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856232" y="2057400"/>
            <a:ext cx="1005840" cy="1005840"/>
          </a:xfrm>
          <a:prstGeom prst="ellipse">
            <a:avLst/>
          </a:prstGeom>
          <a:solidFill>
            <a:srgbClr val="2FBF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856232" y="2276856"/>
            <a:ext cx="10058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141C37"/>
                </a:solidFill>
                <a:latin typeface="Aptos Display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337560"/>
            <a:ext cx="2880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700" b="1">
                <a:solidFill>
                  <a:srgbClr val="141C37"/>
                </a:solidFill>
                <a:latin typeface="Aptos Display"/>
              </a:rPr>
              <a:t>WORKSHEETS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3886200"/>
            <a:ext cx="269748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0">
                <a:solidFill>
                  <a:srgbClr val="2D3343"/>
                </a:solidFill>
                <a:latin typeface="Aptos"/>
              </a:rPr>
              <a:t>Lembar kerja untuk mengeksplorasi &amp; berlatih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07992" y="1737360"/>
            <a:ext cx="3337560" cy="3200400"/>
          </a:xfrm>
          <a:prstGeom prst="roundRect">
            <a:avLst/>
          </a:prstGeom>
          <a:solidFill>
            <a:srgbClr val="FFFFFF"/>
          </a:solidFill>
          <a:ln>
            <a:solidFill>
              <a:srgbClr val="E8EE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5678424" y="2057400"/>
            <a:ext cx="1005840" cy="1005840"/>
          </a:xfrm>
          <a:prstGeom prst="ellipse">
            <a:avLst/>
          </a:prstGeom>
          <a:solidFill>
            <a:srgbClr val="FAC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678424" y="2276856"/>
            <a:ext cx="10058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141C37"/>
                </a:solidFill>
                <a:latin typeface="Aptos Display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36592" y="3337560"/>
            <a:ext cx="2880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700" b="1">
                <a:solidFill>
                  <a:srgbClr val="141C37"/>
                </a:solidFill>
                <a:latin typeface="Aptos Display"/>
              </a:rPr>
              <a:t>INTERACTIVE GAMES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28031" y="3886200"/>
            <a:ext cx="269748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0">
                <a:solidFill>
                  <a:srgbClr val="2D3343"/>
                </a:solidFill>
                <a:latin typeface="Aptos"/>
              </a:rPr>
              <a:t>Aktivitas seperti pilihan ganda, urutan, mencocokkan, dll.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330183" y="1737360"/>
            <a:ext cx="3337560" cy="3200400"/>
          </a:xfrm>
          <a:prstGeom prst="roundRect">
            <a:avLst/>
          </a:prstGeom>
          <a:solidFill>
            <a:srgbClr val="FFFFFF"/>
          </a:solidFill>
          <a:ln>
            <a:solidFill>
              <a:srgbClr val="E8EE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9500615" y="2057400"/>
            <a:ext cx="1005840" cy="1005840"/>
          </a:xfrm>
          <a:prstGeom prst="ellipse">
            <a:avLst/>
          </a:prstGeom>
          <a:solidFill>
            <a:srgbClr val="1FA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500615" y="2276856"/>
            <a:ext cx="10058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141C37"/>
                </a:solidFill>
                <a:latin typeface="Aptos Display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58784" y="3337560"/>
            <a:ext cx="2880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700" b="1">
                <a:solidFill>
                  <a:srgbClr val="141C37"/>
                </a:solidFill>
                <a:latin typeface="Aptos Display"/>
              </a:rPr>
              <a:t>WHITEBOARD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50224" y="3886200"/>
            <a:ext cx="269748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0">
                <a:solidFill>
                  <a:srgbClr val="2D3343"/>
                </a:solidFill>
                <a:latin typeface="Aptos"/>
              </a:rPr>
              <a:t>Ruang berpikir, berdiskusi, mengurutkan, dan berkolaborasi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5532120"/>
            <a:ext cx="1024128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141C37"/>
                </a:solidFill>
                <a:latin typeface="Aptos Display"/>
              </a:rPr>
              <a:t>Bukan hanya “mencari worksheet”. Kita sedang memilih pengalaman belajar.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201400" y="6446520"/>
            <a:ext cx="4114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6C7487"/>
                </a:solidFill>
                <a:latin typeface="Aptos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C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Aptos Display"/>
              </a:rPr>
              <a:t>Dari “mencari” menjadi “merancang”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11480" y="2286000"/>
            <a:ext cx="1828800" cy="960120"/>
          </a:xfrm>
          <a:prstGeom prst="roundRect">
            <a:avLst/>
          </a:prstGeom>
          <a:solidFill>
            <a:srgbClr val="2FBF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11480" y="2542032"/>
            <a:ext cx="18288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141C37"/>
                </a:solidFill>
                <a:latin typeface="Aptos Display"/>
              </a:rPr>
              <a:t>SEARCH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258568" y="2761488"/>
            <a:ext cx="420624" cy="0"/>
          </a:xfrm>
          <a:prstGeom prst="line">
            <a:avLst/>
          </a:prstGeom>
          <a:ln w="254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2743200" y="2286000"/>
            <a:ext cx="1828800" cy="960120"/>
          </a:xfrm>
          <a:prstGeom prst="roundRect">
            <a:avLst/>
          </a:prstGeom>
          <a:solidFill>
            <a:srgbClr val="1FA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743200" y="2542032"/>
            <a:ext cx="18288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141C37"/>
                </a:solidFill>
                <a:latin typeface="Aptos Display"/>
              </a:rPr>
              <a:t>SELECT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590288" y="2761488"/>
            <a:ext cx="420624" cy="0"/>
          </a:xfrm>
          <a:prstGeom prst="line">
            <a:avLst/>
          </a:prstGeom>
          <a:ln w="254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5074920" y="2286000"/>
            <a:ext cx="1828800" cy="960120"/>
          </a:xfrm>
          <a:prstGeom prst="roundRect">
            <a:avLst/>
          </a:prstGeom>
          <a:solidFill>
            <a:srgbClr val="FAC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074920" y="2542032"/>
            <a:ext cx="18288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141C37"/>
                </a:solidFill>
                <a:latin typeface="Aptos Display"/>
              </a:rPr>
              <a:t>ADAPT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6922008" y="2761488"/>
            <a:ext cx="420623" cy="0"/>
          </a:xfrm>
          <a:prstGeom prst="line">
            <a:avLst/>
          </a:prstGeom>
          <a:ln w="254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7406640" y="2286000"/>
            <a:ext cx="1828800" cy="960120"/>
          </a:xfrm>
          <a:prstGeom prst="roundRect">
            <a:avLst/>
          </a:prstGeom>
          <a:solidFill>
            <a:srgbClr val="2FBF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406640" y="2542032"/>
            <a:ext cx="18288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141C37"/>
                </a:solidFill>
                <a:latin typeface="Aptos Display"/>
              </a:rPr>
              <a:t>CREATE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9253728" y="2761488"/>
            <a:ext cx="420624" cy="0"/>
          </a:xfrm>
          <a:prstGeom prst="line">
            <a:avLst/>
          </a:prstGeom>
          <a:ln w="254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9738359" y="2286000"/>
            <a:ext cx="1828800" cy="960120"/>
          </a:xfrm>
          <a:prstGeom prst="roundRect">
            <a:avLst/>
          </a:prstGeom>
          <a:solidFill>
            <a:srgbClr val="1FA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738359" y="2542032"/>
            <a:ext cx="18288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141C37"/>
                </a:solidFill>
                <a:latin typeface="Aptos Display"/>
              </a:rPr>
              <a:t>ASSIGN / DELIVER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54480" y="4663440"/>
            <a:ext cx="905256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Aptos Display"/>
              </a:rPr>
              <a:t>Guru tetap menjadi editor, kurator, dan pengambil keputusan.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201400" y="6446520"/>
            <a:ext cx="4114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6C7487"/>
                </a:solidFill>
                <a:latin typeface="Aptos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41C37"/>
                </a:solidFill>
                <a:latin typeface="Aptos Display"/>
              </a:rPr>
              <a:t>Learn Grid × Pembelajaran Mendalam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77240" y="1554480"/>
            <a:ext cx="2331720" cy="347472"/>
          </a:xfrm>
          <a:prstGeom prst="roundRect">
            <a:avLst/>
          </a:prstGeom>
          <a:solidFill>
            <a:srgbClr val="2FBF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77240" y="1563624"/>
            <a:ext cx="233172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141C37"/>
                </a:solidFill>
                <a:latin typeface="Aptos"/>
              </a:rPr>
              <a:t>BERKESADARAN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9000" y="1581912"/>
            <a:ext cx="7498079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1">
                <a:solidFill>
                  <a:srgbClr val="2D3343"/>
                </a:solidFill>
                <a:latin typeface="Aptos Display"/>
              </a:rPr>
              <a:t>Tujuan belajar • refleksi • self-assessment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880360"/>
            <a:ext cx="2331720" cy="347472"/>
          </a:xfrm>
          <a:prstGeom prst="roundRect">
            <a:avLst/>
          </a:prstGeom>
          <a:solidFill>
            <a:srgbClr val="FAC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77240" y="2889503"/>
            <a:ext cx="233172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141C37"/>
                </a:solidFill>
                <a:latin typeface="Aptos"/>
              </a:rPr>
              <a:t>BERMAKNA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2907791"/>
            <a:ext cx="7498079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1">
                <a:solidFill>
                  <a:srgbClr val="2D3343"/>
                </a:solidFill>
                <a:latin typeface="Aptos Display"/>
              </a:rPr>
              <a:t>Masalah kontekstual • pengalaman • koneksi kehidupan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206240"/>
            <a:ext cx="2331720" cy="347472"/>
          </a:xfrm>
          <a:prstGeom prst="roundRect">
            <a:avLst/>
          </a:prstGeom>
          <a:solidFill>
            <a:srgbClr val="1FA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77240" y="4215383"/>
            <a:ext cx="233172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141C37"/>
                </a:solidFill>
                <a:latin typeface="Aptos"/>
              </a:rPr>
              <a:t>MENGGEMBIRAKAN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233672"/>
            <a:ext cx="7498079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1">
                <a:solidFill>
                  <a:srgbClr val="2D3343"/>
                </a:solidFill>
                <a:latin typeface="Aptos Display"/>
              </a:rPr>
              <a:t>Game • eksplorasi • kolaborasi • visual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5623560"/>
            <a:ext cx="103327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141C37"/>
                </a:solidFill>
                <a:latin typeface="Aptos Display"/>
              </a:rPr>
              <a:t>Kuncinya: aktivitas harus membuat siswa melakukan sesuatu — bukan hanya melihat sesuatu.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01400" y="6446520"/>
            <a:ext cx="4114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6C7487"/>
                </a:solidFill>
                <a:latin typeface="Aptos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C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Aptos Display"/>
              </a:rPr>
              <a:t>Dari “siswa melihat” menjadi “siswa melakukan”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554480"/>
            <a:ext cx="43891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A0AFC8"/>
                </a:solidFill>
                <a:latin typeface="Aptos"/>
              </a:rPr>
              <a:t>SEBELUM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011680"/>
            <a:ext cx="4297680" cy="2468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300" b="1">
                <a:solidFill>
                  <a:srgbClr val="FFFFFF"/>
                </a:solidFill>
                <a:latin typeface="Aptos Display"/>
              </a:rPr>
              <a:t>Guru menjelaskan
↓
Siswa melihat
↓
Siswa mencatat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0" y="1554480"/>
            <a:ext cx="43891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A0AFC8"/>
                </a:solidFill>
                <a:latin typeface="Aptos"/>
              </a:rPr>
              <a:t>SESUDAH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0" y="2011680"/>
            <a:ext cx="4389120" cy="2468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300" b="1">
                <a:solidFill>
                  <a:srgbClr val="FAC237"/>
                </a:solidFill>
                <a:latin typeface="Aptos Display"/>
              </a:rPr>
              <a:t>Guru memantik
↓
Siswa mengeksplorasi
↓
Berdiskusi • mencipta • merefleksi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212080" y="3108960"/>
            <a:ext cx="914400" cy="0"/>
          </a:xfrm>
          <a:prstGeom prst="line">
            <a:avLst/>
          </a:prstGeom>
          <a:ln w="50800">
            <a:solidFill>
              <a:srgbClr val="2FBFD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280160" y="5257800"/>
            <a:ext cx="95097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ptos Display"/>
              </a:rPr>
              <a:t>Teknologi membantu memindahkan fokus dari “menonton” ke “melakukan”.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01400" y="6446520"/>
            <a:ext cx="4114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6C7487"/>
                </a:solidFill>
                <a:latin typeface="Aptos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41C37"/>
                </a:solidFill>
                <a:latin typeface="Aptos Display"/>
              </a:rPr>
              <a:t>Studi Kasus: Matematika Kelas IX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2648" y="987552"/>
            <a:ext cx="107899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6C7487"/>
                </a:solidFill>
                <a:latin typeface="Aptos"/>
              </a:rPr>
              <a:t>Contoh konkret: Sistem Persamaan Linear Dua Variabel (SPLDV)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508760"/>
            <a:ext cx="1234440" cy="347472"/>
          </a:xfrm>
          <a:prstGeom prst="roundRect">
            <a:avLst/>
          </a:prstGeom>
          <a:solidFill>
            <a:srgbClr val="2FBF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517904"/>
            <a:ext cx="123444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141C37"/>
                </a:solidFill>
                <a:latin typeface="Aptos"/>
              </a:rPr>
              <a:t>KONTEKS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057400"/>
            <a:ext cx="6675120" cy="1325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500" b="1">
                <a:solidFill>
                  <a:srgbClr val="141C37"/>
                </a:solidFill>
                <a:latin typeface="Aptos Display"/>
              </a:rPr>
              <a:t>Kantin sekolah menjual dua jenis paket makanan.
Bagaimana kita mengetahui harga masing-masing paket?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0" y="1508760"/>
            <a:ext cx="329184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E8EE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7772400" y="1508760"/>
            <a:ext cx="91440" cy="1234440"/>
          </a:xfrm>
          <a:prstGeom prst="roundRect">
            <a:avLst/>
          </a:prstGeom>
          <a:solidFill>
            <a:srgbClr val="FAC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001000" y="1691639"/>
            <a:ext cx="28803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141C37"/>
                </a:solidFill>
                <a:latin typeface="Aptos Display"/>
              </a:rPr>
              <a:t>JANGAN LANGSUNG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01000" y="2167128"/>
            <a:ext cx="2880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D3343"/>
                </a:solidFill>
                <a:latin typeface="Aptos"/>
              </a:rPr>
              <a:t>x + y = …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0" y="2971800"/>
            <a:ext cx="329184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E8EE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7772400" y="2971800"/>
            <a:ext cx="91440" cy="1234440"/>
          </a:xfrm>
          <a:prstGeom prst="roundRect">
            <a:avLst/>
          </a:prstGeom>
          <a:solidFill>
            <a:srgbClr val="1FA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001000" y="3154680"/>
            <a:ext cx="28803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141C37"/>
                </a:solidFill>
                <a:latin typeface="Aptos Display"/>
              </a:rPr>
              <a:t>MULAI DARI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01000" y="3630168"/>
            <a:ext cx="2880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D3343"/>
                </a:solidFill>
                <a:latin typeface="Aptos"/>
              </a:rPr>
              <a:t>Situasi → pertanyaan → model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4983480"/>
            <a:ext cx="1024128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0">
                <a:solidFill>
                  <a:srgbClr val="2D3343"/>
                </a:solidFill>
                <a:latin typeface="Aptos"/>
              </a:rPr>
              <a:t>Tujuan: siswa memahami, memodelkan, menyelesaikan, menjelaskan, dan menghubungkan hasil dengan konteks.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201400" y="6446520"/>
            <a:ext cx="4114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6C7487"/>
                </a:solidFill>
                <a:latin typeface="Aptos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C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Aptos Display"/>
              </a:rPr>
              <a:t>Tujuan pembelajaran: apa yang harus bisa dilakukan siswa?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68680" y="1417320"/>
            <a:ext cx="502920" cy="347472"/>
          </a:xfrm>
          <a:prstGeom prst="roundRect">
            <a:avLst/>
          </a:prstGeom>
          <a:solidFill>
            <a:srgbClr val="2FBF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68680" y="1426464"/>
            <a:ext cx="50292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141C37"/>
                </a:solidFill>
                <a:latin typeface="Aptos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00200" y="1426464"/>
            <a:ext cx="886968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Aptos Display"/>
              </a:rPr>
              <a:t>memahami situasi masalah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68680" y="2240280"/>
            <a:ext cx="502920" cy="347472"/>
          </a:xfrm>
          <a:prstGeom prst="roundRect">
            <a:avLst/>
          </a:prstGeom>
          <a:solidFill>
            <a:srgbClr val="FAC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2249424"/>
            <a:ext cx="50292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141C37"/>
                </a:solidFill>
                <a:latin typeface="Aptos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00200" y="2249424"/>
            <a:ext cx="886968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Aptos Display"/>
              </a:rPr>
              <a:t>menyusun model matematika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68680" y="3063240"/>
            <a:ext cx="502920" cy="347472"/>
          </a:xfrm>
          <a:prstGeom prst="roundRect">
            <a:avLst/>
          </a:prstGeom>
          <a:solidFill>
            <a:srgbClr val="1FA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68680" y="3072384"/>
            <a:ext cx="50292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141C37"/>
                </a:solidFill>
                <a:latin typeface="Aptos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00200" y="3072384"/>
            <a:ext cx="886968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Aptos Display"/>
              </a:rPr>
              <a:t>menemukan penyelesaian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68680" y="3886200"/>
            <a:ext cx="502920" cy="347472"/>
          </a:xfrm>
          <a:prstGeom prst="roundRect">
            <a:avLst/>
          </a:prstGeom>
          <a:solidFill>
            <a:srgbClr val="2FBF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68680" y="3895344"/>
            <a:ext cx="50292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141C37"/>
                </a:solidFill>
                <a:latin typeface="Aptos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00200" y="3895344"/>
            <a:ext cx="886968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Aptos Display"/>
              </a:rPr>
              <a:t>menjelaskan alasan / strategi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68680" y="4709160"/>
            <a:ext cx="502920" cy="347472"/>
          </a:xfrm>
          <a:prstGeom prst="roundRect">
            <a:avLst/>
          </a:prstGeom>
          <a:solidFill>
            <a:srgbClr val="FAC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68680" y="4718304"/>
            <a:ext cx="50292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141C37"/>
                </a:solidFill>
                <a:latin typeface="Aptos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00200" y="4718304"/>
            <a:ext cx="886968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Aptos Display"/>
              </a:rPr>
              <a:t>menghubungkan hasil dengan situasi nyata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43000" y="5715000"/>
            <a:ext cx="98755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2FBFD3"/>
                </a:solidFill>
                <a:latin typeface="Aptos Display"/>
              </a:rPr>
              <a:t>Tujuan yang jelas → aktivitas yang jelas → bukti belajar yang jelas.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201400" y="6446520"/>
            <a:ext cx="4114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6C7487"/>
                </a:solidFill>
                <a:latin typeface="Aptos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41C37"/>
                </a:solidFill>
                <a:latin typeface="Aptos Display"/>
              </a:rPr>
              <a:t>Rancang pengalaman belajar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11480" y="2194560"/>
            <a:ext cx="1600200" cy="914400"/>
          </a:xfrm>
          <a:prstGeom prst="roundRect">
            <a:avLst/>
          </a:prstGeom>
          <a:solidFill>
            <a:srgbClr val="2FBF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11480" y="2468880"/>
            <a:ext cx="16002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141C37"/>
                </a:solidFill>
                <a:latin typeface="Aptos Display"/>
              </a:rPr>
              <a:t>AMATI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029968" y="2651760"/>
            <a:ext cx="256032" cy="0"/>
          </a:xfrm>
          <a:prstGeom prst="line">
            <a:avLst/>
          </a:prstGeom>
          <a:ln w="19050">
            <a:solidFill>
              <a:srgbClr val="6C748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2368296" y="2194560"/>
            <a:ext cx="1600200" cy="914400"/>
          </a:xfrm>
          <a:prstGeom prst="roundRect">
            <a:avLst/>
          </a:prstGeom>
          <a:solidFill>
            <a:srgbClr val="FAC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368296" y="2468880"/>
            <a:ext cx="16002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141C37"/>
                </a:solidFill>
                <a:latin typeface="Aptos Display"/>
              </a:rPr>
              <a:t>TANYAKAN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3986784" y="2651760"/>
            <a:ext cx="256032" cy="0"/>
          </a:xfrm>
          <a:prstGeom prst="line">
            <a:avLst/>
          </a:prstGeom>
          <a:ln w="19050">
            <a:solidFill>
              <a:srgbClr val="6C748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4325112" y="2194560"/>
            <a:ext cx="1600200" cy="914400"/>
          </a:xfrm>
          <a:prstGeom prst="roundRect">
            <a:avLst/>
          </a:prstGeom>
          <a:solidFill>
            <a:srgbClr val="1FA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325112" y="2468880"/>
            <a:ext cx="16002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141C37"/>
                </a:solidFill>
                <a:latin typeface="Aptos Display"/>
              </a:rPr>
              <a:t>COBAKAN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943600" y="2651760"/>
            <a:ext cx="256032" cy="0"/>
          </a:xfrm>
          <a:prstGeom prst="line">
            <a:avLst/>
          </a:prstGeom>
          <a:ln w="19050">
            <a:solidFill>
              <a:srgbClr val="6C748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6281928" y="2194560"/>
            <a:ext cx="1600200" cy="914400"/>
          </a:xfrm>
          <a:prstGeom prst="roundRect">
            <a:avLst/>
          </a:prstGeom>
          <a:solidFill>
            <a:srgbClr val="2FBF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281928" y="2468880"/>
            <a:ext cx="16002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141C37"/>
                </a:solidFill>
                <a:latin typeface="Aptos Display"/>
              </a:rPr>
              <a:t>DISKUSIKAN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7900416" y="2651760"/>
            <a:ext cx="256032" cy="0"/>
          </a:xfrm>
          <a:prstGeom prst="line">
            <a:avLst/>
          </a:prstGeom>
          <a:ln w="19050">
            <a:solidFill>
              <a:srgbClr val="6C748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8238744" y="2194560"/>
            <a:ext cx="1600200" cy="914400"/>
          </a:xfrm>
          <a:prstGeom prst="roundRect">
            <a:avLst/>
          </a:prstGeom>
          <a:solidFill>
            <a:srgbClr val="FAC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38744" y="2468880"/>
            <a:ext cx="16002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141C37"/>
                </a:solidFill>
                <a:latin typeface="Aptos Display"/>
              </a:rPr>
              <a:t>JELASKAN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9857232" y="2651760"/>
            <a:ext cx="256031" cy="0"/>
          </a:xfrm>
          <a:prstGeom prst="line">
            <a:avLst/>
          </a:prstGeom>
          <a:ln w="19050">
            <a:solidFill>
              <a:srgbClr val="6C748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10195560" y="2194560"/>
            <a:ext cx="1600200" cy="914400"/>
          </a:xfrm>
          <a:prstGeom prst="roundRect">
            <a:avLst/>
          </a:prstGeom>
          <a:solidFill>
            <a:srgbClr val="1FA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0195560" y="2468880"/>
            <a:ext cx="16002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141C37"/>
                </a:solidFill>
                <a:latin typeface="Aptos Display"/>
              </a:rPr>
              <a:t>REFLEKSIKAN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5840" y="4572000"/>
            <a:ext cx="100584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100" b="1">
                <a:solidFill>
                  <a:srgbClr val="141C37"/>
                </a:solidFill>
                <a:latin typeface="Aptos Display"/>
              </a:rPr>
              <a:t>Sekarang pertanyaannya: aktivitas digital apa yang paling membantu setiap tahap?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201400" y="6446520"/>
            <a:ext cx="4114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6C7487"/>
                </a:solidFill>
                <a:latin typeface="Aptos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41C37"/>
                </a:solidFill>
                <a:latin typeface="Aptos Display"/>
              </a:rPr>
              <a:t>Praktik 1 — Cari aktivitas di Learn Grid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2648" y="987552"/>
            <a:ext cx="107899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6C7487"/>
                </a:solidFill>
                <a:latin typeface="Aptos"/>
              </a:rPr>
              <a:t>Demonstrasi live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828800"/>
            <a:ext cx="548640" cy="347472"/>
          </a:xfrm>
          <a:prstGeom prst="roundRect">
            <a:avLst/>
          </a:prstGeom>
          <a:solidFill>
            <a:srgbClr val="2FBF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837943"/>
            <a:ext cx="54864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141C37"/>
                </a:solidFill>
                <a:latin typeface="Aptos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606040"/>
            <a:ext cx="22860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700" b="1">
                <a:solidFill>
                  <a:srgbClr val="141C37"/>
                </a:solidFill>
                <a:latin typeface="Aptos Display"/>
              </a:rPr>
              <a:t>Pilih subject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520439" y="1828800"/>
            <a:ext cx="548640" cy="347472"/>
          </a:xfrm>
          <a:prstGeom prst="roundRect">
            <a:avLst/>
          </a:prstGeom>
          <a:solidFill>
            <a:srgbClr val="FAC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520439" y="1837943"/>
            <a:ext cx="54864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141C37"/>
                </a:solidFill>
                <a:latin typeface="Aptos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20439" y="2606040"/>
            <a:ext cx="22860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700" b="1">
                <a:solidFill>
                  <a:srgbClr val="141C37"/>
                </a:solidFill>
                <a:latin typeface="Aptos Display"/>
              </a:rPr>
              <a:t>Pilih grade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09359" y="1828800"/>
            <a:ext cx="548640" cy="347472"/>
          </a:xfrm>
          <a:prstGeom prst="roundRect">
            <a:avLst/>
          </a:prstGeom>
          <a:solidFill>
            <a:srgbClr val="1FA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309359" y="1837943"/>
            <a:ext cx="54864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141C37"/>
                </a:solidFill>
                <a:latin typeface="Aptos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09359" y="2606040"/>
            <a:ext cx="22860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700" b="1">
                <a:solidFill>
                  <a:srgbClr val="141C37"/>
                </a:solidFill>
                <a:latin typeface="Aptos Display"/>
              </a:rPr>
              <a:t>Pilih topic / learning outcome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098280" y="1828800"/>
            <a:ext cx="548640" cy="347472"/>
          </a:xfrm>
          <a:prstGeom prst="roundRect">
            <a:avLst/>
          </a:prstGeom>
          <a:solidFill>
            <a:srgbClr val="2FBF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098280" y="1837943"/>
            <a:ext cx="54864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141C37"/>
                </a:solidFill>
                <a:latin typeface="Aptos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98280" y="2606040"/>
            <a:ext cx="22860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700" b="1">
                <a:solidFill>
                  <a:srgbClr val="141C37"/>
                </a:solidFill>
                <a:latin typeface="Aptos Display"/>
              </a:rPr>
              <a:t>Amati resource yang tersedia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4709160"/>
            <a:ext cx="102412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0">
                <a:solidFill>
                  <a:srgbClr val="2D3343"/>
                </a:solidFill>
                <a:latin typeface="Aptos"/>
              </a:rPr>
              <a:t>Tips demo: pilih satu contoh → buka → cek tujuan → cek aktivitas → cek kesesuaian siswa.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800600" y="5715000"/>
            <a:ext cx="2560320" cy="347472"/>
          </a:xfrm>
          <a:prstGeom prst="roundRect">
            <a:avLst/>
          </a:prstGeom>
          <a:solidFill>
            <a:srgbClr val="1FA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800600" y="5724144"/>
            <a:ext cx="256032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LIVE DEMO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201400" y="6446520"/>
            <a:ext cx="4114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6C7487"/>
                </a:solidFill>
                <a:latin typeface="Aptos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C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Aptos Display"/>
              </a:rPr>
              <a:t>Praktik 2 — Adaptasi, bukan sekadar generate</a:t>
            </a:r>
          </a:p>
        </p:txBody>
      </p:sp>
      <p:sp>
        <p:nvSpPr>
          <p:cNvPr id="3" name="Oval 2"/>
          <p:cNvSpPr/>
          <p:nvPr/>
        </p:nvSpPr>
        <p:spPr>
          <a:xfrm>
            <a:off x="914400" y="1828800"/>
            <a:ext cx="1508760" cy="1508760"/>
          </a:xfrm>
          <a:prstGeom prst="ellipse">
            <a:avLst/>
          </a:prstGeom>
          <a:solidFill>
            <a:srgbClr val="2FBF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2359152"/>
            <a:ext cx="150876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141C37"/>
                </a:solidFill>
                <a:latin typeface="Aptos Display"/>
              </a:rPr>
              <a:t>GENERATE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450591" y="2587752"/>
            <a:ext cx="1097281" cy="0"/>
          </a:xfrm>
          <a:prstGeom prst="line">
            <a:avLst/>
          </a:prstGeom>
          <a:ln w="254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3657600" y="1828800"/>
            <a:ext cx="1508760" cy="1508760"/>
          </a:xfrm>
          <a:prstGeom prst="ellipse">
            <a:avLst/>
          </a:prstGeom>
          <a:solidFill>
            <a:srgbClr val="FAC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3657600" y="2359152"/>
            <a:ext cx="150876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141C37"/>
                </a:solidFill>
                <a:latin typeface="Aptos Display"/>
              </a:rPr>
              <a:t>REVIEW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193792" y="2587752"/>
            <a:ext cx="1097280" cy="0"/>
          </a:xfrm>
          <a:prstGeom prst="line">
            <a:avLst/>
          </a:prstGeom>
          <a:ln w="254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6400800" y="1828800"/>
            <a:ext cx="1508760" cy="1508760"/>
          </a:xfrm>
          <a:prstGeom prst="ellipse">
            <a:avLst/>
          </a:prstGeom>
          <a:solidFill>
            <a:srgbClr val="1FA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00800" y="2359152"/>
            <a:ext cx="150876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141C37"/>
                </a:solidFill>
                <a:latin typeface="Aptos Display"/>
              </a:rPr>
              <a:t>ADAPT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936992" y="2587752"/>
            <a:ext cx="1097280" cy="0"/>
          </a:xfrm>
          <a:prstGeom prst="line">
            <a:avLst/>
          </a:prstGeom>
          <a:ln w="254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9144000" y="1828800"/>
            <a:ext cx="1508760" cy="1508760"/>
          </a:xfrm>
          <a:prstGeom prst="ellipse">
            <a:avLst/>
          </a:prstGeom>
          <a:solidFill>
            <a:srgbClr val="2FBF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144000" y="2359152"/>
            <a:ext cx="150876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141C37"/>
                </a:solidFill>
                <a:latin typeface="Aptos Display"/>
              </a:rPr>
              <a:t>VALIDATE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4160520"/>
            <a:ext cx="1033272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ptos Display"/>
              </a:rPr>
              <a:t>Periksa: tujuan • tingkat kesulitan • bahasa • konteks • kebenaran materi • kebutuhan siswa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63040" y="5532120"/>
            <a:ext cx="91440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FAC237"/>
                </a:solidFill>
                <a:latin typeface="Aptos Display"/>
              </a:rPr>
              <a:t>AI mempercepat titik awal. Guru memastikan kualitas akhirnya.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201400" y="6446520"/>
            <a:ext cx="4114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6C7487"/>
                </a:solidFill>
                <a:latin typeface="Aptos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41C37"/>
                </a:solidFill>
                <a:latin typeface="Aptos Display"/>
              </a:rPr>
              <a:t>Praktik 3 — Pilih bentuk aktivitas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554480"/>
            <a:ext cx="3383280" cy="2651760"/>
          </a:xfrm>
          <a:prstGeom prst="roundRect">
            <a:avLst/>
          </a:prstGeom>
          <a:solidFill>
            <a:srgbClr val="FFFFFF"/>
          </a:solidFill>
          <a:ln>
            <a:solidFill>
              <a:srgbClr val="E8EE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40080" y="1554480"/>
            <a:ext cx="91440" cy="2651760"/>
          </a:xfrm>
          <a:prstGeom prst="roundRect">
            <a:avLst/>
          </a:prstGeom>
          <a:solidFill>
            <a:srgbClr val="2FBF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68680" y="1737360"/>
            <a:ext cx="29718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41C37"/>
                </a:solidFill>
                <a:latin typeface="Aptos Display"/>
              </a:rPr>
              <a:t>WORKSHEET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2212848"/>
            <a:ext cx="2971800" cy="187451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D3343"/>
                </a:solidFill>
                <a:latin typeface="Aptos"/>
              </a:rPr>
              <a:t>Eksplorasi • latihan • refleksi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80560" y="1554480"/>
            <a:ext cx="3383280" cy="2651760"/>
          </a:xfrm>
          <a:prstGeom prst="roundRect">
            <a:avLst/>
          </a:prstGeom>
          <a:solidFill>
            <a:srgbClr val="FFFFFF"/>
          </a:solidFill>
          <a:ln>
            <a:solidFill>
              <a:srgbClr val="E8EE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4480560" y="1554480"/>
            <a:ext cx="91440" cy="2651760"/>
          </a:xfrm>
          <a:prstGeom prst="roundRect">
            <a:avLst/>
          </a:prstGeom>
          <a:solidFill>
            <a:srgbClr val="FAC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709160" y="1737360"/>
            <a:ext cx="29718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41C37"/>
                </a:solidFill>
                <a:latin typeface="Aptos Display"/>
              </a:rPr>
              <a:t>INTERACTIVE GAME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09160" y="2212848"/>
            <a:ext cx="2971800" cy="187451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D3343"/>
                </a:solidFill>
                <a:latin typeface="Aptos"/>
              </a:rPr>
              <a:t>Menguji • mengurutkan • mencocokkan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321040" y="1554480"/>
            <a:ext cx="3383280" cy="2651760"/>
          </a:xfrm>
          <a:prstGeom prst="roundRect">
            <a:avLst/>
          </a:prstGeom>
          <a:solidFill>
            <a:srgbClr val="FFFFFF"/>
          </a:solidFill>
          <a:ln>
            <a:solidFill>
              <a:srgbClr val="E8EE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8321040" y="1554480"/>
            <a:ext cx="91440" cy="2651760"/>
          </a:xfrm>
          <a:prstGeom prst="roundRect">
            <a:avLst/>
          </a:prstGeom>
          <a:solidFill>
            <a:srgbClr val="1FA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549640" y="1737360"/>
            <a:ext cx="29718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41C37"/>
                </a:solidFill>
                <a:latin typeface="Aptos Display"/>
              </a:rPr>
              <a:t>WHITEBOARD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549640" y="2212848"/>
            <a:ext cx="2971800" cy="187451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D3343"/>
                </a:solidFill>
                <a:latin typeface="Aptos"/>
              </a:rPr>
              <a:t>Berpikir • berdiskusi • mengorganisasi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" y="5074920"/>
            <a:ext cx="101498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000" b="1">
                <a:solidFill>
                  <a:srgbClr val="141C37"/>
                </a:solidFill>
                <a:latin typeface="Aptos Display"/>
              </a:rPr>
              <a:t>Pilih berdasarkan pengalaman yang ingin dibangun — bukan karena fiturnya sedang populer.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201400" y="6446520"/>
            <a:ext cx="4114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6C7487"/>
                </a:solidFill>
                <a:latin typeface="Aptos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C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Aptos Display"/>
              </a:rPr>
              <a:t>Contoh aktivitas: SPLDV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77240" y="1463040"/>
            <a:ext cx="5166360" cy="3246120"/>
          </a:xfrm>
          <a:prstGeom prst="roundRect">
            <a:avLst/>
          </a:prstGeom>
          <a:solidFill>
            <a:srgbClr val="212B4E"/>
          </a:solidFill>
          <a:ln>
            <a:solidFill>
              <a:srgbClr val="E8EE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77240" y="1463040"/>
            <a:ext cx="91440" cy="3246120"/>
          </a:xfrm>
          <a:prstGeom prst="roundRect">
            <a:avLst/>
          </a:prstGeom>
          <a:solidFill>
            <a:srgbClr val="2FBF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05840" y="1645920"/>
            <a:ext cx="4754880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 dirty="0">
                <a:solidFill>
                  <a:schemeClr val="bg1"/>
                </a:solidFill>
                <a:latin typeface="Aptos Display"/>
              </a:rPr>
              <a:t>WHITEBOARD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2121408"/>
            <a:ext cx="4754880" cy="107721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 dirty="0">
                <a:solidFill>
                  <a:schemeClr val="bg1"/>
                </a:solidFill>
                <a:latin typeface="Aptos"/>
              </a:rPr>
              <a:t>“Apa </a:t>
            </a:r>
            <a:r>
              <a:rPr sz="1600" b="0" dirty="0" err="1">
                <a:solidFill>
                  <a:schemeClr val="bg1"/>
                </a:solidFill>
                <a:latin typeface="Aptos"/>
              </a:rPr>
              <a:t>informasi</a:t>
            </a:r>
            <a:r>
              <a:rPr sz="1600" b="0" dirty="0">
                <a:solidFill>
                  <a:schemeClr val="bg1"/>
                </a:solidFill>
                <a:latin typeface="Aptos"/>
              </a:rPr>
              <a:t> yang </a:t>
            </a:r>
            <a:r>
              <a:rPr sz="1600" b="0" dirty="0" err="1">
                <a:solidFill>
                  <a:schemeClr val="bg1"/>
                </a:solidFill>
                <a:latin typeface="Aptos"/>
              </a:rPr>
              <a:t>kamu</a:t>
            </a:r>
            <a:r>
              <a:rPr sz="1600" b="0" dirty="0">
                <a:solidFill>
                  <a:schemeClr val="bg1"/>
                </a:solidFill>
                <a:latin typeface="Aptos"/>
              </a:rPr>
              <a:t> </a:t>
            </a:r>
            <a:r>
              <a:rPr sz="1600" b="0" dirty="0" err="1">
                <a:solidFill>
                  <a:schemeClr val="bg1"/>
                </a:solidFill>
                <a:latin typeface="Aptos"/>
              </a:rPr>
              <a:t>perlukan</a:t>
            </a:r>
            <a:r>
              <a:rPr sz="1600" b="0" dirty="0">
                <a:solidFill>
                  <a:schemeClr val="bg1"/>
                </a:solidFill>
                <a:latin typeface="Aptos"/>
              </a:rPr>
              <a:t>?
</a:t>
            </a:r>
            <a:r>
              <a:rPr sz="1600" b="0" dirty="0" err="1">
                <a:solidFill>
                  <a:schemeClr val="bg1"/>
                </a:solidFill>
                <a:latin typeface="Aptos"/>
              </a:rPr>
              <a:t>Bagaimana</a:t>
            </a:r>
            <a:r>
              <a:rPr sz="1600" b="0" dirty="0">
                <a:solidFill>
                  <a:schemeClr val="bg1"/>
                </a:solidFill>
                <a:latin typeface="Aptos"/>
              </a:rPr>
              <a:t> </a:t>
            </a:r>
            <a:r>
              <a:rPr sz="1600" b="0" dirty="0" err="1">
                <a:solidFill>
                  <a:schemeClr val="bg1"/>
                </a:solidFill>
                <a:latin typeface="Aptos"/>
              </a:rPr>
              <a:t>kamu</a:t>
            </a:r>
            <a:r>
              <a:rPr sz="1600" b="0" dirty="0">
                <a:solidFill>
                  <a:schemeClr val="bg1"/>
                </a:solidFill>
                <a:latin typeface="Aptos"/>
              </a:rPr>
              <a:t> </a:t>
            </a:r>
            <a:r>
              <a:rPr sz="1600" b="0" dirty="0" err="1">
                <a:solidFill>
                  <a:schemeClr val="bg1"/>
                </a:solidFill>
                <a:latin typeface="Aptos"/>
              </a:rPr>
              <a:t>mengubah</a:t>
            </a:r>
            <a:r>
              <a:rPr sz="1600" b="0" dirty="0">
                <a:solidFill>
                  <a:schemeClr val="bg1"/>
                </a:solidFill>
                <a:latin typeface="Aptos"/>
              </a:rPr>
              <a:t> </a:t>
            </a:r>
            <a:r>
              <a:rPr sz="1600" b="0" dirty="0" err="1">
                <a:solidFill>
                  <a:schemeClr val="bg1"/>
                </a:solidFill>
                <a:latin typeface="Aptos"/>
              </a:rPr>
              <a:t>situasi</a:t>
            </a:r>
            <a:r>
              <a:rPr sz="1600" b="0" dirty="0">
                <a:solidFill>
                  <a:schemeClr val="bg1"/>
                </a:solidFill>
                <a:latin typeface="Aptos"/>
              </a:rPr>
              <a:t> </a:t>
            </a:r>
            <a:r>
              <a:rPr sz="1600" b="0" dirty="0" err="1">
                <a:solidFill>
                  <a:schemeClr val="bg1"/>
                </a:solidFill>
                <a:latin typeface="Aptos"/>
              </a:rPr>
              <a:t>menjadi</a:t>
            </a:r>
            <a:r>
              <a:rPr sz="1600" b="0" dirty="0">
                <a:solidFill>
                  <a:schemeClr val="bg1"/>
                </a:solidFill>
                <a:latin typeface="Aptos"/>
              </a:rPr>
              <a:t> model </a:t>
            </a:r>
            <a:r>
              <a:rPr sz="1600" b="0" dirty="0" err="1">
                <a:solidFill>
                  <a:schemeClr val="bg1"/>
                </a:solidFill>
                <a:latin typeface="Aptos"/>
              </a:rPr>
              <a:t>matematika</a:t>
            </a:r>
            <a:r>
              <a:rPr sz="1600" b="0" dirty="0">
                <a:solidFill>
                  <a:schemeClr val="bg1"/>
                </a:solidFill>
                <a:latin typeface="Aptos"/>
              </a:rPr>
              <a:t>?
</a:t>
            </a:r>
            <a:r>
              <a:rPr sz="1600" b="0" dirty="0" err="1">
                <a:solidFill>
                  <a:schemeClr val="bg1"/>
                </a:solidFill>
                <a:latin typeface="Aptos"/>
              </a:rPr>
              <a:t>Jelaskan</a:t>
            </a:r>
            <a:r>
              <a:rPr sz="1600" b="0" dirty="0">
                <a:solidFill>
                  <a:schemeClr val="bg1"/>
                </a:solidFill>
                <a:latin typeface="Aptos"/>
              </a:rPr>
              <a:t> strategi </a:t>
            </a:r>
            <a:r>
              <a:rPr sz="1600" b="0" dirty="0" err="1">
                <a:solidFill>
                  <a:schemeClr val="bg1"/>
                </a:solidFill>
                <a:latin typeface="Aptos"/>
              </a:rPr>
              <a:t>kelompokmu</a:t>
            </a:r>
            <a:r>
              <a:rPr sz="1600" b="0" dirty="0">
                <a:solidFill>
                  <a:schemeClr val="bg1"/>
                </a:solidFill>
                <a:latin typeface="Aptos"/>
              </a:rPr>
              <a:t>.”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3640" y="1463040"/>
            <a:ext cx="5166360" cy="3246120"/>
          </a:xfrm>
          <a:prstGeom prst="roundRect">
            <a:avLst/>
          </a:prstGeom>
          <a:solidFill>
            <a:srgbClr val="212B4E"/>
          </a:solidFill>
          <a:ln>
            <a:solidFill>
              <a:srgbClr val="E8EE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263640" y="1463040"/>
            <a:ext cx="91440" cy="3246120"/>
          </a:xfrm>
          <a:prstGeom prst="roundRect">
            <a:avLst/>
          </a:prstGeom>
          <a:solidFill>
            <a:srgbClr val="FAC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92240" y="1645920"/>
            <a:ext cx="4754880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chemeClr val="bg1"/>
                </a:solidFill>
                <a:latin typeface="Aptos Display"/>
              </a:rPr>
              <a:t>INTERACTIVE GAME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92240" y="2121408"/>
            <a:ext cx="4754880" cy="83099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chemeClr val="bg1"/>
                </a:solidFill>
                <a:latin typeface="Aptos"/>
              </a:rPr>
              <a:t>Urutkan langkah penyelesaian SPLDV.
Cocokkan situasi dengan model matematikanya.
Pilih strategi yang paling tepat.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5349240"/>
            <a:ext cx="969264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Aptos Display"/>
              </a:rPr>
              <a:t>Pertanyaan kunci: “Apakah aktivitas ini membuat siswa berpikir?”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201400" y="6446520"/>
            <a:ext cx="4114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6C7487"/>
                </a:solidFill>
                <a:latin typeface="Aptos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41C37"/>
                </a:solidFill>
                <a:latin typeface="Aptos Display"/>
              </a:rPr>
              <a:t>AI membuat lebih cepat. Guru membuat lebih bermakna.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" y="1828800"/>
            <a:ext cx="2011680" cy="1005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200" b="1">
                <a:solidFill>
                  <a:srgbClr val="2FBFD3"/>
                </a:solidFill>
                <a:latin typeface="Aptos Display"/>
              </a:rPr>
              <a:t>AI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834640"/>
            <a:ext cx="3200400" cy="1005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700" b="0">
                <a:solidFill>
                  <a:srgbClr val="2D3343"/>
                </a:solidFill>
                <a:latin typeface="Aptos"/>
              </a:rPr>
              <a:t>→ membantu menghasilkan
ide, draft, visual, aktivitas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206240" y="2514600"/>
            <a:ext cx="1280160" cy="0"/>
          </a:xfrm>
          <a:prstGeom prst="line">
            <a:avLst/>
          </a:prstGeom>
          <a:ln w="38100">
            <a:solidFill>
              <a:srgbClr val="141C3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715000" y="1828800"/>
            <a:ext cx="2194560" cy="1005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200" b="1">
                <a:solidFill>
                  <a:srgbClr val="FAC237"/>
                </a:solidFill>
                <a:latin typeface="Aptos Display"/>
              </a:rPr>
              <a:t>GURU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12080" y="2834640"/>
            <a:ext cx="3200400" cy="1005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700" b="0">
                <a:solidFill>
                  <a:srgbClr val="2D3343"/>
                </a:solidFill>
                <a:latin typeface="Aptos"/>
              </a:rPr>
              <a:t>→ menentukan tujuan,
konteks, kualitas, dan makna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8238222" y="2514600"/>
            <a:ext cx="1280160" cy="0"/>
          </a:xfrm>
          <a:prstGeom prst="line">
            <a:avLst/>
          </a:prstGeom>
          <a:ln w="38100">
            <a:solidFill>
              <a:srgbClr val="141C3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9372600" y="1783080"/>
            <a:ext cx="2503098" cy="8925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600" b="1" dirty="0">
                <a:solidFill>
                  <a:srgbClr val="1FA496"/>
                </a:solidFill>
                <a:latin typeface="Aptos Display"/>
              </a:rPr>
              <a:t>PENGALAMAN
BELAJAR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5029200"/>
            <a:ext cx="950976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000" b="1">
                <a:solidFill>
                  <a:srgbClr val="141C37"/>
                </a:solidFill>
                <a:latin typeface="Aptos Display"/>
              </a:rPr>
              <a:t>Teknologi bukan pengganti guru.
Teknologi memperluas kemungkinan guru.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01400" y="6446520"/>
            <a:ext cx="4114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6C7487"/>
                </a:solidFill>
                <a:latin typeface="Aptos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41C37"/>
                </a:solidFill>
                <a:latin typeface="Aptos Display"/>
              </a:rPr>
              <a:t>5 pertanyaan sebelum menggunakan AI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77240" y="1234440"/>
            <a:ext cx="502920" cy="347472"/>
          </a:xfrm>
          <a:prstGeom prst="roundRect">
            <a:avLst/>
          </a:prstGeom>
          <a:solidFill>
            <a:srgbClr val="2FBF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77240" y="1243584"/>
            <a:ext cx="50292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141C37"/>
                </a:solidFill>
                <a:latin typeface="Aptos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54480" y="1252728"/>
            <a:ext cx="95097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1">
                <a:solidFill>
                  <a:srgbClr val="141C37"/>
                </a:solidFill>
                <a:latin typeface="Aptos Display"/>
              </a:rPr>
              <a:t>Apa tujuan pembelajarannya?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48840"/>
            <a:ext cx="502920" cy="347472"/>
          </a:xfrm>
          <a:prstGeom prst="roundRect">
            <a:avLst/>
          </a:prstGeom>
          <a:solidFill>
            <a:srgbClr val="FAC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77240" y="2157984"/>
            <a:ext cx="50292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141C37"/>
                </a:solidFill>
                <a:latin typeface="Aptos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54480" y="2167128"/>
            <a:ext cx="95097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1">
                <a:solidFill>
                  <a:srgbClr val="141C37"/>
                </a:solidFill>
                <a:latin typeface="Aptos Display"/>
              </a:rPr>
              <a:t>Apa yang harus dilakukan peserta didik?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063240"/>
            <a:ext cx="502920" cy="347472"/>
          </a:xfrm>
          <a:prstGeom prst="roundRect">
            <a:avLst/>
          </a:prstGeom>
          <a:solidFill>
            <a:srgbClr val="1FA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77240" y="3072384"/>
            <a:ext cx="50292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141C37"/>
                </a:solidFill>
                <a:latin typeface="Aptos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54480" y="3081528"/>
            <a:ext cx="95097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1">
                <a:solidFill>
                  <a:srgbClr val="141C37"/>
                </a:solidFill>
                <a:latin typeface="Aptos Display"/>
              </a:rPr>
              <a:t>Apa yang membuat aktivitas ini bermakna?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977639"/>
            <a:ext cx="502920" cy="347472"/>
          </a:xfrm>
          <a:prstGeom prst="roundRect">
            <a:avLst/>
          </a:prstGeom>
          <a:solidFill>
            <a:srgbClr val="2FBF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77240" y="3986783"/>
            <a:ext cx="50292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141C37"/>
                </a:solidFill>
                <a:latin typeface="Aptos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54480" y="3995927"/>
            <a:ext cx="95097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1">
                <a:solidFill>
                  <a:srgbClr val="141C37"/>
                </a:solidFill>
                <a:latin typeface="Aptos Display"/>
              </a:rPr>
              <a:t>Bagaimana saya mengetahui peserta didik sudah belajar?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892040"/>
            <a:ext cx="502920" cy="347472"/>
          </a:xfrm>
          <a:prstGeom prst="roundRect">
            <a:avLst/>
          </a:prstGeom>
          <a:solidFill>
            <a:srgbClr val="FAC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77240" y="4901183"/>
            <a:ext cx="50292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141C37"/>
                </a:solidFill>
                <a:latin typeface="Aptos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54480" y="4910327"/>
            <a:ext cx="95097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1">
                <a:solidFill>
                  <a:srgbClr val="141C37"/>
                </a:solidFill>
                <a:latin typeface="Aptos Display"/>
              </a:rPr>
              <a:t>Bagian mana yang bisa dibantu AI?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828800" y="5760720"/>
            <a:ext cx="85039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D8534F"/>
                </a:solidFill>
                <a:latin typeface="Aptos Display"/>
              </a:rPr>
              <a:t>Pertanyaannya bukan “AI bisa membuat apa?”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201400" y="6446520"/>
            <a:ext cx="4114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6C7487"/>
                </a:solidFill>
                <a:latin typeface="Aptos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C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Aptos Display"/>
              </a:rPr>
              <a:t>Kita kembali ke modul ajar.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2011680"/>
            <a:ext cx="1737360" cy="1051560"/>
          </a:xfrm>
          <a:prstGeom prst="roundRect">
            <a:avLst/>
          </a:prstGeom>
          <a:solidFill>
            <a:srgbClr val="2FBF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2331720"/>
            <a:ext cx="1737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141C37"/>
                </a:solidFill>
                <a:latin typeface="Aptos Display"/>
              </a:rPr>
              <a:t>TUJUAN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395728" y="2542032"/>
            <a:ext cx="512063" cy="0"/>
          </a:xfrm>
          <a:prstGeom prst="line">
            <a:avLst/>
          </a:prstGeom>
          <a:ln w="254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2944368" y="2011680"/>
            <a:ext cx="1737360" cy="1051560"/>
          </a:xfrm>
          <a:prstGeom prst="roundRect">
            <a:avLst/>
          </a:prstGeom>
          <a:solidFill>
            <a:srgbClr val="FAC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944368" y="2331720"/>
            <a:ext cx="1737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141C37"/>
                </a:solidFill>
                <a:latin typeface="Aptos Display"/>
              </a:rPr>
              <a:t>AKTIVITAS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700016" y="2542032"/>
            <a:ext cx="512063" cy="0"/>
          </a:xfrm>
          <a:prstGeom prst="line">
            <a:avLst/>
          </a:prstGeom>
          <a:ln w="254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5248656" y="2011680"/>
            <a:ext cx="1737360" cy="1051560"/>
          </a:xfrm>
          <a:prstGeom prst="roundRect">
            <a:avLst/>
          </a:prstGeom>
          <a:solidFill>
            <a:srgbClr val="1FA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248656" y="2331720"/>
            <a:ext cx="1737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141C37"/>
                </a:solidFill>
                <a:latin typeface="Aptos Display"/>
              </a:rPr>
              <a:t>MEDIA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004304" y="2542032"/>
            <a:ext cx="512064" cy="0"/>
          </a:xfrm>
          <a:prstGeom prst="line">
            <a:avLst/>
          </a:prstGeom>
          <a:ln w="254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7552944" y="2011680"/>
            <a:ext cx="1737360" cy="1051560"/>
          </a:xfrm>
          <a:prstGeom prst="roundRect">
            <a:avLst/>
          </a:prstGeom>
          <a:solidFill>
            <a:srgbClr val="2FBF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552944" y="2331720"/>
            <a:ext cx="1737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141C37"/>
                </a:solidFill>
                <a:latin typeface="Aptos Display"/>
              </a:rPr>
              <a:t>ASESMEN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9308592" y="2542032"/>
            <a:ext cx="512064" cy="0"/>
          </a:xfrm>
          <a:prstGeom prst="line">
            <a:avLst/>
          </a:prstGeom>
          <a:ln w="254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9857232" y="2011680"/>
            <a:ext cx="1737360" cy="1051560"/>
          </a:xfrm>
          <a:prstGeom prst="roundRect">
            <a:avLst/>
          </a:prstGeom>
          <a:solidFill>
            <a:srgbClr val="FAC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857232" y="2331720"/>
            <a:ext cx="1737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141C37"/>
                </a:solidFill>
                <a:latin typeface="Aptos Display"/>
              </a:rPr>
              <a:t>REFLEKSI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43000" y="4160520"/>
            <a:ext cx="98755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900" b="1">
                <a:solidFill>
                  <a:srgbClr val="FFFFFF"/>
                </a:solidFill>
                <a:latin typeface="Aptos Display"/>
              </a:rPr>
              <a:t>Hasil dari Canva/Learn Grid bukan “modul ajar itu sendiri”.
Ia adalah salah satu alat untuk membantu mewujudkan rancangan pembelajaran.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201400" y="6446520"/>
            <a:ext cx="4114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6C7487"/>
                </a:solidFill>
                <a:latin typeface="Aptos"/>
              </a:rP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2960" y="960120"/>
            <a:ext cx="1051560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3100" b="1">
                <a:solidFill>
                  <a:srgbClr val="141C37"/>
                </a:solidFill>
                <a:latin typeface="Aptos Display"/>
              </a:rPr>
              <a:t>BUKAN TENTANG CANVA.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965960"/>
            <a:ext cx="10332720" cy="1005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400" b="0">
                <a:solidFill>
                  <a:srgbClr val="2D3343"/>
                </a:solidFill>
                <a:latin typeface="Aptos Display"/>
              </a:rPr>
              <a:t>Pembelajaran mendalam bukan tentang
seberapa banyak teknologi yang kita gunakan.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246120"/>
            <a:ext cx="10332720" cy="1051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900" b="1">
                <a:solidFill>
                  <a:srgbClr val="1FA496"/>
                </a:solidFill>
                <a:latin typeface="Aptos Display"/>
              </a:rPr>
              <a:t>Tetapi seberapa dalam
peserta didik mengalami proses belajar.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520440" y="4892040"/>
            <a:ext cx="2331720" cy="347472"/>
          </a:xfrm>
          <a:prstGeom prst="roundRect">
            <a:avLst/>
          </a:prstGeom>
          <a:solidFill>
            <a:srgbClr val="FAC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3520440" y="4901183"/>
            <a:ext cx="233172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141C37"/>
                </a:solidFill>
                <a:latin typeface="Aptos"/>
              </a:rPr>
              <a:t>CANVA ADALAH ALAT.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89320" y="4892040"/>
            <a:ext cx="3611880" cy="347472"/>
          </a:xfrm>
          <a:prstGeom prst="roundRect">
            <a:avLst/>
          </a:prstGeom>
          <a:solidFill>
            <a:srgbClr val="2FBF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989320" y="4901183"/>
            <a:ext cx="361188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141C37"/>
                </a:solidFill>
                <a:latin typeface="Aptos"/>
              </a:rPr>
              <a:t>GURU ADALAH PERANCANG PENGALAMANNYA.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5897880"/>
            <a:ext cx="63093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 dirty="0" err="1">
                <a:solidFill>
                  <a:srgbClr val="6C7487"/>
                </a:solidFill>
                <a:latin typeface="Aptos"/>
              </a:rPr>
              <a:t>Terima</a:t>
            </a:r>
            <a:r>
              <a:rPr sz="1300" b="1" dirty="0">
                <a:solidFill>
                  <a:srgbClr val="6C7487"/>
                </a:solidFill>
                <a:latin typeface="Aptos"/>
              </a:rPr>
              <a:t> </a:t>
            </a:r>
            <a:r>
              <a:rPr sz="1300" b="1" dirty="0" err="1">
                <a:solidFill>
                  <a:srgbClr val="6C7487"/>
                </a:solidFill>
                <a:latin typeface="Aptos"/>
              </a:rPr>
              <a:t>kasih</a:t>
            </a:r>
            <a:r>
              <a:rPr sz="1300" b="1" dirty="0">
                <a:solidFill>
                  <a:srgbClr val="6C7487"/>
                </a:solidFill>
                <a:latin typeface="Aptos"/>
              </a:rPr>
              <a:t> • Nursya Aini Utami, </a:t>
            </a:r>
            <a:r>
              <a:rPr sz="1300" b="1" dirty="0" err="1">
                <a:solidFill>
                  <a:srgbClr val="6C7487"/>
                </a:solidFill>
                <a:latin typeface="Aptos"/>
              </a:rPr>
              <a:t>S.Pd</a:t>
            </a:r>
            <a:r>
              <a:rPr sz="1300" b="1" dirty="0">
                <a:solidFill>
                  <a:srgbClr val="6C7487"/>
                </a:solidFill>
                <a:latin typeface="Aptos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01400" y="6446520"/>
            <a:ext cx="4114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6C7487"/>
                </a:solidFill>
                <a:latin typeface="Aptos"/>
              </a:rPr>
              <a:t>24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1068</Words>
  <Application>Microsoft Office PowerPoint</Application>
  <PresentationFormat>Widescreen</PresentationFormat>
  <Paragraphs>221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Nursya Aini Utami</cp:lastModifiedBy>
  <cp:revision>2</cp:revision>
  <dcterms:created xsi:type="dcterms:W3CDTF">2013-01-27T09:14:16Z</dcterms:created>
  <dcterms:modified xsi:type="dcterms:W3CDTF">2026-08-18T14:19:47Z</dcterms:modified>
  <cp:category/>
</cp:coreProperties>
</file>