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828800"/>
            <a:ext cx="5943600" cy="5943600"/>
          </a:xfrm>
          <a:prstGeom prst="ellipse">
            <a:avLst/>
          </a:prstGeom>
          <a:solidFill>
            <a:srgbClr val="C00000">
              <a:alpha val="14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011680" y="4206240"/>
            <a:ext cx="4754880" cy="4754880"/>
          </a:xfrm>
          <a:prstGeom prst="ellipse">
            <a:avLst/>
          </a:prstGeom>
          <a:solidFill>
            <a:srgbClr val="BF8F00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233172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LATIHAN SOAL TKA MATEMATIKA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822960" y="32004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Aljabar — Persamaan &amp; Pertidaksamaan Linear · Fungsi · Barisan &amp; Deret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3794760"/>
            <a:ext cx="2926080" cy="0"/>
          </a:xfrm>
          <a:prstGeom prst="line">
            <a:avLst/>
          </a:prstGeom>
          <a:noFill/>
          <a:ln w="31750">
            <a:solidFill>
              <a:srgbClr val="C0000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402336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9FB0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Soal  ·  5 Pilihan Ganda Biasa  ·  5 Pilihan Ganda Kompleks  ·  5 Pernyataan Benar–Salah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-1188720"/>
            <a:ext cx="3840480" cy="3840480"/>
          </a:xfrm>
          <a:prstGeom prst="ellipse">
            <a:avLst/>
          </a:prstGeom>
          <a:solidFill>
            <a:srgbClr val="6FA8DC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280160" y="4754880"/>
            <a:ext cx="3291840" cy="3291840"/>
          </a:xfrm>
          <a:prstGeom prst="ellipse">
            <a:avLst/>
          </a:prstGeom>
          <a:solidFill>
            <a:srgbClr val="6FA8DC">
              <a:alpha val="1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331720"/>
            <a:ext cx="2926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0" b="1" dirty="0">
                <a:solidFill>
                  <a:srgbClr val="6FA8D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3000" dirty="0"/>
          </a:p>
        </p:txBody>
      </p:sp>
      <p:sp>
        <p:nvSpPr>
          <p:cNvPr id="6" name="Text 4"/>
          <p:cNvSpPr/>
          <p:nvPr/>
        </p:nvSpPr>
        <p:spPr>
          <a:xfrm>
            <a:off x="3566160" y="278892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Pilihan Ganda Biasa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3566160" y="352044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Pilihlah satu jawaban yang paling tepat.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0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1F386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sistem persamaan linear tiga variabel berikut.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914400" y="164592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+ y + z = 6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− y + z = 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340864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+ y − z = 0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48640" y="2688336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dari x + y adalah ...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685800" y="323697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2369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321868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65760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63931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407822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0782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405993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449884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498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448056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85800" y="491947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5800" y="49194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1170432" y="490118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1F386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Sebuah fungsi keuntungan Z = 3x + 5y akan dimaksimumkan terhadap kendala berikut.</a:t>
            </a:r>
            <a:endParaRPr lang="en-US" sz="1650" dirty="0"/>
          </a:p>
        </p:txBody>
      </p:sp>
      <p:sp>
        <p:nvSpPr>
          <p:cNvPr id="9" name="Text 7"/>
          <p:cNvSpPr/>
          <p:nvPr/>
        </p:nvSpPr>
        <p:spPr>
          <a:xfrm>
            <a:off x="914400" y="164592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+ y ≤ 4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914400" y="1993392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+ 3y ≤ 6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340864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≥ 0, y ≥ 0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48640" y="2688336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maksimum dari Z adalah ...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685800" y="323697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2369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321868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65760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57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63931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407822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07822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405993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449884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49884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448056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685800" y="491947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5800" y="491947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1170432" y="490118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1F386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3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dari fungsi f(x) = (x + 2) / (x² − 9) adalah ...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685800" y="187452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1874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170432" y="185623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 | x ≠ 3, x ∈ R}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85800" y="229514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22951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70432" y="2276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 | x ≠ −3, x ∈ R}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85800" y="271576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27157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70432" y="269748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 | x ≠ 3 dan x ≠ −3, x ∈ R}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85800" y="313639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136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70432" y="311810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 | x ≠ 0, x ∈ R}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85800" y="355701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35570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170432" y="35387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{x | x ∈ R}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1F386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fungsi f(x) = (2x − 4) / 3. Invers dari fungsi tersebut, f⁻¹(x), adalah ...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685800" y="187452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1874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170432" y="185623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(3x + 4) / 2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85800" y="229514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229514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70432" y="2276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(3x − 4) / 2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85800" y="271576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27157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70432" y="269748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(2x + 4) / 3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85800" y="313639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1363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70432" y="311810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(2x − 4) / 3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85800" y="355701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35570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170432" y="35387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(4x + 3) / 2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1F3864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BIASA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5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barisan aritmetika dengan suku pertama a = 5 dan beda b = 4. Suku ke-12 dari barisan tersebut adalah ...</a:t>
            </a:r>
            <a:endParaRPr lang="en-US" sz="1650" dirty="0"/>
          </a:p>
        </p:txBody>
      </p:sp>
      <p:sp>
        <p:nvSpPr>
          <p:cNvPr id="9" name="Shape 7"/>
          <p:cNvSpPr/>
          <p:nvPr/>
        </p:nvSpPr>
        <p:spPr>
          <a:xfrm>
            <a:off x="685800" y="201168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20116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1170432" y="199339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85800" y="243230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85800" y="24323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1170432" y="241401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85800" y="285292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85800" y="285292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70432" y="28346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685800" y="327355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85800" y="327355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170432" y="32552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685800" y="369417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85800" y="369417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1170432" y="367588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-1188720"/>
            <a:ext cx="3840480" cy="3840480"/>
          </a:xfrm>
          <a:prstGeom prst="ellipse">
            <a:avLst/>
          </a:prstGeom>
          <a:solidFill>
            <a:srgbClr val="F6B26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280160" y="4754880"/>
            <a:ext cx="3291840" cy="3291840"/>
          </a:xfrm>
          <a:prstGeom prst="ellipse">
            <a:avLst/>
          </a:prstGeom>
          <a:solidFill>
            <a:srgbClr val="F6B26B">
              <a:alpha val="1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331720"/>
            <a:ext cx="2926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0" b="1" dirty="0">
                <a:solidFill>
                  <a:srgbClr val="F6B26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3000" dirty="0"/>
          </a:p>
        </p:txBody>
      </p:sp>
      <p:sp>
        <p:nvSpPr>
          <p:cNvPr id="6" name="Text 4"/>
          <p:cNvSpPr/>
          <p:nvPr/>
        </p:nvSpPr>
        <p:spPr>
          <a:xfrm>
            <a:off x="3566160" y="278892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Pilihan Ganda Kompleks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3566160" y="352044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Pilihlah SEMUA pernyataan yang benar — jawaban bisa lebih dari satu.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0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C0000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bisa lebih dari satu.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Diberikan sistem pertidaksamaan linear dua variabel berikut.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14400" y="2029968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+ y ≤ 5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37744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2x + y ≤ 8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14400" y="2724912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≥ 0, y ≥ 0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48640" y="3072384"/>
            <a:ext cx="11091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Titik-titik berikut yang termasuk dalam daerah penyelesaian sistem tersebut adalah ...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685800" y="371246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37124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70432" y="369417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(1, 1)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85800" y="413308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" y="41330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170432" y="411480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(3, 2)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685800" y="455371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85800" y="45537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70432" y="453542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(4, 4)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85800" y="497433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49743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1170432" y="4956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(0, 5)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685800" y="539496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85800" y="53949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1170432" y="53766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(5, 1)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C0000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bisa lebih dari satu.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fungsi kuadrat f(x) = x² − 4x + 3. Pernyataan yang benar mengenai fungsi tersebut adalah ...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85800" y="225856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2585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70432" y="224028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 memotong sumbu X di titik (1,0) dan (3,0)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67919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6791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266090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Titik puncak grafik berada di (2, −1)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09981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0998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0815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Fungsi tersebut definit positif untuk semua nilai x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52044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520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3502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minimum fungsi adalah −1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394106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3941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392277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Grafik fungsi terbuka ke bawah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C0000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3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bisa lebih dari satu.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f(x) = 2x + 1 dan g(x) = x² − 3. Pernyataan yang benar adalah ...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85800" y="225856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2585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70432" y="224028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(f∘g)(x) = 2x² − 5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67919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6791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266090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(g∘f)(x) = 4x² + 4x − 2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09981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0998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0815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(f∘g)(2) = 3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52044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520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3502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(g∘f)(1) = 6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394106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3941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392277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(f∘g)(x) = (g∘f)(x) untuk semua nilai x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C0000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bisa lebih dari satu.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deret geometri tak hingga dengan suku pertama a = 8 dan rasio r = 1/2. Pernyataan yang benar adalah ...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85800" y="225856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25856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70432" y="224028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Deret tersebut konvergen (memiliki jumlah tak hingga)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67919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6791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266090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tak hingga deret tersebut adalah 16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09981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09981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08152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Suku ke-4 deret tersebut adalah 1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52044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52044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350215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Rasio deret tersebut adalah 2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394106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39410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392277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Deret tersebut merupakan deret divergen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C00000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GANDA KOMPLEKS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5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bisa lebih dari satu.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 awal Rp1.000.000,00 dibungakan selama 2 tahun dengan suku bunga 10% per tahun. Pernyataan yang benar adalah ...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85800" y="23500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3500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70432" y="23317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bunga tunggal setelah 2 tahun adalah Rp200.000,00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8072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8072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27889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akhir dengan bunga majemuk setelah 2 tahun adalah Rp1.210.000,00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2644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264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2461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Besar bunga majemuk pada tahun kedua adalah Rp100.000,00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7216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7216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37033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akhir bunga tunggal dan bunga majemuk sama besar untuk n = 2 tahun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41788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1788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4160520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n ≥ 1 tahun, nilai akhir bunga majemuk selalu lebih besar atau sama dengan bunga tunggal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386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864"/>
          </a:solidFill>
          <a:ln/>
        </p:spPr>
      </p:sp>
      <p:sp>
        <p:nvSpPr>
          <p:cNvPr id="3" name="Shape 1"/>
          <p:cNvSpPr/>
          <p:nvPr/>
        </p:nvSpPr>
        <p:spPr>
          <a:xfrm>
            <a:off x="9966960" y="-1188720"/>
            <a:ext cx="3840480" cy="3840480"/>
          </a:xfrm>
          <a:prstGeom prst="ellipse">
            <a:avLst/>
          </a:prstGeom>
          <a:solidFill>
            <a:srgbClr val="93C47D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280160" y="4754880"/>
            <a:ext cx="3291840" cy="3291840"/>
          </a:xfrm>
          <a:prstGeom prst="ellipse">
            <a:avLst/>
          </a:prstGeom>
          <a:solidFill>
            <a:srgbClr val="93C47D">
              <a:alpha val="1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331720"/>
            <a:ext cx="29260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0" b="1" dirty="0">
                <a:solidFill>
                  <a:srgbClr val="93C47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0" dirty="0"/>
          </a:p>
        </p:txBody>
      </p:sp>
      <p:sp>
        <p:nvSpPr>
          <p:cNvPr id="6" name="Text 4"/>
          <p:cNvSpPr/>
          <p:nvPr/>
        </p:nvSpPr>
        <p:spPr>
          <a:xfrm>
            <a:off x="3566160" y="2788920"/>
            <a:ext cx="7955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Pernyataan Benar atau Salah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3566160" y="352044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C9D3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Benar (B) atau Salah (S) untuk setiap pernyataan.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FA0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Benar (B) atau Salah (S) untuk setiap pernyataan.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sistem persamaan linear tiga variabel berikut.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14400" y="2029968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+ y + z = 4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37744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− y + z = 6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14400" y="2724912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2x + y − z = 3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325526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2552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323697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x = 3 merupakan solusi sistem tersebut.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67588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758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65760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y = 2 merupakan solusi sistem tersebut.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409651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0965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407822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z = 2 merupakan solusi sistem tersebut.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451713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5171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44988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dari 2x − y adalah 7.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2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Benar (B) atau Salah (S) untuk setiap pernyataan.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Sebuah perusahaan memproduksi dua jenis barang dengan kendala produksi berikut, dan fungsi keuntungan Z = 4x + 3y.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14400" y="2029968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+ 2y ≤ 10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2377440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3x + y ≤ 15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914400" y="2724912"/>
            <a:ext cx="7772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6262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x ≥ 0, y ≥ 0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3255264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32552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323697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Titik (4,3) memenuhi semua kendala di atas.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367588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367588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365760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Titik potong garis x+2y=10 dan 3x+y=15 adalah (4,3).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409651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409651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407822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maksimum Z adalah 25.</a:t>
            </a:r>
            <a:endParaRPr lang="en-US" sz="1500" dirty="0"/>
          </a:p>
        </p:txBody>
      </p:sp>
      <p:sp>
        <p:nvSpPr>
          <p:cNvPr id="22" name="Shape 20"/>
          <p:cNvSpPr/>
          <p:nvPr/>
        </p:nvSpPr>
        <p:spPr>
          <a:xfrm>
            <a:off x="685800" y="451713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5171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1170432" y="44988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Titik (0,5) menghasilkan nilai Z yang lebih besar daripada titik (5,0).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3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Benar (B) atau Salah (S) untuk setiap pernyataan.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f(x) = √(x − 2) dan g(x) = x² + 1.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85800" y="21214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121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70432" y="21031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 fungsi f adalah {x ∈ R | x ≥ 2}.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54203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5420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25237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(g∘f)(6) = 5.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296265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296265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294436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Fungsi f merupakan fungsi bijektif pada domain bilangan real R.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38328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3832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336499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x ≥ 0, invers dari g(x) = x² + 1 adalah g⁻¹(x) = √(x − 1).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4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Benar (B) atau Salah (S) untuk setiap pernyataan.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Diketahui barisan aritmetika: 3, 7, 11, 15, ....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85800" y="21214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121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70432" y="21031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Beda barisan tersebut adalah 4.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54203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5420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25237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Suku ke-10 barisan tersebut adalah 39.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296265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296265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294436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10 suku pertama (S10) adalah 210.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38328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3832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336499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Rasio antarsuku barisan tersebut tetap, sehingga barisan ini merupakan barisan geometri.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6519672"/>
            <a:ext cx="5486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Soal TKA Matematika — Aljabar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0" y="6519672"/>
            <a:ext cx="4983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686032" y="6519672"/>
            <a:ext cx="365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457200"/>
            <a:ext cx="2834640" cy="384048"/>
          </a:xfrm>
          <a:prstGeom prst="roundRect">
            <a:avLst>
              <a:gd name="adj" fmla="val 19048"/>
            </a:avLst>
          </a:prstGeom>
          <a:solidFill>
            <a:srgbClr val="2E7D32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457200"/>
            <a:ext cx="2834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spc="5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PERNYATAAN BENAR-SALAH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961120" y="420624"/>
            <a:ext cx="26791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b="1" dirty="0">
                <a:solidFill>
                  <a:srgbClr val="1F386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Soal 5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548640" y="1143000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B6B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Tentukan Benar (B) atau Salah (S) untuk setiap pernyataan.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1527048"/>
            <a:ext cx="110916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5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Sebuah populasi bakteri mula-mula berjumlah 500 sel dan bertambah dua kali lipat setiap jam.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685800" y="2121408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2121408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70432" y="210312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bakteri setelah 3 jam adalah 4.000 sel.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85800" y="2542032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54203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1170432" y="252374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Barisan jumlah bakteri per jam membentuk barisan geometri dengan rasio 2.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85800" y="2962656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5800" y="296265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1170432" y="294436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Jumlah bakteri setelah 5 jam adalah 16.000 sel.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85800" y="3383280"/>
            <a:ext cx="310896" cy="310896"/>
          </a:xfrm>
          <a:prstGeom prst="ellipse">
            <a:avLst/>
          </a:prstGeom>
          <a:solidFill>
            <a:srgbClr val="F4F6FA"/>
          </a:solidFill>
          <a:ln w="12700">
            <a:solidFill>
              <a:srgbClr val="1F3864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38328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F386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1170432" y="336499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26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pertumbuhan bakteri ini merupakan model peluruhan eksponensial.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2026-09-21T03:04:08Z</dcterms:created>
  <dcterms:modified xsi:type="dcterms:W3CDTF">2026-09-21T03:04:08Z</dcterms:modified>
</cp:coreProperties>
</file>