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146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92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334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156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951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940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147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282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27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122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401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063851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653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2440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2401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5684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012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4732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B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235440" y="640080"/>
            <a:ext cx="1920240" cy="1920240"/>
          </a:xfrm>
          <a:prstGeom prst="ellipse">
            <a:avLst/>
          </a:prstGeom>
          <a:solidFill>
            <a:srgbClr val="1B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241280" y="1920240"/>
            <a:ext cx="1051560" cy="1051560"/>
          </a:xfrm>
          <a:prstGeom prst="ellipse">
            <a:avLst/>
          </a:prstGeom>
          <a:solidFill>
            <a:srgbClr val="F0B5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869680" y="3108960"/>
            <a:ext cx="640080" cy="640080"/>
          </a:xfrm>
          <a:prstGeom prst="ellipse">
            <a:avLst/>
          </a:prstGeom>
          <a:solidFill>
            <a:srgbClr val="556F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691640"/>
            <a:ext cx="7863840" cy="1828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3100" b="1">
                <a:solidFill>
                  <a:srgbClr val="FFFFFF"/>
                </a:solidFill>
                <a:latin typeface="Aptos"/>
              </a:defRPr>
            </a:pPr>
            <a:r>
              <a:t>PELAKSANAAN LAYANAN</a:t>
            </a:r>
          </a:p>
          <a:p>
            <a:pPr>
              <a:spcAft>
                <a:spcPts val="700"/>
              </a:spcAft>
              <a:defRPr sz="3100" b="1">
                <a:solidFill>
                  <a:srgbClr val="FFFFFF"/>
                </a:solidFill>
                <a:latin typeface="Aptos"/>
              </a:defRPr>
            </a:pPr>
            <a:r>
              <a:t>KELAS BESAR, KLASIKAL,</a:t>
            </a:r>
          </a:p>
          <a:p>
            <a:pPr>
              <a:spcAft>
                <a:spcPts val="700"/>
              </a:spcAft>
              <a:defRPr sz="3100" b="1">
                <a:solidFill>
                  <a:srgbClr val="FFFFFF"/>
                </a:solidFill>
                <a:latin typeface="Aptos"/>
              </a:defRPr>
            </a:pPr>
            <a:r>
              <a:t>KELOMPOK, DAN INDIVIDUAL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4069080"/>
            <a:ext cx="6858000" cy="615553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700" b="0">
                <a:solidFill>
                  <a:srgbClr val="DCE4EF"/>
                </a:solidFill>
                <a:latin typeface="Aptos"/>
              </a:defRPr>
            </a:pPr>
            <a:r>
              <a:rPr dirty="0"/>
              <a:t>Strategi </a:t>
            </a:r>
            <a:r>
              <a:rPr dirty="0" err="1"/>
              <a:t>layanan</a:t>
            </a:r>
            <a:r>
              <a:rPr dirty="0"/>
              <a:t> yang </a:t>
            </a:r>
            <a:r>
              <a:rPr dirty="0" err="1"/>
              <a:t>terencana</a:t>
            </a:r>
            <a:r>
              <a:rPr dirty="0"/>
              <a:t>, </a:t>
            </a:r>
            <a:r>
              <a:rPr dirty="0" err="1"/>
              <a:t>responsif</a:t>
            </a:r>
            <a:r>
              <a:rPr dirty="0"/>
              <a:t>, dan </a:t>
            </a:r>
            <a:r>
              <a:rPr dirty="0" err="1"/>
              <a:t>berpusat</a:t>
            </a:r>
            <a:r>
              <a:rPr dirty="0"/>
              <a:t> pada </a:t>
            </a:r>
            <a:r>
              <a:rPr dirty="0" err="1"/>
              <a:t>kebutuhan</a:t>
            </a:r>
            <a:r>
              <a:rPr dirty="0"/>
              <a:t> </a:t>
            </a:r>
            <a:r>
              <a:rPr dirty="0" err="1"/>
              <a:t>peserta</a:t>
            </a:r>
            <a:r>
              <a:rPr dirty="0"/>
              <a:t> </a:t>
            </a:r>
            <a:r>
              <a:rPr dirty="0" err="1"/>
              <a:t>didik</a:t>
            </a:r>
            <a:r>
              <a:rPr dirty="0"/>
              <a:t> SMA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B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303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A2B4C"/>
                </a:solidFill>
                <a:latin typeface="Aptos"/>
              </a:defRPr>
            </a:pPr>
            <a:r>
              <a:t>Tujuan Pembelajaran</a:t>
            </a:r>
          </a:p>
        </p:txBody>
      </p:sp>
      <p:sp>
        <p:nvSpPr>
          <p:cNvPr id="6" name="Oval 5"/>
          <p:cNvSpPr/>
          <p:nvPr/>
        </p:nvSpPr>
        <p:spPr>
          <a:xfrm>
            <a:off x="777240" y="1691640"/>
            <a:ext cx="109728" cy="109728"/>
          </a:xfrm>
          <a:prstGeom prst="ellipse">
            <a:avLst/>
          </a:prstGeom>
          <a:solidFill>
            <a:srgbClr val="1B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33271" y="1600200"/>
            <a:ext cx="10424159" cy="8686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2000" b="0">
                <a:solidFill>
                  <a:srgbClr val="2A313D"/>
                </a:solidFill>
                <a:latin typeface="Aptos"/>
              </a:defRPr>
            </a:pPr>
            <a:r>
              <a:rPr dirty="0" err="1"/>
              <a:t>Menjelaskan</a:t>
            </a:r>
            <a:r>
              <a:rPr dirty="0"/>
              <a:t> </a:t>
            </a:r>
            <a:r>
              <a:rPr dirty="0" err="1"/>
              <a:t>tujuan</a:t>
            </a:r>
            <a:r>
              <a:rPr dirty="0"/>
              <a:t> dan </a:t>
            </a:r>
            <a:r>
              <a:rPr dirty="0" err="1"/>
              <a:t>karakteristik</a:t>
            </a:r>
            <a:r>
              <a:rPr dirty="0"/>
              <a:t> </a:t>
            </a:r>
            <a:r>
              <a:rPr dirty="0" err="1"/>
              <a:t>empat</a:t>
            </a:r>
            <a:r>
              <a:rPr dirty="0"/>
              <a:t> </a:t>
            </a:r>
            <a:r>
              <a:rPr dirty="0" err="1"/>
              <a:t>bentuk</a:t>
            </a:r>
            <a:r>
              <a:rPr dirty="0"/>
              <a:t> </a:t>
            </a:r>
            <a:r>
              <a:rPr dirty="0" err="1"/>
              <a:t>layanan</a:t>
            </a:r>
            <a:r>
              <a:rPr dirty="0"/>
              <a:t> BK.</a:t>
            </a:r>
          </a:p>
        </p:txBody>
      </p:sp>
      <p:sp>
        <p:nvSpPr>
          <p:cNvPr id="8" name="Oval 7"/>
          <p:cNvSpPr/>
          <p:nvPr/>
        </p:nvSpPr>
        <p:spPr>
          <a:xfrm>
            <a:off x="777240" y="2560320"/>
            <a:ext cx="109728" cy="109728"/>
          </a:xfrm>
          <a:prstGeom prst="ellipse">
            <a:avLst/>
          </a:prstGeom>
          <a:solidFill>
            <a:srgbClr val="1B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33271" y="2468880"/>
            <a:ext cx="10424159" cy="8686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2000" b="0">
                <a:solidFill>
                  <a:srgbClr val="2A313D"/>
                </a:solidFill>
                <a:latin typeface="Aptos"/>
              </a:defRPr>
            </a:pPr>
            <a:r>
              <a:t>Memilih bentuk layanan sesuai kebutuhan dan jumlah peserta didik.</a:t>
            </a:r>
          </a:p>
        </p:txBody>
      </p:sp>
      <p:sp>
        <p:nvSpPr>
          <p:cNvPr id="10" name="Oval 9"/>
          <p:cNvSpPr/>
          <p:nvPr/>
        </p:nvSpPr>
        <p:spPr>
          <a:xfrm>
            <a:off x="777240" y="3429000"/>
            <a:ext cx="109728" cy="109728"/>
          </a:xfrm>
          <a:prstGeom prst="ellipse">
            <a:avLst/>
          </a:prstGeom>
          <a:solidFill>
            <a:srgbClr val="1B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33271" y="3337560"/>
            <a:ext cx="10424159" cy="8686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2000" b="0">
                <a:solidFill>
                  <a:srgbClr val="2A313D"/>
                </a:solidFill>
                <a:latin typeface="Aptos"/>
              </a:defRPr>
            </a:pPr>
            <a:r>
              <a:t>Merancang tahapan pelaksanaan, metode, media, dan evaluasi layanan.</a:t>
            </a:r>
          </a:p>
        </p:txBody>
      </p:sp>
      <p:sp>
        <p:nvSpPr>
          <p:cNvPr id="12" name="Oval 11"/>
          <p:cNvSpPr/>
          <p:nvPr/>
        </p:nvSpPr>
        <p:spPr>
          <a:xfrm>
            <a:off x="777240" y="4297680"/>
            <a:ext cx="109728" cy="109728"/>
          </a:xfrm>
          <a:prstGeom prst="ellipse">
            <a:avLst/>
          </a:prstGeom>
          <a:solidFill>
            <a:srgbClr val="1B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33271" y="4206240"/>
            <a:ext cx="10424159" cy="8686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2000" b="0">
                <a:solidFill>
                  <a:srgbClr val="2A313D"/>
                </a:solidFill>
                <a:latin typeface="Aptos"/>
              </a:defRPr>
            </a:pPr>
            <a:r>
              <a:t>Menerapkan prinsip etika, kerahasiaan, dan tindak lanjut secara tepat.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B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303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A2B4C"/>
                </a:solidFill>
                <a:latin typeface="Aptos"/>
              </a:defRPr>
            </a:pPr>
            <a:r>
              <a:t>Peta Bentuk Layanan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66960" y="393192"/>
            <a:ext cx="16002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1B8E91"/>
                </a:solidFill>
                <a:latin typeface="Aptos"/>
              </a:defRPr>
            </a:pPr>
            <a:r>
              <a:t>KONSEP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645920"/>
            <a:ext cx="530352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0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1645920"/>
            <a:ext cx="82296" cy="1600200"/>
          </a:xfrm>
          <a:prstGeom prst="rect">
            <a:avLst/>
          </a:prstGeom>
          <a:solidFill>
            <a:srgbClr val="1B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41247" y="1810512"/>
            <a:ext cx="4919472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1A2B4C"/>
                </a:solidFill>
                <a:latin typeface="Aptos"/>
              </a:defRPr>
            </a:pPr>
            <a:r>
              <a:t>Kelas besar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304288"/>
            <a:ext cx="4919472" cy="8229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rPr dirty="0" err="1"/>
              <a:t>Penyampaian</a:t>
            </a:r>
            <a:r>
              <a:rPr dirty="0"/>
              <a:t> </a:t>
            </a:r>
            <a:r>
              <a:rPr dirty="0" err="1"/>
              <a:t>informasi</a:t>
            </a:r>
            <a:r>
              <a:rPr dirty="0"/>
              <a:t> </a:t>
            </a:r>
            <a:r>
              <a:rPr dirty="0" err="1"/>
              <a:t>atau</a:t>
            </a:r>
            <a:r>
              <a:rPr dirty="0"/>
              <a:t> </a:t>
            </a:r>
            <a:r>
              <a:rPr dirty="0" err="1"/>
              <a:t>penguatan</a:t>
            </a:r>
            <a:r>
              <a:rPr dirty="0"/>
              <a:t> </a:t>
            </a:r>
            <a:r>
              <a:rPr dirty="0" err="1"/>
              <a:t>kepada</a:t>
            </a:r>
            <a:r>
              <a:rPr dirty="0"/>
              <a:t> </a:t>
            </a:r>
            <a:r>
              <a:rPr dirty="0" err="1"/>
              <a:t>peserta</a:t>
            </a:r>
            <a:r>
              <a:rPr dirty="0"/>
              <a:t> </a:t>
            </a:r>
            <a:r>
              <a:rPr dirty="0" err="1"/>
              <a:t>didik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jumlah</a:t>
            </a:r>
            <a:r>
              <a:rPr dirty="0"/>
              <a:t> </a:t>
            </a:r>
            <a:r>
              <a:rPr dirty="0" err="1"/>
              <a:t>besar</a:t>
            </a:r>
            <a:r>
              <a:rPr dirty="0"/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645920"/>
            <a:ext cx="530352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0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17920" y="1645920"/>
            <a:ext cx="82296" cy="1600200"/>
          </a:xfrm>
          <a:prstGeom prst="rect">
            <a:avLst/>
          </a:prstGeom>
          <a:solidFill>
            <a:srgbClr val="F0B5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19088" y="1810512"/>
            <a:ext cx="4919472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1A2B4C"/>
                </a:solidFill>
                <a:latin typeface="Aptos"/>
              </a:defRPr>
            </a:pPr>
            <a:r>
              <a:t>Klasikal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19088" y="2304288"/>
            <a:ext cx="4919472" cy="8229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Layanan terstruktur kepada satu kelas, berdasarkan kebutuhan perkembangan peserta didik.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566160"/>
            <a:ext cx="530352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0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40080" y="3566160"/>
            <a:ext cx="82296" cy="1600200"/>
          </a:xfrm>
          <a:prstGeom prst="rect">
            <a:avLst/>
          </a:prstGeom>
          <a:solidFill>
            <a:srgbClr val="5977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41247" y="3719866"/>
            <a:ext cx="4919472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1A2B4C"/>
                </a:solidFill>
                <a:latin typeface="Aptos"/>
              </a:defRPr>
            </a:pPr>
            <a:r>
              <a:t>Kelompok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7" y="4224528"/>
            <a:ext cx="4919472" cy="8229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Interaksi antarpeserta dalam kelompok kecil untuk belajar, berbagi, dan mengembangkan keterampilan.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20" y="3566160"/>
            <a:ext cx="530352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0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217920" y="3566160"/>
            <a:ext cx="82296" cy="1600200"/>
          </a:xfrm>
          <a:prstGeom prst="rect">
            <a:avLst/>
          </a:prstGeom>
          <a:solidFill>
            <a:srgbClr val="CC7E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19088" y="3730752"/>
            <a:ext cx="4919472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1A2B4C"/>
                </a:solidFill>
                <a:latin typeface="Aptos"/>
              </a:defRPr>
            </a:pPr>
            <a:r>
              <a:t>Individual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19088" y="4224528"/>
            <a:ext cx="4919472" cy="8229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Pertemuan pribadi yang berfokus pada kebutuhan dan persoalan khusus seorang peserta didik.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B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303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A2B4C"/>
                </a:solidFill>
                <a:latin typeface="Aptos"/>
              </a:defRPr>
            </a:pPr>
            <a:r>
              <a:t>Prinsip Dasar Pelaksanaan Layanan BK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9264"/>
            <a:ext cx="1078992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657080"/>
                </a:solidFill>
                <a:latin typeface="Aptos"/>
              </a:defRPr>
            </a:pPr>
            <a:r>
              <a:t>Prinsip ini berlaku pada semua bentuk layanan.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66960" y="393192"/>
            <a:ext cx="16002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1B8E91"/>
                </a:solidFill>
                <a:latin typeface="Aptos"/>
              </a:defRPr>
            </a:pPr>
            <a:r>
              <a:t>PRINSIP</a:t>
            </a:r>
          </a:p>
        </p:txBody>
      </p:sp>
      <p:sp>
        <p:nvSpPr>
          <p:cNvPr id="6" name="Oval 5"/>
          <p:cNvSpPr/>
          <p:nvPr/>
        </p:nvSpPr>
        <p:spPr>
          <a:xfrm>
            <a:off x="777240" y="1691640"/>
            <a:ext cx="109728" cy="109728"/>
          </a:xfrm>
          <a:prstGeom prst="ellipse">
            <a:avLst/>
          </a:prstGeom>
          <a:solidFill>
            <a:srgbClr val="1B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33271" y="1600200"/>
            <a:ext cx="10424159" cy="7132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700" b="0">
                <a:solidFill>
                  <a:srgbClr val="2A313D"/>
                </a:solidFill>
                <a:latin typeface="Aptos"/>
              </a:defRPr>
            </a:pPr>
            <a:r>
              <a:t>Berpusat pada kebutuhan, tahap perkembangan, dan potensi peserta didik.</a:t>
            </a:r>
          </a:p>
        </p:txBody>
      </p:sp>
      <p:sp>
        <p:nvSpPr>
          <p:cNvPr id="8" name="Oval 7"/>
          <p:cNvSpPr/>
          <p:nvPr/>
        </p:nvSpPr>
        <p:spPr>
          <a:xfrm>
            <a:off x="777240" y="2404872"/>
            <a:ext cx="109728" cy="109728"/>
          </a:xfrm>
          <a:prstGeom prst="ellipse">
            <a:avLst/>
          </a:prstGeom>
          <a:solidFill>
            <a:srgbClr val="1B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33271" y="2313432"/>
            <a:ext cx="10424159" cy="7132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700" b="0">
                <a:solidFill>
                  <a:srgbClr val="2A313D"/>
                </a:solidFill>
                <a:latin typeface="Aptos"/>
              </a:defRPr>
            </a:pPr>
            <a:r>
              <a:t>Inklusif, menghargai perbedaan, serta bebas dari stigma dan diskriminasi.</a:t>
            </a:r>
          </a:p>
        </p:txBody>
      </p:sp>
      <p:sp>
        <p:nvSpPr>
          <p:cNvPr id="10" name="Oval 9"/>
          <p:cNvSpPr/>
          <p:nvPr/>
        </p:nvSpPr>
        <p:spPr>
          <a:xfrm>
            <a:off x="777240" y="3118104"/>
            <a:ext cx="109728" cy="109728"/>
          </a:xfrm>
          <a:prstGeom prst="ellipse">
            <a:avLst/>
          </a:prstGeom>
          <a:solidFill>
            <a:srgbClr val="1B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33271" y="3026664"/>
            <a:ext cx="10424159" cy="7132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700" b="0">
                <a:solidFill>
                  <a:srgbClr val="2A313D"/>
                </a:solidFill>
                <a:latin typeface="Aptos"/>
              </a:defRPr>
            </a:pPr>
            <a:r>
              <a:t>Terencana, memiliki tujuan yang jelas, dan menggunakan metode yang sesuai.</a:t>
            </a:r>
          </a:p>
        </p:txBody>
      </p:sp>
      <p:sp>
        <p:nvSpPr>
          <p:cNvPr id="12" name="Oval 11"/>
          <p:cNvSpPr/>
          <p:nvPr/>
        </p:nvSpPr>
        <p:spPr>
          <a:xfrm>
            <a:off x="777240" y="3831336"/>
            <a:ext cx="109728" cy="109728"/>
          </a:xfrm>
          <a:prstGeom prst="ellipse">
            <a:avLst/>
          </a:prstGeom>
          <a:solidFill>
            <a:srgbClr val="1B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33271" y="3739896"/>
            <a:ext cx="10424159" cy="7132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700" b="0">
                <a:solidFill>
                  <a:srgbClr val="2A313D"/>
                </a:solidFill>
                <a:latin typeface="Aptos"/>
              </a:defRPr>
            </a:pPr>
            <a:r>
              <a:t>Menjaga kerahasiaan serta menjelaskan batas kerahasiaan demi keselamatan.</a:t>
            </a:r>
          </a:p>
        </p:txBody>
      </p:sp>
      <p:sp>
        <p:nvSpPr>
          <p:cNvPr id="14" name="Oval 13"/>
          <p:cNvSpPr/>
          <p:nvPr/>
        </p:nvSpPr>
        <p:spPr>
          <a:xfrm>
            <a:off x="777240" y="4544568"/>
            <a:ext cx="109728" cy="109728"/>
          </a:xfrm>
          <a:prstGeom prst="ellipse">
            <a:avLst/>
          </a:prstGeom>
          <a:solidFill>
            <a:srgbClr val="1B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33271" y="4453128"/>
            <a:ext cx="10424159" cy="7132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700" b="0">
                <a:solidFill>
                  <a:srgbClr val="2A313D"/>
                </a:solidFill>
                <a:latin typeface="Aptos"/>
              </a:defRPr>
            </a:pPr>
            <a:r>
              <a:t>Didukung evaluasi, dokumentasi seperlunya, dan tindak lanjut.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72800" y="6473952"/>
            <a:ext cx="59436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1B8E91"/>
                </a:solidFill>
                <a:latin typeface="Aptos"/>
              </a:defRPr>
            </a:pPr>
            <a: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B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303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A2B4C"/>
                </a:solidFill>
                <a:latin typeface="Aptos"/>
              </a:defRPr>
            </a:pPr>
            <a:r>
              <a:t>1. Layanan Kelas Besar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9264"/>
            <a:ext cx="1078992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657080"/>
                </a:solidFill>
                <a:latin typeface="Aptos"/>
              </a:defRPr>
            </a:pPr>
            <a:r>
              <a:t>Cocok untuk informasi umum, kampanye sekolah, dan penguatan bersama.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66960" y="393192"/>
            <a:ext cx="16002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1B8E91"/>
                </a:solidFill>
                <a:latin typeface="Aptos"/>
              </a:defRPr>
            </a:pPr>
            <a:r>
              <a:t>BENTUK LAYANAN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600200"/>
            <a:ext cx="352044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E0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600200"/>
            <a:ext cx="82296" cy="3566160"/>
          </a:xfrm>
          <a:prstGeom prst="rect">
            <a:avLst/>
          </a:prstGeom>
          <a:solidFill>
            <a:srgbClr val="1B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86968" y="1764792"/>
            <a:ext cx="3136392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A2B4C"/>
                </a:solidFill>
                <a:latin typeface="Aptos"/>
              </a:defRPr>
            </a:pPr>
            <a:r>
              <a:t>Tujuan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2258568"/>
            <a:ext cx="3136392" cy="2788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500" b="0">
                <a:solidFill>
                  <a:srgbClr val="2A313D"/>
                </a:solidFill>
                <a:latin typeface="Aptos"/>
              </a:defRPr>
            </a:pPr>
            <a:r>
              <a:t>• Menjangkau banyak peserta didik sekaligus</a:t>
            </a:r>
          </a:p>
          <a:p>
            <a:pPr>
              <a:spcAft>
                <a:spcPts val="700"/>
              </a:spcAft>
              <a:defRPr sz="1500" b="0">
                <a:solidFill>
                  <a:srgbClr val="2A313D"/>
                </a:solidFill>
                <a:latin typeface="Aptos"/>
              </a:defRPr>
            </a:pPr>
            <a:r>
              <a:t>• Menyampaikan pesan kunci yang seragam</a:t>
            </a:r>
          </a:p>
          <a:p>
            <a:pPr>
              <a:spcAft>
                <a:spcPts val="700"/>
              </a:spcAft>
              <a:defRPr sz="1500" b="0">
                <a:solidFill>
                  <a:srgbClr val="2A313D"/>
                </a:solidFill>
                <a:latin typeface="Aptos"/>
              </a:defRPr>
            </a:pPr>
            <a:r>
              <a:t>• Membangun kesadaran dan komitmen bersama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600200"/>
            <a:ext cx="352044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E0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43400" y="1600200"/>
            <a:ext cx="82296" cy="3566160"/>
          </a:xfrm>
          <a:prstGeom prst="rect">
            <a:avLst/>
          </a:prstGeom>
          <a:solidFill>
            <a:srgbClr val="F0B5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44568" y="1764792"/>
            <a:ext cx="3136392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A2B4C"/>
                </a:solidFill>
                <a:latin typeface="Aptos"/>
              </a:defRPr>
            </a:pPr>
            <a:r>
              <a:t>Metode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4568" y="2258568"/>
            <a:ext cx="3136392" cy="2788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500" b="0">
                <a:solidFill>
                  <a:srgbClr val="2A313D"/>
                </a:solidFill>
                <a:latin typeface="Aptos"/>
              </a:defRPr>
            </a:pPr>
            <a:r>
              <a:t>• Seminar atau sosialisasi</a:t>
            </a:r>
          </a:p>
          <a:p>
            <a:pPr>
              <a:spcAft>
                <a:spcPts val="700"/>
              </a:spcAft>
              <a:defRPr sz="1500" b="0">
                <a:solidFill>
                  <a:srgbClr val="2A313D"/>
                </a:solidFill>
                <a:latin typeface="Aptos"/>
              </a:defRPr>
            </a:pPr>
            <a:r>
              <a:t>• Presentasi interaktif</a:t>
            </a:r>
          </a:p>
          <a:p>
            <a:pPr>
              <a:spcAft>
                <a:spcPts val="700"/>
              </a:spcAft>
              <a:defRPr sz="1500" b="0">
                <a:solidFill>
                  <a:srgbClr val="2A313D"/>
                </a:solidFill>
                <a:latin typeface="Aptos"/>
              </a:defRPr>
            </a:pPr>
            <a:r>
              <a:t>• Video pemantik</a:t>
            </a:r>
          </a:p>
          <a:p>
            <a:pPr>
              <a:spcAft>
                <a:spcPts val="700"/>
              </a:spcAft>
              <a:defRPr sz="1500" b="0">
                <a:solidFill>
                  <a:srgbClr val="2A313D"/>
                </a:solidFill>
                <a:latin typeface="Aptos"/>
              </a:defRPr>
            </a:pPr>
            <a:r>
              <a:t>• Tanya jawab dan refleksi singkat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01000" y="1600200"/>
            <a:ext cx="352044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E0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01000" y="1600200"/>
            <a:ext cx="82296" cy="3566160"/>
          </a:xfrm>
          <a:prstGeom prst="rect">
            <a:avLst/>
          </a:prstGeom>
          <a:solidFill>
            <a:srgbClr val="5977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02168" y="1764792"/>
            <a:ext cx="3136392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A2B4C"/>
                </a:solidFill>
                <a:latin typeface="Aptos"/>
              </a:defRPr>
            </a:pPr>
            <a:r>
              <a:t>Contoh topik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02168" y="2258568"/>
            <a:ext cx="3136392" cy="2788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500" b="0">
                <a:solidFill>
                  <a:srgbClr val="2A313D"/>
                </a:solidFill>
                <a:latin typeface="Aptos"/>
              </a:defRPr>
            </a:pPr>
            <a:r>
              <a:t>• Pencegahan perundungan</a:t>
            </a:r>
          </a:p>
          <a:p>
            <a:pPr>
              <a:spcAft>
                <a:spcPts val="700"/>
              </a:spcAft>
              <a:defRPr sz="1500" b="0">
                <a:solidFill>
                  <a:srgbClr val="2A313D"/>
                </a:solidFill>
                <a:latin typeface="Aptos"/>
              </a:defRPr>
            </a:pPr>
            <a:r>
              <a:t>• Kesiapan menghadapi ujian</a:t>
            </a:r>
          </a:p>
          <a:p>
            <a:pPr>
              <a:spcAft>
                <a:spcPts val="700"/>
              </a:spcAft>
              <a:defRPr sz="1500" b="0">
                <a:solidFill>
                  <a:srgbClr val="2A313D"/>
                </a:solidFill>
                <a:latin typeface="Aptos"/>
              </a:defRPr>
            </a:pPr>
            <a:r>
              <a:t>• Perencanaan studi lanjut</a:t>
            </a:r>
          </a:p>
          <a:p>
            <a:pPr>
              <a:spcAft>
                <a:spcPts val="700"/>
              </a:spcAft>
              <a:defRPr sz="1500" b="0">
                <a:solidFill>
                  <a:srgbClr val="2A313D"/>
                </a:solidFill>
                <a:latin typeface="Aptos"/>
              </a:defRPr>
            </a:pPr>
            <a:r>
              <a:t>• Budaya sekolah aman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0" y="6473952"/>
            <a:ext cx="59436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1B8E91"/>
                </a:solidFill>
                <a:latin typeface="Aptos"/>
              </a:defRPr>
            </a:pPr>
            <a: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B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303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A2B4C"/>
                </a:solidFill>
                <a:latin typeface="Aptos"/>
              </a:defRPr>
            </a:pPr>
            <a:r>
              <a:t>2. Layanan Klasikal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9264"/>
            <a:ext cx="10789920" cy="29238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657080"/>
                </a:solidFill>
                <a:latin typeface="Aptos"/>
              </a:defRPr>
            </a:pPr>
            <a:r>
              <a:rPr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66960" y="393192"/>
            <a:ext cx="16002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1B8E91"/>
                </a:solidFill>
                <a:latin typeface="Aptos"/>
              </a:defRPr>
            </a:pPr>
            <a:r>
              <a:t>BENTUK LAYANAN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645920"/>
            <a:ext cx="5212080" cy="3611880"/>
          </a:xfrm>
          <a:prstGeom prst="roundRect">
            <a:avLst/>
          </a:prstGeom>
          <a:solidFill>
            <a:srgbClr val="FFFFFF"/>
          </a:solidFill>
          <a:ln>
            <a:solidFill>
              <a:srgbClr val="E0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645920"/>
            <a:ext cx="82296" cy="3611880"/>
          </a:xfrm>
          <a:prstGeom prst="rect">
            <a:avLst/>
          </a:prstGeom>
          <a:solidFill>
            <a:srgbClr val="1B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86968" y="1810512"/>
            <a:ext cx="4828032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A2B4C"/>
                </a:solidFill>
                <a:latin typeface="Aptos"/>
              </a:defRPr>
            </a:pPr>
            <a:r>
              <a:t>Alur pelaksanaan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2304288"/>
            <a:ext cx="4828032" cy="2834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1. Identifikasi kebutuhan kelas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2. Tetapkan tujuan dan indikator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3. Siapkan RPL, materi, dan media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4. Pembukaan dan kesepakatan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5. Kegiatan inti yang aktif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6. Refleksi, evaluasi, dan penutup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1645920"/>
            <a:ext cx="5212080" cy="3611880"/>
          </a:xfrm>
          <a:prstGeom prst="roundRect">
            <a:avLst/>
          </a:prstGeom>
          <a:solidFill>
            <a:srgbClr val="FFFFFF"/>
          </a:solidFill>
          <a:ln>
            <a:solidFill>
              <a:srgbClr val="E0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172200" y="1645920"/>
            <a:ext cx="82296" cy="3611880"/>
          </a:xfrm>
          <a:prstGeom prst="rect">
            <a:avLst/>
          </a:prstGeom>
          <a:solidFill>
            <a:srgbClr val="F0B5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373368" y="1810512"/>
            <a:ext cx="4828032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A2B4C"/>
                </a:solidFill>
                <a:latin typeface="Aptos"/>
              </a:defRPr>
            </a:pPr>
            <a:r>
              <a:t>Contoh praktik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73368" y="2304288"/>
            <a:ext cx="4828032" cy="2834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Topik: Mengelola stres belajar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Pemantik: situasi menjelang ujian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Diskusi strategi belajar realistis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Latihan menyusun rencana mingguan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Exit ticket: satu strategi yang akan dicoba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0" y="6473952"/>
            <a:ext cx="59436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1B8E91"/>
                </a:solidFill>
                <a:latin typeface="Aptos"/>
              </a:defRPr>
            </a:pPr>
            <a: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B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303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A2B4C"/>
                </a:solidFill>
                <a:latin typeface="Aptos"/>
              </a:defRPr>
            </a:pPr>
            <a:r>
              <a:t>3. Layanan Kelompok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9264"/>
            <a:ext cx="1078992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657080"/>
                </a:solidFill>
                <a:latin typeface="Aptos"/>
              </a:defRPr>
            </a:pPr>
            <a:r>
              <a:t>Memanfaatkan interaksi kelompok kecil untuk mencapai tujuan perkembangan tertentu.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66960" y="393192"/>
            <a:ext cx="16002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1B8E91"/>
                </a:solidFill>
                <a:latin typeface="Aptos"/>
              </a:defRPr>
            </a:pPr>
            <a:r>
              <a:t>BENTUK LAYANAN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600200"/>
            <a:ext cx="3474720" cy="3794760"/>
          </a:xfrm>
          <a:prstGeom prst="roundRect">
            <a:avLst/>
          </a:prstGeom>
          <a:solidFill>
            <a:srgbClr val="FFFFFF"/>
          </a:solidFill>
          <a:ln>
            <a:solidFill>
              <a:srgbClr val="E0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600200"/>
            <a:ext cx="82296" cy="3794760"/>
          </a:xfrm>
          <a:prstGeom prst="rect">
            <a:avLst/>
          </a:prstGeom>
          <a:solidFill>
            <a:srgbClr val="1B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86968" y="1764792"/>
            <a:ext cx="3090672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A2B4C"/>
                </a:solidFill>
                <a:latin typeface="Aptos"/>
              </a:defRPr>
            </a:pPr>
            <a:r>
              <a:t>Ciri utama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2258568"/>
            <a:ext cx="3090672" cy="3017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Anggota terbatas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Tujuan dan aturan disepakati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Ada partisipasi dan interaksi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Fasilitator menjaga proses aman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600200"/>
            <a:ext cx="3474720" cy="3794760"/>
          </a:xfrm>
          <a:prstGeom prst="roundRect">
            <a:avLst/>
          </a:prstGeom>
          <a:solidFill>
            <a:srgbClr val="FFFFFF"/>
          </a:solidFill>
          <a:ln>
            <a:solidFill>
              <a:srgbClr val="E0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43400" y="1600200"/>
            <a:ext cx="82296" cy="3794760"/>
          </a:xfrm>
          <a:prstGeom prst="rect">
            <a:avLst/>
          </a:prstGeom>
          <a:solidFill>
            <a:srgbClr val="F0B5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44568" y="1764792"/>
            <a:ext cx="3090672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A2B4C"/>
                </a:solidFill>
                <a:latin typeface="Aptos"/>
              </a:defRPr>
            </a:pPr>
            <a:r>
              <a:t>Tahapan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4568" y="2258568"/>
            <a:ext cx="3090672" cy="3017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Pembentukan dan kesepakatan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Peralihan dan membangun rasa aman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Kegiatan inti sesuai tujuan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Pengakhiran dan rangkuman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Evaluasi serta tindak lanjut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01000" y="1600200"/>
            <a:ext cx="3474720" cy="3794760"/>
          </a:xfrm>
          <a:prstGeom prst="roundRect">
            <a:avLst/>
          </a:prstGeom>
          <a:solidFill>
            <a:srgbClr val="FFFFFF"/>
          </a:solidFill>
          <a:ln>
            <a:solidFill>
              <a:srgbClr val="E0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01000" y="1600200"/>
            <a:ext cx="82296" cy="3794760"/>
          </a:xfrm>
          <a:prstGeom prst="rect">
            <a:avLst/>
          </a:prstGeom>
          <a:solidFill>
            <a:srgbClr val="5977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02168" y="1764792"/>
            <a:ext cx="3090672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A2B4C"/>
                </a:solidFill>
                <a:latin typeface="Aptos"/>
              </a:defRPr>
            </a:pPr>
            <a:r>
              <a:t>Contoh topik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02168" y="2258568"/>
            <a:ext cx="3090672" cy="3017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Komunikasi asertif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Keterampilan pertemanan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Manajemen waktu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Pengambilan keputusan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Dukungan adaptasi sekolah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0120" y="5769864"/>
            <a:ext cx="10607040" cy="27699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657080"/>
                </a:solidFill>
                <a:latin typeface="Aptos"/>
              </a:defRPr>
            </a:pPr>
            <a:r>
              <a:rPr dirty="0"/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0" y="6473952"/>
            <a:ext cx="59436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1B8E91"/>
                </a:solidFill>
                <a:latin typeface="Aptos"/>
              </a:defRPr>
            </a:pPr>
            <a: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B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303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A2B4C"/>
                </a:solidFill>
                <a:latin typeface="Aptos"/>
              </a:defRPr>
            </a:pPr>
            <a:r>
              <a:t>4. Layanan Individual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66960" y="393192"/>
            <a:ext cx="16002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1B8E91"/>
                </a:solidFill>
                <a:latin typeface="Aptos"/>
              </a:defRPr>
            </a:pPr>
            <a:r>
              <a:t>BENTUK LAYANAN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600200"/>
            <a:ext cx="5212080" cy="3703320"/>
          </a:xfrm>
          <a:prstGeom prst="roundRect">
            <a:avLst/>
          </a:prstGeom>
          <a:solidFill>
            <a:srgbClr val="FFFFFF"/>
          </a:solidFill>
          <a:ln>
            <a:solidFill>
              <a:srgbClr val="E0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600200"/>
            <a:ext cx="82296" cy="3703320"/>
          </a:xfrm>
          <a:prstGeom prst="rect">
            <a:avLst/>
          </a:prstGeom>
          <a:solidFill>
            <a:srgbClr val="1B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86968" y="1764792"/>
            <a:ext cx="4828032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A2B4C"/>
                </a:solidFill>
                <a:latin typeface="Aptos"/>
              </a:defRPr>
            </a:pPr>
            <a:r>
              <a:t>Tahapan konseling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2258568"/>
            <a:ext cx="4828032" cy="292607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1. Membangun hubungan dan menjelaskan kerahasiaan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2. Menggali cerita serta kebutuhan siswa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3. Merumuskan fokus bersama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4. Mengeksplorasi pilihan dan sumber daya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5. Menyepakati langkah yang realistis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6. Meninjau perkembangan dan tindak lanjut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1600200"/>
            <a:ext cx="5212080" cy="3703320"/>
          </a:xfrm>
          <a:prstGeom prst="roundRect">
            <a:avLst/>
          </a:prstGeom>
          <a:solidFill>
            <a:srgbClr val="FFFFFF"/>
          </a:solidFill>
          <a:ln>
            <a:solidFill>
              <a:srgbClr val="E0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172200" y="1600200"/>
            <a:ext cx="82296" cy="3703320"/>
          </a:xfrm>
          <a:prstGeom prst="rect">
            <a:avLst/>
          </a:prstGeom>
          <a:solidFill>
            <a:srgbClr val="F0B5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373368" y="1764792"/>
            <a:ext cx="4828032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A2B4C"/>
                </a:solidFill>
                <a:latin typeface="Aptos"/>
              </a:defRPr>
            </a:pPr>
            <a:r>
              <a:t>Keterampilan penting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73368" y="2258568"/>
            <a:ext cx="4828032" cy="292607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Mendengarkan aktif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Pertanyaan terbuka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Empati dan refleksi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Klarifikasi dan rangkuman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Tidak menghakimi atau memaksakan solusi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Rujukan bila kebutuhan melampaui kompetensi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5577840"/>
            <a:ext cx="1051560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657080"/>
                </a:solidFill>
                <a:latin typeface="Aptos"/>
              </a:defRPr>
            </a:pPr>
            <a:r>
              <a:t>Dokumentasikan informasi secara proporsional dan aman; bagikan hanya kepada pihak yang berwenang sesuai kebutuhan dan aturan yang berlaku.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0" y="6473952"/>
            <a:ext cx="59436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1B8E91"/>
                </a:solidFill>
                <a:latin typeface="Aptos"/>
              </a:defRPr>
            </a:pPr>
            <a: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B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303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A2B4C"/>
                </a:solidFill>
                <a:latin typeface="Aptos"/>
              </a:defRPr>
            </a:pPr>
            <a:r>
              <a:t>Perbandingan Singkat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66960" y="393192"/>
            <a:ext cx="16002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1B8E91"/>
                </a:solidFill>
                <a:latin typeface="Aptos"/>
              </a:defRPr>
            </a:pPr>
            <a:r>
              <a:t>RINGKASAN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645920"/>
            <a:ext cx="1965960" cy="548640"/>
          </a:xfrm>
          <a:prstGeom prst="roundRect">
            <a:avLst/>
          </a:prstGeom>
          <a:solidFill>
            <a:srgbClr val="1A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58952" y="1737360"/>
            <a:ext cx="1819656" cy="32004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FFFFFF"/>
                </a:solidFill>
                <a:latin typeface="Aptos"/>
              </a:defRPr>
            </a:pPr>
            <a:r>
              <a:t>Bentuk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06624" y="1645920"/>
            <a:ext cx="2057400" cy="548640"/>
          </a:xfrm>
          <a:prstGeom prst="roundRect">
            <a:avLst/>
          </a:prstGeom>
          <a:solidFill>
            <a:srgbClr val="1A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779776" y="1737360"/>
            <a:ext cx="1911095" cy="32004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FFFFFF"/>
                </a:solidFill>
                <a:latin typeface="Aptos"/>
              </a:defRPr>
            </a:pPr>
            <a:r>
              <a:t>Sasaran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818888" y="1645920"/>
            <a:ext cx="3657600" cy="548640"/>
          </a:xfrm>
          <a:prstGeom prst="roundRect">
            <a:avLst/>
          </a:prstGeom>
          <a:solidFill>
            <a:srgbClr val="1A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892040" y="1737360"/>
            <a:ext cx="3511296" cy="32004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FFFFFF"/>
                </a:solidFill>
                <a:latin typeface="Aptos"/>
              </a:defRPr>
            </a:pPr>
            <a:r>
              <a:t>Fokus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531351" y="1645920"/>
            <a:ext cx="3063240" cy="548640"/>
          </a:xfrm>
          <a:prstGeom prst="roundRect">
            <a:avLst/>
          </a:prstGeom>
          <a:solidFill>
            <a:srgbClr val="1A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604503" y="1737360"/>
            <a:ext cx="2916936" cy="32004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FFFFFF"/>
                </a:solidFill>
                <a:latin typeface="Aptos"/>
              </a:defRPr>
            </a:pPr>
            <a:r>
              <a:t>Contoh metode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5800" y="2331720"/>
            <a:ext cx="196596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E4E8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68096" y="2441448"/>
            <a:ext cx="1801368" cy="49377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>
              <a:spcAft>
                <a:spcPts val="700"/>
              </a:spcAft>
              <a:defRPr sz="1200" b="1">
                <a:solidFill>
                  <a:srgbClr val="1A2B4C"/>
                </a:solidFill>
                <a:latin typeface="Aptos"/>
              </a:defRPr>
            </a:pPr>
            <a:r>
              <a:t>Kelas besar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706624" y="2331720"/>
            <a:ext cx="205740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E4E8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2788920" y="2441448"/>
            <a:ext cx="1892807" cy="49377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2A313D"/>
                </a:solidFill>
                <a:latin typeface="Aptos"/>
              </a:defRPr>
            </a:pPr>
            <a:r>
              <a:t>Banyak peserta didik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818888" y="2331720"/>
            <a:ext cx="365760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E4E8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901183" y="2441448"/>
            <a:ext cx="3493008" cy="49377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2A313D"/>
                </a:solidFill>
                <a:latin typeface="Aptos"/>
              </a:defRPr>
            </a:pPr>
            <a:r>
              <a:t>Informasi dan kesadaran umum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531351" y="2331720"/>
            <a:ext cx="306324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E4E8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613647" y="2441448"/>
            <a:ext cx="2898648" cy="49377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2A313D"/>
                </a:solidFill>
                <a:latin typeface="Aptos"/>
              </a:defRPr>
            </a:pPr>
            <a:r>
              <a:t>Seminar, sosialisasi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3172968"/>
            <a:ext cx="1965960" cy="713232"/>
          </a:xfrm>
          <a:prstGeom prst="roundRect">
            <a:avLst/>
          </a:prstGeom>
          <a:solidFill>
            <a:srgbClr val="E7EDF8"/>
          </a:solidFill>
          <a:ln>
            <a:solidFill>
              <a:srgbClr val="E4E8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68096" y="3282696"/>
            <a:ext cx="1801368" cy="49377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>
              <a:spcAft>
                <a:spcPts val="700"/>
              </a:spcAft>
              <a:defRPr sz="1200" b="1">
                <a:solidFill>
                  <a:srgbClr val="1A2B4C"/>
                </a:solidFill>
                <a:latin typeface="Aptos"/>
              </a:defRPr>
            </a:pPr>
            <a:r>
              <a:t>Klasikal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706624" y="3172968"/>
            <a:ext cx="2057400" cy="713232"/>
          </a:xfrm>
          <a:prstGeom prst="roundRect">
            <a:avLst/>
          </a:prstGeom>
          <a:solidFill>
            <a:srgbClr val="E7EDF8"/>
          </a:solidFill>
          <a:ln>
            <a:solidFill>
              <a:srgbClr val="E4E8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2788920" y="3282696"/>
            <a:ext cx="1892807" cy="49377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2A313D"/>
                </a:solidFill>
                <a:latin typeface="Aptos"/>
              </a:defRPr>
            </a:pPr>
            <a:r>
              <a:t>Satu kelas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818888" y="3172968"/>
            <a:ext cx="3657600" cy="713232"/>
          </a:xfrm>
          <a:prstGeom prst="roundRect">
            <a:avLst/>
          </a:prstGeom>
          <a:solidFill>
            <a:srgbClr val="E7EDF8"/>
          </a:solidFill>
          <a:ln>
            <a:solidFill>
              <a:srgbClr val="E4E8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4901183" y="3282696"/>
            <a:ext cx="3493008" cy="49377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2A313D"/>
                </a:solidFill>
                <a:latin typeface="Aptos"/>
              </a:defRPr>
            </a:pPr>
            <a:r>
              <a:t>Kompetensi perkembangan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531351" y="3172968"/>
            <a:ext cx="3063240" cy="713232"/>
          </a:xfrm>
          <a:prstGeom prst="roundRect">
            <a:avLst/>
          </a:prstGeom>
          <a:solidFill>
            <a:srgbClr val="E7EDF8"/>
          </a:solidFill>
          <a:ln>
            <a:solidFill>
              <a:srgbClr val="E4E8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613647" y="3282696"/>
            <a:ext cx="2898648" cy="49377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2A313D"/>
                </a:solidFill>
                <a:latin typeface="Aptos"/>
              </a:defRPr>
            </a:pPr>
            <a:r>
              <a:t>Diskusi, latihan, refleksi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85800" y="4014215"/>
            <a:ext cx="196596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E4E8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68096" y="4123944"/>
            <a:ext cx="1801368" cy="49377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>
              <a:spcAft>
                <a:spcPts val="700"/>
              </a:spcAft>
              <a:defRPr sz="1200" b="1">
                <a:solidFill>
                  <a:srgbClr val="1A2B4C"/>
                </a:solidFill>
                <a:latin typeface="Aptos"/>
              </a:defRPr>
            </a:pPr>
            <a:r>
              <a:t>Kelompok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706624" y="4014215"/>
            <a:ext cx="205740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E4E8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2788920" y="4123944"/>
            <a:ext cx="1892807" cy="49377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2A313D"/>
                </a:solidFill>
                <a:latin typeface="Aptos"/>
              </a:defRPr>
            </a:pPr>
            <a:r>
              <a:t>Kelompok kecil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818888" y="4014215"/>
            <a:ext cx="365760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E4E8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4901183" y="4123944"/>
            <a:ext cx="3493008" cy="49377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2A313D"/>
                </a:solidFill>
                <a:latin typeface="Aptos"/>
              </a:defRPr>
            </a:pPr>
            <a:r>
              <a:t>Belajar melalui interaksi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531351" y="4014215"/>
            <a:ext cx="306324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E4E8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8613647" y="4123944"/>
            <a:ext cx="2898648" cy="49377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2A313D"/>
                </a:solidFill>
                <a:latin typeface="Aptos"/>
              </a:defRPr>
            </a:pPr>
            <a:r>
              <a:t>Dinamika kelompok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85800" y="4855464"/>
            <a:ext cx="1965960" cy="713232"/>
          </a:xfrm>
          <a:prstGeom prst="roundRect">
            <a:avLst/>
          </a:prstGeom>
          <a:solidFill>
            <a:srgbClr val="E7EDF8"/>
          </a:solidFill>
          <a:ln>
            <a:solidFill>
              <a:srgbClr val="E4E8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768096" y="4965192"/>
            <a:ext cx="1801368" cy="49377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>
              <a:spcAft>
                <a:spcPts val="700"/>
              </a:spcAft>
              <a:defRPr sz="1200" b="1">
                <a:solidFill>
                  <a:srgbClr val="1A2B4C"/>
                </a:solidFill>
                <a:latin typeface="Aptos"/>
              </a:defRPr>
            </a:pPr>
            <a:r>
              <a:t>Individual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2706624" y="4855464"/>
            <a:ext cx="2057400" cy="713232"/>
          </a:xfrm>
          <a:prstGeom prst="roundRect">
            <a:avLst/>
          </a:prstGeom>
          <a:solidFill>
            <a:srgbClr val="E7EDF8"/>
          </a:solidFill>
          <a:ln>
            <a:solidFill>
              <a:srgbClr val="E4E8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2788920" y="4965192"/>
            <a:ext cx="1892807" cy="49377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2A313D"/>
                </a:solidFill>
                <a:latin typeface="Aptos"/>
              </a:defRPr>
            </a:pPr>
            <a:r>
              <a:t>Satu peserta didik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4818888" y="4855464"/>
            <a:ext cx="3657600" cy="713232"/>
          </a:xfrm>
          <a:prstGeom prst="roundRect">
            <a:avLst/>
          </a:prstGeom>
          <a:solidFill>
            <a:srgbClr val="E7EDF8"/>
          </a:solidFill>
          <a:ln>
            <a:solidFill>
              <a:srgbClr val="E4E8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4901183" y="4965192"/>
            <a:ext cx="3493008" cy="49377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2A313D"/>
                </a:solidFill>
                <a:latin typeface="Aptos"/>
              </a:defRPr>
            </a:pPr>
            <a:r>
              <a:t>Kebutuhan pribadi khusus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8531351" y="4855464"/>
            <a:ext cx="3063240" cy="713232"/>
          </a:xfrm>
          <a:prstGeom prst="roundRect">
            <a:avLst/>
          </a:prstGeom>
          <a:solidFill>
            <a:srgbClr val="E7EDF8"/>
          </a:solidFill>
          <a:ln>
            <a:solidFill>
              <a:srgbClr val="E4E8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8613647" y="4965192"/>
            <a:ext cx="2898648" cy="49377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2A313D"/>
                </a:solidFill>
                <a:latin typeface="Aptos"/>
              </a:defRPr>
            </a:pPr>
            <a:r>
              <a:t>Konseling dan rencana tindak lanjut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972800" y="6473952"/>
            <a:ext cx="59436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1B8E91"/>
                </a:solidFill>
                <a:latin typeface="Aptos"/>
              </a:defRPr>
            </a:pPr>
            <a: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B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303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A2B4C"/>
                </a:solidFill>
                <a:latin typeface="Aptos"/>
              </a:defRPr>
            </a:pPr>
            <a:r>
              <a:t>Merancang Layanan yang Efektif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66960" y="393192"/>
            <a:ext cx="16002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1B8E91"/>
                </a:solidFill>
                <a:latin typeface="Aptos"/>
              </a:defRPr>
            </a:pPr>
            <a:r>
              <a:t>PERENCANAAN</a:t>
            </a:r>
          </a:p>
        </p:txBody>
      </p:sp>
      <p:sp>
        <p:nvSpPr>
          <p:cNvPr id="6" name="Oval 5"/>
          <p:cNvSpPr/>
          <p:nvPr/>
        </p:nvSpPr>
        <p:spPr>
          <a:xfrm>
            <a:off x="777240" y="1691640"/>
            <a:ext cx="109728" cy="109728"/>
          </a:xfrm>
          <a:prstGeom prst="ellipse">
            <a:avLst/>
          </a:prstGeom>
          <a:solidFill>
            <a:srgbClr val="1B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33271" y="1600200"/>
            <a:ext cx="10424159" cy="6583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2A313D"/>
                </a:solidFill>
                <a:latin typeface="Aptos"/>
              </a:defRPr>
            </a:pPr>
            <a:r>
              <a:t>Asesmen kebutuhan: gunakan data yang relevan, observasi, dan masukan peserta didik.</a:t>
            </a:r>
          </a:p>
        </p:txBody>
      </p:sp>
      <p:sp>
        <p:nvSpPr>
          <p:cNvPr id="8" name="Oval 7"/>
          <p:cNvSpPr/>
          <p:nvPr/>
        </p:nvSpPr>
        <p:spPr>
          <a:xfrm>
            <a:off x="777240" y="2350008"/>
            <a:ext cx="109728" cy="109728"/>
          </a:xfrm>
          <a:prstGeom prst="ellipse">
            <a:avLst/>
          </a:prstGeom>
          <a:solidFill>
            <a:srgbClr val="1B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33271" y="2258568"/>
            <a:ext cx="10424159" cy="6583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2A313D"/>
                </a:solidFill>
                <a:latin typeface="Aptos"/>
              </a:defRPr>
            </a:pPr>
            <a:r>
              <a:t>Tujuan: tuliskan perubahan atau kompetensi yang ingin dicapai.</a:t>
            </a:r>
          </a:p>
        </p:txBody>
      </p:sp>
      <p:sp>
        <p:nvSpPr>
          <p:cNvPr id="10" name="Oval 9"/>
          <p:cNvSpPr/>
          <p:nvPr/>
        </p:nvSpPr>
        <p:spPr>
          <a:xfrm>
            <a:off x="777240" y="3008375"/>
            <a:ext cx="109728" cy="109728"/>
          </a:xfrm>
          <a:prstGeom prst="ellipse">
            <a:avLst/>
          </a:prstGeom>
          <a:solidFill>
            <a:srgbClr val="1B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33271" y="2916935"/>
            <a:ext cx="10424159" cy="6583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2A313D"/>
                </a:solidFill>
                <a:latin typeface="Aptos"/>
              </a:defRPr>
            </a:pPr>
            <a:r>
              <a:t>Strategi: pilih bentuk layanan, metode, durasi, dan media yang sesuai.</a:t>
            </a:r>
          </a:p>
        </p:txBody>
      </p:sp>
      <p:sp>
        <p:nvSpPr>
          <p:cNvPr id="12" name="Oval 11"/>
          <p:cNvSpPr/>
          <p:nvPr/>
        </p:nvSpPr>
        <p:spPr>
          <a:xfrm>
            <a:off x="777240" y="3666743"/>
            <a:ext cx="109728" cy="109728"/>
          </a:xfrm>
          <a:prstGeom prst="ellipse">
            <a:avLst/>
          </a:prstGeom>
          <a:solidFill>
            <a:srgbClr val="1B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33271" y="3575303"/>
            <a:ext cx="10424159" cy="6583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2A313D"/>
                </a:solidFill>
                <a:latin typeface="Aptos"/>
              </a:defRPr>
            </a:pPr>
            <a:r>
              <a:t>Pelaksanaan: jelaskan tujuan, aturan, aktivitas, dan cara meminta bantuan.</a:t>
            </a:r>
          </a:p>
        </p:txBody>
      </p:sp>
      <p:sp>
        <p:nvSpPr>
          <p:cNvPr id="14" name="Oval 13"/>
          <p:cNvSpPr/>
          <p:nvPr/>
        </p:nvSpPr>
        <p:spPr>
          <a:xfrm>
            <a:off x="777240" y="4325111"/>
            <a:ext cx="109728" cy="109728"/>
          </a:xfrm>
          <a:prstGeom prst="ellipse">
            <a:avLst/>
          </a:prstGeom>
          <a:solidFill>
            <a:srgbClr val="1B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33271" y="4233671"/>
            <a:ext cx="10424159" cy="6583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2A313D"/>
                </a:solidFill>
                <a:latin typeface="Aptos"/>
              </a:defRPr>
            </a:pPr>
            <a:r>
              <a:t>Evaluasi: ukur proses dan hasil dengan indikator sederhana.</a:t>
            </a:r>
          </a:p>
        </p:txBody>
      </p:sp>
      <p:sp>
        <p:nvSpPr>
          <p:cNvPr id="16" name="Oval 15"/>
          <p:cNvSpPr/>
          <p:nvPr/>
        </p:nvSpPr>
        <p:spPr>
          <a:xfrm>
            <a:off x="777240" y="4983479"/>
            <a:ext cx="109728" cy="109728"/>
          </a:xfrm>
          <a:prstGeom prst="ellipse">
            <a:avLst/>
          </a:prstGeom>
          <a:solidFill>
            <a:srgbClr val="1B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33271" y="4892039"/>
            <a:ext cx="10424159" cy="6583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2A313D"/>
                </a:solidFill>
                <a:latin typeface="Aptos"/>
              </a:defRPr>
            </a:pPr>
            <a:r>
              <a:t>Tindak lanjut: penguatan, layanan lanjutan, kolaborasi, atau rujukan bila diperlukan.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72800" y="6473952"/>
            <a:ext cx="59436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1B8E91"/>
                </a:solidFill>
                <a:latin typeface="Aptos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B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303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A2B4C"/>
                </a:solidFill>
                <a:latin typeface="Aptos"/>
              </a:defRPr>
            </a:pPr>
            <a:r>
              <a:t>Latihan Studi Kasus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9264"/>
            <a:ext cx="10789920" cy="29238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657080"/>
                </a:solidFill>
                <a:latin typeface="Aptos"/>
              </a:defRPr>
            </a:pPr>
            <a:r>
              <a:rPr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66960" y="393192"/>
            <a:ext cx="16002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1B8E91"/>
                </a:solidFill>
                <a:latin typeface="Aptos"/>
              </a:defRPr>
            </a:pPr>
            <a:r>
              <a:t>AKTIVITAS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600200"/>
            <a:ext cx="53035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E0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600200"/>
            <a:ext cx="82296" cy="3566160"/>
          </a:xfrm>
          <a:prstGeom prst="rect">
            <a:avLst/>
          </a:prstGeom>
          <a:solidFill>
            <a:srgbClr val="1B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86968" y="1764792"/>
            <a:ext cx="4919472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A2B4C"/>
                </a:solidFill>
                <a:latin typeface="Aptos"/>
              </a:defRPr>
            </a:pPr>
            <a:r>
              <a:t>Kasus 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2258568"/>
            <a:ext cx="4919472" cy="2788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Sekolah ingin meningkatkan pemahaman seluruh siswa tentang pencegahan perundungan.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endParaRPr/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Pertanyaan: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Bentuk layanan apa yang tepat sebagai langkah awal?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Pesan utama dan metode apa yang digunakan?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Bagaimana mengukur hasilnya?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600200"/>
            <a:ext cx="53035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E0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17920" y="1600200"/>
            <a:ext cx="82296" cy="3566160"/>
          </a:xfrm>
          <a:prstGeom prst="rect">
            <a:avLst/>
          </a:prstGeom>
          <a:solidFill>
            <a:srgbClr val="F0B5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19088" y="1764792"/>
            <a:ext cx="4919472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A2B4C"/>
                </a:solidFill>
                <a:latin typeface="Aptos"/>
              </a:defRPr>
            </a:pPr>
            <a:r>
              <a:t>Kasus 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19088" y="2258568"/>
            <a:ext cx="4919472" cy="2788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Seorang siswa meminta berbicara secara pribadi karena kesulitan beradaptasi dan ingin dibantu menyusun langkah.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endParaRPr/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Pertanyaan: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Bentuk layanan apa yang sesuai?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Bagaimana membangun rasa aman?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Kapan perlu tindak lanjut atau rujukan?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0" y="6473952"/>
            <a:ext cx="59436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1B8E91"/>
                </a:solidFill>
                <a:latin typeface="Aptos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B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303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A2B4C"/>
                </a:solidFill>
                <a:latin typeface="Aptos"/>
              </a:defRPr>
            </a:pPr>
            <a:r>
              <a:t>Evaluasi dan Indikator Keberhasilan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9264"/>
            <a:ext cx="1078992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657080"/>
                </a:solidFill>
                <a:latin typeface="Aptos"/>
              </a:defRPr>
            </a:pPr>
            <a:r>
              <a:t>Evaluasi bukan hanya menghitung kehadiran, tetapi melihat manfaat layanan.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66960" y="393192"/>
            <a:ext cx="16002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1B8E91"/>
                </a:solidFill>
                <a:latin typeface="Aptos"/>
              </a:defRPr>
            </a:pPr>
            <a:r>
              <a:t>EVALUASI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645920"/>
            <a:ext cx="347472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E0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645920"/>
            <a:ext cx="82296" cy="3474720"/>
          </a:xfrm>
          <a:prstGeom prst="rect">
            <a:avLst/>
          </a:prstGeom>
          <a:solidFill>
            <a:srgbClr val="1B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86968" y="1810512"/>
            <a:ext cx="3090672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A2B4C"/>
                </a:solidFill>
                <a:latin typeface="Aptos"/>
              </a:defRPr>
            </a:pPr>
            <a:r>
              <a:t>Evaluasi proses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2304288"/>
            <a:ext cx="3090672" cy="269747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Keterlibatan peserta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Kesesuaian metode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Keterlaksanaan tahapan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Keamanan dan kenyamanan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645920"/>
            <a:ext cx="347472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E0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43400" y="1645920"/>
            <a:ext cx="82296" cy="3474720"/>
          </a:xfrm>
          <a:prstGeom prst="rect">
            <a:avLst/>
          </a:prstGeom>
          <a:solidFill>
            <a:srgbClr val="F0B5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44568" y="1810512"/>
            <a:ext cx="3090672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A2B4C"/>
                </a:solidFill>
                <a:latin typeface="Aptos"/>
              </a:defRPr>
            </a:pPr>
            <a:r>
              <a:t>Evaluasi hasil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4568" y="2304288"/>
            <a:ext cx="3090672" cy="269747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Pemahaman meningkat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Keterampilan bertambah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Ada rencana tindakan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Kebutuhan lanjutan teridentifikasi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01000" y="1645920"/>
            <a:ext cx="347472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E0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01000" y="1645920"/>
            <a:ext cx="82296" cy="3474720"/>
          </a:xfrm>
          <a:prstGeom prst="rect">
            <a:avLst/>
          </a:prstGeom>
          <a:solidFill>
            <a:srgbClr val="5977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02168" y="1810512"/>
            <a:ext cx="3090672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A2B4C"/>
                </a:solidFill>
                <a:latin typeface="Aptos"/>
              </a:defRPr>
            </a:pPr>
            <a:r>
              <a:t>Bukti/dokumen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02168" y="2304288"/>
            <a:ext cx="3090672" cy="269747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RPL dan materi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Daftar hadir bila relevan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Refleksi atau angket singkat</a:t>
            </a:r>
          </a:p>
          <a:p>
            <a:pPr>
              <a:spcAft>
                <a:spcPts val="700"/>
              </a:spcAft>
              <a:defRPr sz="1400" b="0">
                <a:solidFill>
                  <a:srgbClr val="2A313D"/>
                </a:solidFill>
                <a:latin typeface="Aptos"/>
              </a:defRPr>
            </a:pPr>
            <a:r>
              <a:t>• Catatan tindak lanjut yang aman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5486400"/>
            <a:ext cx="1069848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657080"/>
                </a:solidFill>
                <a:latin typeface="Aptos"/>
              </a:defRPr>
            </a:pPr>
            <a:r>
              <a:t>Gunakan hasil evaluasi untuk memperbaiki program; hindari mengumpulkan data pribadi yang tidak diperlukan.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510528"/>
            <a:ext cx="987552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800" b="0">
                <a:solidFill>
                  <a:srgbClr val="657080"/>
                </a:solidFill>
                <a:latin typeface="Aptos"/>
              </a:defRPr>
            </a:pPr>
            <a:r>
              <a:t>MATERI PENGEMBANGAN KOMPETENSI GURU BK • SMA/SMK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0" y="6473952"/>
            <a:ext cx="59436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1B8E91"/>
                </a:solidFill>
                <a:latin typeface="Aptos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B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2960" y="777240"/>
            <a:ext cx="10515600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F0B54B"/>
                </a:solidFill>
                <a:latin typeface="Aptos"/>
              </a:defRPr>
            </a:pPr>
            <a:r>
              <a:t>PESAN KUNCI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63040"/>
            <a:ext cx="10332720" cy="1371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3100" b="1">
                <a:solidFill>
                  <a:srgbClr val="FFFFFF"/>
                </a:solidFill>
                <a:latin typeface="Aptos"/>
              </a:defRPr>
            </a:pPr>
            <a:r>
              <a:t>Layanan yang tepat dimulai dari kebutuhan peserta didik.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2971800"/>
            <a:ext cx="9875520" cy="2331407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DEE6F1"/>
                </a:solidFill>
                <a:latin typeface="Aptos"/>
              </a:defRPr>
            </a:pPr>
            <a:r>
              <a:rPr sz="3200" dirty="0" err="1"/>
              <a:t>Kelas</a:t>
            </a:r>
            <a:r>
              <a:rPr sz="3200" dirty="0"/>
              <a:t> </a:t>
            </a:r>
            <a:r>
              <a:rPr sz="3200" dirty="0" err="1"/>
              <a:t>besar</a:t>
            </a:r>
            <a:r>
              <a:rPr sz="3200" dirty="0"/>
              <a:t> </a:t>
            </a:r>
            <a:r>
              <a:rPr sz="3200" dirty="0" err="1"/>
              <a:t>menjangkau</a:t>
            </a:r>
            <a:r>
              <a:rPr sz="3200" dirty="0"/>
              <a:t> </a:t>
            </a:r>
            <a:r>
              <a:rPr sz="3200" dirty="0" err="1"/>
              <a:t>banyak</a:t>
            </a:r>
            <a:r>
              <a:rPr sz="3200" dirty="0"/>
              <a:t> </a:t>
            </a:r>
            <a:r>
              <a:rPr sz="3200" dirty="0" err="1"/>
              <a:t>siswa</a:t>
            </a:r>
            <a:r>
              <a:rPr sz="3200" dirty="0"/>
              <a:t>.</a:t>
            </a:r>
          </a:p>
          <a:p>
            <a:pPr>
              <a:spcAft>
                <a:spcPts val="700"/>
              </a:spcAft>
              <a:defRPr sz="1900" b="0">
                <a:solidFill>
                  <a:srgbClr val="DEE6F1"/>
                </a:solidFill>
                <a:latin typeface="Aptos"/>
              </a:defRPr>
            </a:pPr>
            <a:r>
              <a:rPr sz="3200" dirty="0" err="1"/>
              <a:t>Klasikal</a:t>
            </a:r>
            <a:r>
              <a:rPr sz="3200" dirty="0"/>
              <a:t> </a:t>
            </a:r>
            <a:r>
              <a:rPr sz="3200" dirty="0" err="1"/>
              <a:t>membangun</a:t>
            </a:r>
            <a:r>
              <a:rPr sz="3200" dirty="0"/>
              <a:t> </a:t>
            </a:r>
            <a:r>
              <a:rPr sz="3200" dirty="0" err="1"/>
              <a:t>kompetensi</a:t>
            </a:r>
            <a:r>
              <a:rPr sz="3200" dirty="0"/>
              <a:t> </a:t>
            </a:r>
            <a:r>
              <a:rPr sz="3200" dirty="0" err="1"/>
              <a:t>satu</a:t>
            </a:r>
            <a:r>
              <a:rPr sz="3200" dirty="0"/>
              <a:t> </a:t>
            </a:r>
            <a:r>
              <a:rPr sz="3200" dirty="0" err="1"/>
              <a:t>kelas</a:t>
            </a:r>
            <a:r>
              <a:rPr sz="3200" dirty="0"/>
              <a:t>.</a:t>
            </a:r>
          </a:p>
          <a:p>
            <a:pPr>
              <a:spcAft>
                <a:spcPts val="700"/>
              </a:spcAft>
              <a:defRPr sz="1900" b="0">
                <a:solidFill>
                  <a:srgbClr val="DEE6F1"/>
                </a:solidFill>
                <a:latin typeface="Aptos"/>
              </a:defRPr>
            </a:pPr>
            <a:r>
              <a:rPr sz="3200" dirty="0" err="1"/>
              <a:t>Kelompok</a:t>
            </a:r>
            <a:r>
              <a:rPr sz="3200" dirty="0"/>
              <a:t> </a:t>
            </a:r>
            <a:r>
              <a:rPr sz="3200" dirty="0" err="1"/>
              <a:t>memanfaatkan</a:t>
            </a:r>
            <a:r>
              <a:rPr sz="3200" dirty="0"/>
              <a:t> </a:t>
            </a:r>
            <a:r>
              <a:rPr sz="3200" dirty="0" err="1"/>
              <a:t>interaksi</a:t>
            </a:r>
            <a:r>
              <a:rPr sz="3200" dirty="0"/>
              <a:t>.</a:t>
            </a:r>
          </a:p>
          <a:p>
            <a:pPr>
              <a:spcAft>
                <a:spcPts val="700"/>
              </a:spcAft>
              <a:defRPr sz="1900" b="0">
                <a:solidFill>
                  <a:srgbClr val="DEE6F1"/>
                </a:solidFill>
                <a:latin typeface="Aptos"/>
              </a:defRPr>
            </a:pPr>
            <a:r>
              <a:rPr sz="3200" dirty="0"/>
              <a:t>Individual </a:t>
            </a:r>
            <a:r>
              <a:rPr sz="3200" dirty="0" err="1"/>
              <a:t>memberi</a:t>
            </a:r>
            <a:r>
              <a:rPr sz="3200" dirty="0"/>
              <a:t> </a:t>
            </a:r>
            <a:r>
              <a:rPr sz="3200" dirty="0" err="1"/>
              <a:t>ruang</a:t>
            </a:r>
            <a:r>
              <a:rPr sz="3200" dirty="0"/>
              <a:t> </a:t>
            </a:r>
            <a:r>
              <a:rPr sz="3200" dirty="0" err="1"/>
              <a:t>untuk</a:t>
            </a:r>
            <a:r>
              <a:rPr sz="3200" dirty="0"/>
              <a:t> </a:t>
            </a:r>
            <a:r>
              <a:rPr sz="3200" dirty="0" err="1"/>
              <a:t>kebutuhan</a:t>
            </a:r>
            <a:r>
              <a:rPr sz="3200" dirty="0"/>
              <a:t> </a:t>
            </a:r>
            <a:r>
              <a:rPr sz="3200" dirty="0" err="1"/>
              <a:t>pribadi</a:t>
            </a:r>
            <a:r>
              <a:rPr sz="3200" dirty="0"/>
              <a:t>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106</TotalTime>
  <Words>880</Words>
  <Application>Microsoft Office PowerPoint</Application>
  <PresentationFormat>Widescreen</PresentationFormat>
  <Paragraphs>180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Century Gothic</vt:lpstr>
      <vt:lpstr>Wingdings 3</vt:lpstr>
      <vt:lpstr>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ASUS VIVOBOOK</cp:lastModifiedBy>
  <cp:revision>3</cp:revision>
  <dcterms:created xsi:type="dcterms:W3CDTF">2013-01-27T09:14:16Z</dcterms:created>
  <dcterms:modified xsi:type="dcterms:W3CDTF">2026-10-10T05:20:20Z</dcterms:modified>
  <cp:category/>
</cp:coreProperties>
</file>