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E0A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10698480" cy="2103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FFFF"/>
                </a:solidFill>
              </a:defRPr>
            </a:pPr>
            <a:r>
              <a:t>DARI KASUS MENUJU SOLUSI</a:t>
            </a:r>
          </a:p>
          <a:p>
            <a:pPr>
              <a:spcBef>
                <a:spcPts val="1400"/>
              </a:spcBef>
              <a:defRPr sz="2600">
                <a:solidFill>
                  <a:srgbClr val="DCEBEE"/>
                </a:solidFill>
              </a:defRPr>
            </a:pPr>
            <a:r>
              <a:t>Sharing Praktik Penanganan Permasalahan Siswa SMA–SMK</a:t>
            </a:r>
          </a:p>
          <a:p>
            <a:pPr>
              <a:spcBef>
                <a:spcPts val="2400"/>
              </a:spcBef>
              <a:defRPr sz="1700">
                <a:solidFill>
                  <a:srgbClr val="BED2D7"/>
                </a:solidFill>
              </a:defRPr>
            </a:pPr>
            <a:r>
              <a:t>Berbagi pengalaman • Refleksi • Kolaborasi • Tindak lanjut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4672" y="5257800"/>
            <a:ext cx="9144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FFFFFF"/>
                </a:solidFill>
              </a:defRPr>
            </a:pPr>
            <a:r>
              <a:t>Materi Sharing Praktik Guru BK/Konselor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864"/>
                </a:solidFill>
              </a:defRPr>
            </a:pPr>
            <a:r>
              <a:t>Mengapa Kita Perlu Berbagi Praktik?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07040" cy="214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D2D2D"/>
                </a:solidFill>
              </a:defRPr>
            </a:pPr>
            <a:r>
              <a:rPr dirty="0" err="1"/>
              <a:t>Permasalahan</a:t>
            </a:r>
            <a:r>
              <a:rPr dirty="0"/>
              <a:t> </a:t>
            </a:r>
            <a:r>
              <a:rPr dirty="0" err="1"/>
              <a:t>siswa</a:t>
            </a:r>
            <a:r>
              <a:rPr dirty="0"/>
              <a:t> </a:t>
            </a:r>
            <a:r>
              <a:rPr dirty="0" err="1"/>
              <a:t>semakin</a:t>
            </a:r>
            <a:r>
              <a:rPr dirty="0"/>
              <a:t> </a:t>
            </a:r>
            <a:r>
              <a:rPr dirty="0" err="1"/>
              <a:t>beragam</a:t>
            </a:r>
            <a:r>
              <a:rPr dirty="0"/>
              <a:t> dan </a:t>
            </a:r>
            <a:r>
              <a:rPr dirty="0" err="1"/>
              <a:t>saling</a:t>
            </a:r>
            <a:r>
              <a:rPr dirty="0"/>
              <a:t> </a:t>
            </a:r>
            <a:r>
              <a:rPr dirty="0" err="1"/>
              <a:t>berkaitan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D2D2D"/>
                </a:solidFill>
              </a:defRPr>
            </a:pPr>
            <a:r>
              <a:rPr dirty="0" err="1"/>
              <a:t>Kasus</a:t>
            </a:r>
            <a:r>
              <a:rPr dirty="0"/>
              <a:t> yang </a:t>
            </a:r>
            <a:r>
              <a:rPr dirty="0" err="1"/>
              <a:t>sama</a:t>
            </a:r>
            <a:r>
              <a:rPr dirty="0"/>
              <a:t>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membutuhkan</a:t>
            </a:r>
            <a:r>
              <a:rPr dirty="0"/>
              <a:t> </a:t>
            </a:r>
            <a:r>
              <a:rPr dirty="0" err="1"/>
              <a:t>pendekatan</a:t>
            </a:r>
            <a:r>
              <a:rPr dirty="0"/>
              <a:t> yang </a:t>
            </a:r>
            <a:r>
              <a:rPr dirty="0" err="1"/>
              <a:t>berbeda</a:t>
            </a:r>
            <a:r>
              <a:rPr dirty="0"/>
              <a:t> </a:t>
            </a:r>
            <a:r>
              <a:rPr dirty="0" err="1"/>
              <a:t>sesuai</a:t>
            </a:r>
            <a:r>
              <a:rPr dirty="0"/>
              <a:t> </a:t>
            </a:r>
            <a:r>
              <a:rPr dirty="0" err="1"/>
              <a:t>konteks</a:t>
            </a:r>
            <a:r>
              <a:rPr dirty="0"/>
              <a:t> </a:t>
            </a:r>
            <a:r>
              <a:rPr dirty="0" err="1"/>
              <a:t>siswa</a:t>
            </a:r>
            <a:r>
              <a:rPr dirty="0"/>
              <a:t> dan </a:t>
            </a:r>
            <a:r>
              <a:rPr dirty="0" err="1"/>
              <a:t>sekolah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D2D2D"/>
                </a:solidFill>
              </a:defRPr>
            </a:pPr>
            <a:r>
              <a:rPr dirty="0" err="1"/>
              <a:t>Pengalaman</a:t>
            </a:r>
            <a:r>
              <a:rPr dirty="0"/>
              <a:t> </a:t>
            </a:r>
            <a:r>
              <a:rPr dirty="0" err="1"/>
              <a:t>lapangan</a:t>
            </a:r>
            <a:r>
              <a:rPr dirty="0"/>
              <a:t> </a:t>
            </a:r>
            <a:r>
              <a:rPr dirty="0" err="1"/>
              <a:t>menjadi</a:t>
            </a:r>
            <a:r>
              <a:rPr dirty="0"/>
              <a:t> </a:t>
            </a:r>
            <a:r>
              <a:rPr dirty="0" err="1"/>
              <a:t>sumber</a:t>
            </a:r>
            <a:r>
              <a:rPr dirty="0"/>
              <a:t> </a:t>
            </a:r>
            <a:r>
              <a:rPr dirty="0" err="1"/>
              <a:t>belajar</a:t>
            </a:r>
            <a:r>
              <a:rPr dirty="0"/>
              <a:t> </a:t>
            </a:r>
            <a:r>
              <a:rPr dirty="0" err="1"/>
              <a:t>jika</a:t>
            </a:r>
            <a:r>
              <a:rPr dirty="0"/>
              <a:t> </a:t>
            </a:r>
            <a:r>
              <a:rPr dirty="0" err="1"/>
              <a:t>dibahas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sistematis</a:t>
            </a:r>
            <a:r>
              <a:rPr dirty="0"/>
              <a:t> dan </a:t>
            </a:r>
            <a:r>
              <a:rPr dirty="0" err="1"/>
              <a:t>reflektif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D2D2D"/>
                </a:solidFill>
              </a:defRPr>
            </a:pPr>
            <a:r>
              <a:rPr dirty="0"/>
              <a:t>Sharing </a:t>
            </a:r>
            <a:r>
              <a:rPr dirty="0" err="1"/>
              <a:t>praktik</a:t>
            </a:r>
            <a:r>
              <a:rPr dirty="0"/>
              <a:t> </a:t>
            </a:r>
            <a:r>
              <a:rPr dirty="0" err="1"/>
              <a:t>membantu</a:t>
            </a:r>
            <a:r>
              <a:rPr dirty="0"/>
              <a:t> </a:t>
            </a:r>
            <a:r>
              <a:rPr dirty="0" err="1"/>
              <a:t>menemukan</a:t>
            </a:r>
            <a:r>
              <a:rPr dirty="0"/>
              <a:t> </a:t>
            </a:r>
            <a:r>
              <a:rPr dirty="0" err="1"/>
              <a:t>alternatif</a:t>
            </a:r>
            <a:r>
              <a:rPr dirty="0"/>
              <a:t> </a:t>
            </a:r>
            <a:r>
              <a:rPr dirty="0" err="1"/>
              <a:t>solusi</a:t>
            </a:r>
            <a:r>
              <a:rPr dirty="0"/>
              <a:t>, </a:t>
            </a:r>
            <a:r>
              <a:rPr dirty="0" err="1"/>
              <a:t>bukan</a:t>
            </a:r>
            <a:r>
              <a:rPr dirty="0"/>
              <a:t> </a:t>
            </a:r>
            <a:r>
              <a:rPr dirty="0" err="1"/>
              <a:t>sekadar</a:t>
            </a:r>
            <a:r>
              <a:rPr dirty="0"/>
              <a:t> </a:t>
            </a:r>
            <a:r>
              <a:rPr dirty="0" err="1"/>
              <a:t>menceritakan</a:t>
            </a:r>
            <a:r>
              <a:rPr dirty="0"/>
              <a:t> </a:t>
            </a:r>
            <a:r>
              <a:rPr dirty="0" err="1"/>
              <a:t>masalah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D2D2D"/>
                </a:solidFill>
              </a:defRPr>
            </a:pPr>
            <a:r>
              <a:rPr dirty="0" err="1"/>
              <a:t>Fokus</a:t>
            </a:r>
            <a:r>
              <a:rPr dirty="0"/>
              <a:t> </a:t>
            </a:r>
            <a:r>
              <a:rPr dirty="0" err="1"/>
              <a:t>utama</a:t>
            </a:r>
            <a:r>
              <a:rPr dirty="0"/>
              <a:t>: </a:t>
            </a:r>
            <a:r>
              <a:rPr dirty="0" err="1"/>
              <a:t>kebutuhan</a:t>
            </a:r>
            <a:r>
              <a:rPr dirty="0"/>
              <a:t> </a:t>
            </a:r>
            <a:r>
              <a:rPr dirty="0" err="1"/>
              <a:t>siswa</a:t>
            </a:r>
            <a:r>
              <a:rPr dirty="0"/>
              <a:t>, </a:t>
            </a:r>
            <a:r>
              <a:rPr dirty="0" err="1"/>
              <a:t>intervensi</a:t>
            </a:r>
            <a:r>
              <a:rPr dirty="0"/>
              <a:t> yang </a:t>
            </a:r>
            <a:r>
              <a:rPr dirty="0" err="1"/>
              <a:t>tepat</a:t>
            </a:r>
            <a:r>
              <a:rPr dirty="0"/>
              <a:t>, </a:t>
            </a:r>
            <a:r>
              <a:rPr dirty="0" err="1"/>
              <a:t>kolaborasi</a:t>
            </a:r>
            <a:r>
              <a:rPr dirty="0"/>
              <a:t>, dan </a:t>
            </a:r>
            <a:r>
              <a:rPr dirty="0" err="1"/>
              <a:t>keberlanjutan</a:t>
            </a:r>
            <a:r>
              <a:rPr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2286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881360" y="6547104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864"/>
                </a:solidFill>
              </a:defRPr>
            </a:pPr>
            <a:r>
              <a:t>Tujuan Kegiatan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17320"/>
            <a:ext cx="342900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82296" cy="178308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41247" y="1581912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Identifikasi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075688"/>
            <a:ext cx="3063240" cy="978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Memetakan masalah dan kebutuhan siswa secara lebih utuh.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417320"/>
            <a:ext cx="342900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89120" y="1417320"/>
            <a:ext cx="82296" cy="1783080"/>
          </a:xfrm>
          <a:prstGeom prst="rect">
            <a:avLst/>
          </a:prstGeom>
          <a:solidFill>
            <a:srgbClr val="E0A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90288" y="1581912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Analisis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2075688"/>
            <a:ext cx="3063240" cy="978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Menemukan faktor yang berkaitan dengan muncul dan bertahannya masalah.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59" y="1417320"/>
            <a:ext cx="342900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138159" y="1417320"/>
            <a:ext cx="82296" cy="178308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339327" y="1581912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Intervensi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7" y="2075688"/>
            <a:ext cx="3063240" cy="978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Memilih strategi layanan BK yang sesuai.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566160"/>
            <a:ext cx="342900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40080" y="3566160"/>
            <a:ext cx="82296" cy="1783080"/>
          </a:xfrm>
          <a:prstGeom prst="rect">
            <a:avLst/>
          </a:prstGeom>
          <a:solidFill>
            <a:srgbClr val="E0A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41247" y="3730752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Kolaborasi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7" y="4224528"/>
            <a:ext cx="3063240" cy="978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Menghubungkan peran BK, wali kelas, guru, orang tua, dan pihak terkait.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89120" y="3566160"/>
            <a:ext cx="342900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389120" y="3566160"/>
            <a:ext cx="82296" cy="178308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590288" y="3730752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Evaluasi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0288" y="4224528"/>
            <a:ext cx="3063240" cy="978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Menentukan indikator perubahan dan tindak lanjut.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94360" y="6510528"/>
            <a:ext cx="10972800" cy="2286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0881360" y="6547104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864"/>
                </a:solidFill>
              </a:defRPr>
            </a:pPr>
            <a:r>
              <a:t>Peta Jalan: Dari Kasus Menuju Solusi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2286000"/>
            <a:ext cx="1143000" cy="1143000"/>
          </a:xfrm>
          <a:prstGeom prst="round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KASUS</a:t>
            </a:r>
          </a:p>
        </p:txBody>
      </p:sp>
      <p:sp>
        <p:nvSpPr>
          <p:cNvPr id="5" name="Chevron 4"/>
          <p:cNvSpPr/>
          <p:nvPr/>
        </p:nvSpPr>
        <p:spPr>
          <a:xfrm>
            <a:off x="1664208" y="2624328"/>
            <a:ext cx="201168" cy="457200"/>
          </a:xfrm>
          <a:prstGeom prst="chevron">
            <a:avLst/>
          </a:prstGeom>
          <a:solidFill>
            <a:srgbClr val="E0A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1801368" y="2286000"/>
            <a:ext cx="1143000" cy="1143000"/>
          </a:xfrm>
          <a:prstGeom prst="round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IDENTIFIKASI</a:t>
            </a:r>
          </a:p>
        </p:txBody>
      </p:sp>
      <p:sp>
        <p:nvSpPr>
          <p:cNvPr id="7" name="Chevron 6"/>
          <p:cNvSpPr/>
          <p:nvPr/>
        </p:nvSpPr>
        <p:spPr>
          <a:xfrm>
            <a:off x="2962656" y="2624328"/>
            <a:ext cx="201168" cy="457200"/>
          </a:xfrm>
          <a:prstGeom prst="chevron">
            <a:avLst/>
          </a:prstGeom>
          <a:solidFill>
            <a:srgbClr val="E0A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099815" y="2286000"/>
            <a:ext cx="1143000" cy="1143000"/>
          </a:xfrm>
          <a:prstGeom prst="round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ASESMEN</a:t>
            </a:r>
          </a:p>
        </p:txBody>
      </p:sp>
      <p:sp>
        <p:nvSpPr>
          <p:cNvPr id="9" name="Chevron 8"/>
          <p:cNvSpPr/>
          <p:nvPr/>
        </p:nvSpPr>
        <p:spPr>
          <a:xfrm>
            <a:off x="4261104" y="2624328"/>
            <a:ext cx="201168" cy="457200"/>
          </a:xfrm>
          <a:prstGeom prst="chevron">
            <a:avLst/>
          </a:prstGeom>
          <a:solidFill>
            <a:srgbClr val="E0A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398264" y="2286000"/>
            <a:ext cx="1143000" cy="1143000"/>
          </a:xfrm>
          <a:prstGeom prst="round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ANALISIS</a:t>
            </a:r>
          </a:p>
        </p:txBody>
      </p:sp>
      <p:sp>
        <p:nvSpPr>
          <p:cNvPr id="11" name="Chevron 10"/>
          <p:cNvSpPr/>
          <p:nvPr/>
        </p:nvSpPr>
        <p:spPr>
          <a:xfrm>
            <a:off x="5559552" y="2624328"/>
            <a:ext cx="201168" cy="457200"/>
          </a:xfrm>
          <a:prstGeom prst="chevron">
            <a:avLst/>
          </a:prstGeom>
          <a:solidFill>
            <a:srgbClr val="E0A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5696712" y="2286000"/>
            <a:ext cx="1143000" cy="1143000"/>
          </a:xfrm>
          <a:prstGeom prst="round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PRIORITAS</a:t>
            </a:r>
          </a:p>
        </p:txBody>
      </p:sp>
      <p:sp>
        <p:nvSpPr>
          <p:cNvPr id="13" name="Chevron 12"/>
          <p:cNvSpPr/>
          <p:nvPr/>
        </p:nvSpPr>
        <p:spPr>
          <a:xfrm>
            <a:off x="6858000" y="2624328"/>
            <a:ext cx="201168" cy="457200"/>
          </a:xfrm>
          <a:prstGeom prst="chevron">
            <a:avLst/>
          </a:prstGeom>
          <a:solidFill>
            <a:srgbClr val="E0A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995159" y="2286000"/>
            <a:ext cx="1143000" cy="1143000"/>
          </a:xfrm>
          <a:prstGeom prst="round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INTERVENSI</a:t>
            </a:r>
          </a:p>
        </p:txBody>
      </p:sp>
      <p:sp>
        <p:nvSpPr>
          <p:cNvPr id="15" name="Chevron 14"/>
          <p:cNvSpPr/>
          <p:nvPr/>
        </p:nvSpPr>
        <p:spPr>
          <a:xfrm>
            <a:off x="8156448" y="2624328"/>
            <a:ext cx="201168" cy="457200"/>
          </a:xfrm>
          <a:prstGeom prst="chevron">
            <a:avLst/>
          </a:prstGeom>
          <a:solidFill>
            <a:srgbClr val="E0A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293608" y="2286000"/>
            <a:ext cx="1143000" cy="1143000"/>
          </a:xfrm>
          <a:prstGeom prst="round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KOLABORASI</a:t>
            </a:r>
          </a:p>
        </p:txBody>
      </p:sp>
      <p:sp>
        <p:nvSpPr>
          <p:cNvPr id="17" name="Chevron 16"/>
          <p:cNvSpPr/>
          <p:nvPr/>
        </p:nvSpPr>
        <p:spPr>
          <a:xfrm>
            <a:off x="9454896" y="2624328"/>
            <a:ext cx="201168" cy="457200"/>
          </a:xfrm>
          <a:prstGeom prst="chevron">
            <a:avLst/>
          </a:prstGeom>
          <a:solidFill>
            <a:srgbClr val="E0A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9592056" y="2286000"/>
            <a:ext cx="1143000" cy="1143000"/>
          </a:xfrm>
          <a:prstGeom prst="round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EVALUASI</a:t>
            </a:r>
          </a:p>
        </p:txBody>
      </p:sp>
      <p:sp>
        <p:nvSpPr>
          <p:cNvPr id="19" name="Chevron 18"/>
          <p:cNvSpPr/>
          <p:nvPr/>
        </p:nvSpPr>
        <p:spPr>
          <a:xfrm>
            <a:off x="10753344" y="2624328"/>
            <a:ext cx="201168" cy="457200"/>
          </a:xfrm>
          <a:prstGeom prst="chevron">
            <a:avLst/>
          </a:prstGeom>
          <a:solidFill>
            <a:srgbClr val="E0A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10890504" y="2286000"/>
            <a:ext cx="1143000" cy="1143000"/>
          </a:xfrm>
          <a:prstGeom prst="round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TINDAK LANJUT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34004" y="3977639"/>
            <a:ext cx="7802072" cy="6771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F3864"/>
                </a:solidFill>
              </a:defRPr>
            </a:pPr>
            <a:r>
              <a:rPr dirty="0" err="1"/>
              <a:t>Kunci</a:t>
            </a:r>
            <a:r>
              <a:rPr dirty="0"/>
              <a:t>: </a:t>
            </a:r>
            <a:r>
              <a:rPr dirty="0" err="1"/>
              <a:t>jangan</a:t>
            </a:r>
            <a:r>
              <a:rPr dirty="0"/>
              <a:t> </a:t>
            </a:r>
            <a:r>
              <a:rPr dirty="0" err="1"/>
              <a:t>melompat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“</a:t>
            </a:r>
            <a:r>
              <a:rPr dirty="0" err="1"/>
              <a:t>masalah</a:t>
            </a:r>
            <a:r>
              <a:rPr dirty="0"/>
              <a:t>” </a:t>
            </a:r>
            <a:r>
              <a:rPr dirty="0" err="1"/>
              <a:t>langsung</a:t>
            </a:r>
            <a:r>
              <a:rPr dirty="0"/>
              <a:t> </a:t>
            </a:r>
            <a:r>
              <a:rPr dirty="0" err="1"/>
              <a:t>ke</a:t>
            </a:r>
            <a:r>
              <a:rPr dirty="0"/>
              <a:t> “</a:t>
            </a:r>
            <a:r>
              <a:rPr dirty="0" err="1"/>
              <a:t>solusi</a:t>
            </a:r>
            <a:r>
              <a:rPr dirty="0"/>
              <a:t>”. </a:t>
            </a:r>
            <a:r>
              <a:rPr dirty="0" err="1"/>
              <a:t>Pastikan</a:t>
            </a:r>
            <a:r>
              <a:rPr dirty="0"/>
              <a:t> data </a:t>
            </a:r>
          </a:p>
          <a:p>
            <a:pPr algn="ctr">
              <a:defRPr sz="1900" b="1">
                <a:solidFill>
                  <a:srgbClr val="1F3864"/>
                </a:solidFill>
              </a:defRPr>
            </a:pPr>
            <a:r>
              <a:rPr dirty="0"/>
              <a:t>dan </a:t>
            </a:r>
            <a:r>
              <a:rPr dirty="0" err="1"/>
              <a:t>kebutuhan</a:t>
            </a:r>
            <a:r>
              <a:rPr dirty="0"/>
              <a:t> </a:t>
            </a:r>
            <a:r>
              <a:rPr dirty="0" err="1"/>
              <a:t>siswa</a:t>
            </a:r>
            <a:r>
              <a:rPr dirty="0"/>
              <a:t> </a:t>
            </a:r>
            <a:r>
              <a:rPr dirty="0" err="1"/>
              <a:t>dipahami</a:t>
            </a:r>
            <a:r>
              <a:rPr dirty="0"/>
              <a:t> </a:t>
            </a:r>
            <a:r>
              <a:rPr dirty="0" err="1"/>
              <a:t>terlebih</a:t>
            </a:r>
            <a:r>
              <a:rPr dirty="0"/>
              <a:t> </a:t>
            </a:r>
            <a:r>
              <a:rPr dirty="0" err="1"/>
              <a:t>dahulu</a:t>
            </a:r>
            <a:r>
              <a:rPr dirty="0"/>
              <a:t>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94360" y="6510528"/>
            <a:ext cx="10972800" cy="2286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881360" y="6547104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864"/>
                </a:solidFill>
              </a:defRPr>
            </a:pPr>
            <a:r>
              <a:t>Memahami Kasus: 5W + 1H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25880"/>
            <a:ext cx="34747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325880"/>
            <a:ext cx="82296" cy="123444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41247" y="1490472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WHAT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1984248"/>
            <a:ext cx="3108960" cy="429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Apa masalah yang terjadi?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1325880"/>
            <a:ext cx="34747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43400" y="1325880"/>
            <a:ext cx="82296" cy="1234440"/>
          </a:xfrm>
          <a:prstGeom prst="rect">
            <a:avLst/>
          </a:prstGeom>
          <a:solidFill>
            <a:srgbClr val="E0A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44568" y="1490472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WHO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44568" y="1984248"/>
            <a:ext cx="3108960" cy="429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Siapa yang terlibat?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325880"/>
            <a:ext cx="34747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046720" y="1325880"/>
            <a:ext cx="82296" cy="123444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47888" y="1490472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WHEN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47888" y="1984248"/>
            <a:ext cx="3108960" cy="429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Kapan mulai terjadi?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2880360"/>
            <a:ext cx="34747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40080" y="2880360"/>
            <a:ext cx="82296" cy="1234440"/>
          </a:xfrm>
          <a:prstGeom prst="rect">
            <a:avLst/>
          </a:prstGeom>
          <a:solidFill>
            <a:srgbClr val="E0A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41247" y="3044952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WHERE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7" y="3538728"/>
            <a:ext cx="3108960" cy="429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Di mana biasanya muncul?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43400" y="2880360"/>
            <a:ext cx="34747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343400" y="2880360"/>
            <a:ext cx="82296" cy="123444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544568" y="3044952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WHY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44568" y="3538728"/>
            <a:ext cx="3108960" cy="429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Apa faktor yang berkaitan?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46720" y="2880360"/>
            <a:ext cx="34747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8046720" y="2880360"/>
            <a:ext cx="82296" cy="1234440"/>
          </a:xfrm>
          <a:prstGeom prst="rect">
            <a:avLst/>
          </a:prstGeom>
          <a:solidFill>
            <a:srgbClr val="E0A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247888" y="3044952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HOW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47888" y="3538728"/>
            <a:ext cx="3108960" cy="429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Bagaimana pola masalahnya?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94360" y="6510528"/>
            <a:ext cx="10972800" cy="2286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881360" y="6547104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864"/>
                </a:solidFill>
              </a:defRPr>
            </a:pPr>
            <a:r>
              <a:t>Asesmen: Melihat Siswa Secara Utuh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D2D2D"/>
                </a:solidFill>
              </a:defRPr>
            </a:pPr>
            <a:r>
              <a:t>Sumber informasi: siswa, observasi, guru/wali kelas, orang tua/wali, dan data sekolah yang relevan.</a:t>
            </a:r>
          </a:p>
          <a:p>
            <a:pPr>
              <a:spcAft>
                <a:spcPts val="1000"/>
              </a:spcAft>
              <a:defRPr sz="1900" b="0">
                <a:solidFill>
                  <a:srgbClr val="2D2D2D"/>
                </a:solidFill>
              </a:defRPr>
            </a:pPr>
            <a:r>
              <a:t>Pisahkan fakta, persepsi, interpretasi, dan dugaan.</a:t>
            </a:r>
          </a:p>
          <a:p>
            <a:pPr>
              <a:spcAft>
                <a:spcPts val="1000"/>
              </a:spcAft>
              <a:defRPr sz="1900" b="0">
                <a:solidFill>
                  <a:srgbClr val="2D2D2D"/>
                </a:solidFill>
              </a:defRPr>
            </a:pPr>
            <a:r>
              <a:t>Gunakan informasi secukupnya sesuai kebutuhan kasus dan jaga kerahasiaan siswa.</a:t>
            </a:r>
          </a:p>
          <a:p>
            <a:pPr>
              <a:spcAft>
                <a:spcPts val="1000"/>
              </a:spcAft>
              <a:defRPr sz="1900" b="0">
                <a:solidFill>
                  <a:srgbClr val="2D2D2D"/>
                </a:solidFill>
              </a:defRPr>
            </a:pPr>
            <a:r>
              <a:t>Pertanyaan kunci: “Apa yang sebenarnya sedang dibutuhkan siswa?”</a:t>
            </a:r>
          </a:p>
          <a:p>
            <a:pPr>
              <a:spcAft>
                <a:spcPts val="1000"/>
              </a:spcAft>
              <a:defRPr sz="1900" b="0">
                <a:solidFill>
                  <a:srgbClr val="2D2D2D"/>
                </a:solidFill>
              </a:defRPr>
            </a:pPr>
            <a:r>
              <a:t>Jika masalah membutuhkan kompetensi atau layanan di luar kewenangan sekolah, lakukan kolaborasi dan/atau rujukan sesuai prosedur.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2286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881360" y="6547104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864"/>
                </a:solidFill>
              </a:defRPr>
            </a:pPr>
            <a:r>
              <a:t>Contoh Kasus 1: Motivasi Belajar Menurun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325880"/>
            <a:ext cx="525780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85800" y="1325880"/>
            <a:ext cx="82296" cy="425196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86968" y="1490472"/>
            <a:ext cx="4892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SITUASI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1984248"/>
            <a:ext cx="4892040" cy="3447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Siswa kelas XI mulai sering tidak mengerjakan tugas, nilai menurun, kurang aktif di kelas, dan mengatakan: “Saya tidak tahu untuk apa saya belajar.”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325880"/>
            <a:ext cx="525780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172200" y="1325880"/>
            <a:ext cx="82296" cy="4251960"/>
          </a:xfrm>
          <a:prstGeom prst="rect">
            <a:avLst/>
          </a:prstGeom>
          <a:solidFill>
            <a:srgbClr val="E0A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73368" y="1490472"/>
            <a:ext cx="4892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PERTANYAAN ANALISIS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73368" y="1984248"/>
            <a:ext cx="4892040" cy="3447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• Apa data yang perlu digali?</a:t>
            </a:r>
            <a:br/>
            <a:r>
              <a:t>• Apakah masalahnya hanya motivasi?</a:t>
            </a:r>
            <a:br/>
            <a:r>
              <a:t>• Faktor apa yang mungkin berkaitan?</a:t>
            </a:r>
            <a:br/>
            <a:r>
              <a:t>• Apa kebutuhan utama siswa?</a:t>
            </a:r>
            <a:br/>
            <a:r>
              <a:t>• Intervensi apa yang paling sesuai?</a:t>
            </a:r>
            <a:br/>
            <a:r>
              <a:t>• Bagaimana keberhasilannya diukur?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6510528"/>
            <a:ext cx="10972800" cy="2286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881360" y="6547104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864"/>
                </a:solidFill>
              </a:defRPr>
            </a:pPr>
            <a:r>
              <a:t>Contoh Kasus 2: Pelanggaran Disiplin Berulang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325880"/>
            <a:ext cx="347472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85800" y="1325880"/>
            <a:ext cx="82296" cy="4206240"/>
          </a:xfrm>
          <a:prstGeom prst="rect">
            <a:avLst/>
          </a:prstGeom>
          <a:solidFill>
            <a:srgbClr val="E0A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86968" y="1490472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JANGAN BERHENTI PADA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1984248"/>
            <a:ext cx="3108960" cy="3401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“Sudah ditegur, tetapi mengulang lagi.”</a:t>
            </a:r>
            <a:br/>
            <a:br/>
            <a:r>
              <a:t>Perilaku berulang perlu dianalisis polanya, bukan hanya diberi respons yang sama.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325880"/>
            <a:ext cx="347472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89120" y="1325880"/>
            <a:ext cx="82296" cy="420624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90288" y="1490472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LIHAT POLANYA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1984248"/>
            <a:ext cx="3108960" cy="3401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PEMICU</a:t>
            </a:r>
            <a:br/>
            <a:r>
              <a:t>↓</a:t>
            </a:r>
            <a:br/>
            <a:r>
              <a:t>PERILAKU</a:t>
            </a:r>
            <a:br/>
            <a:r>
              <a:t>↓</a:t>
            </a:r>
            <a:br/>
            <a:r>
              <a:t>KONSEKUENSI</a:t>
            </a:r>
            <a:br/>
            <a:r>
              <a:t>↓</a:t>
            </a:r>
            <a:br/>
            <a:r>
              <a:t>APA YANG MEMPERTAHANKAN PERILAKU?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325880"/>
            <a:ext cx="347472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092440" y="1325880"/>
            <a:ext cx="82296" cy="4206240"/>
          </a:xfrm>
          <a:prstGeom prst="rect">
            <a:avLst/>
          </a:prstGeom>
          <a:solidFill>
            <a:srgbClr val="E0A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93608" y="1490472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ALTERNATIF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93608" y="1984248"/>
            <a:ext cx="3108960" cy="3401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Konseling individual</a:t>
            </a:r>
            <a:br/>
            <a:r>
              <a:t>Target perubahan</a:t>
            </a:r>
            <a:br/>
            <a:r>
              <a:t>Monitoring</a:t>
            </a:r>
            <a:br/>
            <a:r>
              <a:t>Kolaborasi wali kelas/orang tua bila relevan</a:t>
            </a:r>
            <a:br/>
            <a:r>
              <a:t>Evaluasi berkala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510528"/>
            <a:ext cx="10972800" cy="2286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881360" y="6547104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864"/>
                </a:solidFill>
              </a:defRPr>
            </a:pPr>
            <a:r>
              <a:t>Contoh Kasus 3: Konflik Pertemanan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D2D2D"/>
                </a:solidFill>
              </a:defRPr>
            </a:pPr>
            <a:r>
              <a:t>Dengarkan pihak yang terlibat tanpa terburu-buru menentukan siapa yang salah.</a:t>
            </a:r>
          </a:p>
          <a:p>
            <a:pPr>
              <a:spcAft>
                <a:spcPts val="1000"/>
              </a:spcAft>
              <a:defRPr sz="2000" b="0">
                <a:solidFill>
                  <a:srgbClr val="2D2D2D"/>
                </a:solidFill>
              </a:defRPr>
            </a:pPr>
            <a:r>
              <a:t>Identifikasi fakta dan bedakan dengan persepsi atau interpretasi.</a:t>
            </a:r>
          </a:p>
          <a:p>
            <a:pPr>
              <a:spcAft>
                <a:spcPts val="1000"/>
              </a:spcAft>
              <a:defRPr sz="2000" b="0">
                <a:solidFill>
                  <a:srgbClr val="2D2D2D"/>
                </a:solidFill>
              </a:defRPr>
            </a:pPr>
            <a:r>
              <a:t>Gali emosi, kebutuhan, dan harapan masing-masing pihak.</a:t>
            </a:r>
          </a:p>
          <a:p>
            <a:pPr>
              <a:spcAft>
                <a:spcPts val="1000"/>
              </a:spcAft>
              <a:defRPr sz="2000" b="0">
                <a:solidFill>
                  <a:srgbClr val="2D2D2D"/>
                </a:solidFill>
              </a:defRPr>
            </a:pPr>
            <a:r>
              <a:t>Jika aman dan kedua pihak bersedia, fasilitasi komunikasi atau pemulihan hubungan.</a:t>
            </a:r>
          </a:p>
          <a:p>
            <a:pPr>
              <a:spcAft>
                <a:spcPts val="1000"/>
              </a:spcAft>
              <a:defRPr sz="2000" b="0">
                <a:solidFill>
                  <a:srgbClr val="2D2D2D"/>
                </a:solidFill>
              </a:defRPr>
            </a:pPr>
            <a:r>
              <a:t>Pantau kondisi setelah intervensi: apakah konflik benar-benar mereda atau hanya berhenti sementara?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2286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881360" y="6547104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864"/>
                </a:solidFill>
              </a:defRPr>
            </a:pPr>
            <a:r>
              <a:t>Memilih Strategi Layanan BK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280160"/>
            <a:ext cx="347472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280160"/>
            <a:ext cx="82296" cy="196596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41247" y="1444751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Motivasi belajar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1938528"/>
            <a:ext cx="3108960" cy="1161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Konseling individual + bimbingan klasikal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34840" y="1280160"/>
            <a:ext cx="347472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434840" y="1280160"/>
            <a:ext cx="82296" cy="1965960"/>
          </a:xfrm>
          <a:prstGeom prst="rect">
            <a:avLst/>
          </a:prstGeom>
          <a:solidFill>
            <a:srgbClr val="E0A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36008" y="1444751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Manajemen waktu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36008" y="1938528"/>
            <a:ext cx="3108960" cy="1161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Bimbingan klasikal/kelompok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0" y="1280160"/>
            <a:ext cx="347472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229600" y="1280160"/>
            <a:ext cx="82296" cy="196596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30768" y="1444751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Konflik sosial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30768" y="1938528"/>
            <a:ext cx="3108960" cy="1161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Konseling individual/kelompok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611879"/>
            <a:ext cx="347472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40080" y="3611879"/>
            <a:ext cx="82296" cy="1965960"/>
          </a:xfrm>
          <a:prstGeom prst="rect">
            <a:avLst/>
          </a:prstGeom>
          <a:solidFill>
            <a:srgbClr val="E0A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41247" y="3776472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Perencanaan karier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7" y="4270248"/>
            <a:ext cx="3108960" cy="1161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Bimbingan karier + konseling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34840" y="3611879"/>
            <a:ext cx="347472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434840" y="3611879"/>
            <a:ext cx="82296" cy="196596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636008" y="3776472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Masalah kompleks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36008" y="4270248"/>
            <a:ext cx="3108960" cy="1161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Kolaborasi dan/atau rujukan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29600" y="3611879"/>
            <a:ext cx="347472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8229600" y="3611879"/>
            <a:ext cx="82296" cy="1965960"/>
          </a:xfrm>
          <a:prstGeom prst="rect">
            <a:avLst/>
          </a:prstGeom>
          <a:solidFill>
            <a:srgbClr val="E0A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430768" y="3776472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Kedisiplinan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30768" y="4270248"/>
            <a:ext cx="3108960" cy="1161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Konseling + monitoring + kolaborasi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94360" y="6510528"/>
            <a:ext cx="10972800" cy="2286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881360" y="6547104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864"/>
                </a:solidFill>
              </a:defRPr>
            </a:pPr>
            <a:r>
              <a:t>Kolaborasi: Kita Tidak Harus Menangani Sendiri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D2D2D"/>
                </a:solidFill>
              </a:defRPr>
            </a:pPr>
            <a:r>
              <a:t>Guru BK/Konselor: asesmen, konseling, koordinasi, monitoring.</a:t>
            </a:r>
          </a:p>
          <a:p>
            <a:pPr>
              <a:spcAft>
                <a:spcPts val="1000"/>
              </a:spcAft>
              <a:defRPr sz="1900" b="0">
                <a:solidFill>
                  <a:srgbClr val="2D2D2D"/>
                </a:solidFill>
              </a:defRPr>
            </a:pPr>
            <a:r>
              <a:t>Wali kelas: informasi perkembangan siswa dan dukungan keseharian.</a:t>
            </a:r>
          </a:p>
          <a:p>
            <a:pPr>
              <a:spcAft>
                <a:spcPts val="1000"/>
              </a:spcAft>
              <a:defRPr sz="1900" b="0">
                <a:solidFill>
                  <a:srgbClr val="2D2D2D"/>
                </a:solidFill>
              </a:defRPr>
            </a:pPr>
            <a:r>
              <a:t>Guru mata pelajaran: informasi dan dukungan dalam proses pembelajaran.</a:t>
            </a:r>
          </a:p>
          <a:p>
            <a:pPr>
              <a:spcAft>
                <a:spcPts val="1000"/>
              </a:spcAft>
              <a:defRPr sz="1900" b="0">
                <a:solidFill>
                  <a:srgbClr val="2D2D2D"/>
                </a:solidFill>
              </a:defRPr>
            </a:pPr>
            <a:r>
              <a:t>Orang tua/wali: dukungan lingkungan rumah dan penguatan perubahan.</a:t>
            </a:r>
          </a:p>
          <a:p>
            <a:pPr>
              <a:spcAft>
                <a:spcPts val="1000"/>
              </a:spcAft>
              <a:defRPr sz="1900" b="0">
                <a:solidFill>
                  <a:srgbClr val="2D2D2D"/>
                </a:solidFill>
              </a:defRPr>
            </a:pPr>
            <a:r>
              <a:t>Pihak profesional/instansi terkait: dilibatkan bila kebutuhan kasus berada di luar kewenangan sekolah.</a:t>
            </a:r>
          </a:p>
          <a:p>
            <a:pPr>
              <a:spcAft>
                <a:spcPts val="1000"/>
              </a:spcAft>
              <a:defRPr sz="1900" b="0">
                <a:solidFill>
                  <a:srgbClr val="2D2D2D"/>
                </a:solidFill>
              </a:defRPr>
            </a:pPr>
            <a:r>
              <a:t>Pastikan pembagian peran, komunikasi, dan kerahasiaan tetap terjaga.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2286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881360" y="6547104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864"/>
                </a:solidFill>
              </a:defRPr>
            </a:pPr>
            <a:r>
              <a:t>Evaluasi: Apa Tanda Bahwa Intervensi Berhasil?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25880"/>
            <a:ext cx="34747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325880"/>
            <a:ext cx="82296" cy="438912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41247" y="1490472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PERILAKU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1984248"/>
            <a:ext cx="3108960" cy="3584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• Kehadiran membaik</a:t>
            </a:r>
            <a:br/>
            <a:r>
              <a:t>• Pelanggaran berkurang</a:t>
            </a:r>
            <a:br/>
            <a:r>
              <a:t>• Tugas lebih konsisten</a:t>
            </a:r>
            <a:br/>
            <a:r>
              <a:t>• Keterlibatan belajar meningkat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1325880"/>
            <a:ext cx="34747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43400" y="1325880"/>
            <a:ext cx="82296" cy="4389120"/>
          </a:xfrm>
          <a:prstGeom prst="rect">
            <a:avLst/>
          </a:prstGeom>
          <a:solidFill>
            <a:srgbClr val="E0A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44568" y="1490472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PEMAHAMAN &amp; KETERAMPILAN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44568" y="1984248"/>
            <a:ext cx="3108960" cy="3584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• Memahami masalah</a:t>
            </a:r>
            <a:br/>
            <a:r>
              <a:t>• Mengenali pemicu</a:t>
            </a:r>
            <a:br/>
            <a:r>
              <a:t>• Mampu memilih strategi</a:t>
            </a:r>
            <a:br/>
            <a:r>
              <a:t>• Mampu mengambil keputusan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325880"/>
            <a:ext cx="34747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046720" y="1325880"/>
            <a:ext cx="82296" cy="438912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47888" y="1490472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KEMANDIRIAN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47888" y="1984248"/>
            <a:ext cx="3108960" cy="3584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• Tidak bergantung pada guru BK</a:t>
            </a:r>
            <a:br/>
            <a:r>
              <a:t>• Mampu menerapkan strategi</a:t>
            </a:r>
            <a:br/>
            <a:r>
              <a:t>• Mampu meminta bantuan secara tepat</a:t>
            </a:r>
            <a:br/>
            <a:r>
              <a:t>• Ada rencana tindak lanjut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510528"/>
            <a:ext cx="10972800" cy="2286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881360" y="6547104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864"/>
                </a:solidFill>
              </a:defRPr>
            </a:pPr>
            <a:r>
              <a:t>Format Sharing Praktik: CASE SHARING CANVAS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2D2D2D"/>
                </a:solidFill>
              </a:defRPr>
            </a:pPr>
            <a:r>
              <a:t>1. IDENTITAS KASUS — jenjang/kelas dan jenis masalah (tanpa data identitas pribadi).</a:t>
            </a:r>
          </a:p>
          <a:p>
            <a:pPr>
              <a:spcAft>
                <a:spcPts val="1000"/>
              </a:spcAft>
              <a:defRPr sz="1800" b="0">
                <a:solidFill>
                  <a:srgbClr val="2D2D2D"/>
                </a:solidFill>
              </a:defRPr>
            </a:pPr>
            <a:r>
              <a:t>2. MASALAH UTAMA — apa yang paling menonjol?</a:t>
            </a:r>
          </a:p>
          <a:p>
            <a:pPr>
              <a:spcAft>
                <a:spcPts val="1000"/>
              </a:spcAft>
              <a:defRPr sz="1800" b="0">
                <a:solidFill>
                  <a:srgbClr val="2D2D2D"/>
                </a:solidFill>
              </a:defRPr>
            </a:pPr>
            <a:r>
              <a:t>3. DATA — apa yang sudah diketahui dan dari sumber mana?</a:t>
            </a:r>
          </a:p>
          <a:p>
            <a:pPr>
              <a:spcAft>
                <a:spcPts val="1000"/>
              </a:spcAft>
              <a:defRPr sz="1800" b="0">
                <a:solidFill>
                  <a:srgbClr val="2D2D2D"/>
                </a:solidFill>
              </a:defRPr>
            </a:pPr>
            <a:r>
              <a:t>4. ANALISIS — faktor apa yang berkaitan dan apa kebutuhan siswa?</a:t>
            </a:r>
          </a:p>
          <a:p>
            <a:pPr>
              <a:spcAft>
                <a:spcPts val="1000"/>
              </a:spcAft>
              <a:defRPr sz="1800" b="0">
                <a:solidFill>
                  <a:srgbClr val="2D2D2D"/>
                </a:solidFill>
              </a:defRPr>
            </a:pPr>
            <a:r>
              <a:t>5. INTERVENSI — apa yang sudah dilakukan dan siapa yang terlibat?</a:t>
            </a:r>
          </a:p>
          <a:p>
            <a:pPr>
              <a:spcAft>
                <a:spcPts val="1000"/>
              </a:spcAft>
              <a:defRPr sz="1800" b="0">
                <a:solidFill>
                  <a:srgbClr val="2D2D2D"/>
                </a:solidFill>
              </a:defRPr>
            </a:pPr>
            <a:r>
              <a:t>6. HASIL — perubahan apa yang terlihat?</a:t>
            </a:r>
          </a:p>
          <a:p>
            <a:pPr>
              <a:spcAft>
                <a:spcPts val="1000"/>
              </a:spcAft>
              <a:defRPr sz="1800" b="0">
                <a:solidFill>
                  <a:srgbClr val="2D2D2D"/>
                </a:solidFill>
              </a:defRPr>
            </a:pPr>
            <a:r>
              <a:t>7. HAMBATAN — apa yang belum berhasil?</a:t>
            </a:r>
          </a:p>
          <a:p>
            <a:pPr>
              <a:spcAft>
                <a:spcPts val="1000"/>
              </a:spcAft>
              <a:defRPr sz="1800" b="0">
                <a:solidFill>
                  <a:srgbClr val="2D2D2D"/>
                </a:solidFill>
              </a:defRPr>
            </a:pPr>
            <a:r>
              <a:t>8. PEMBELAJARAN &amp; RENCANA — apa yang akan dilakukan berikutnya?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2286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881360" y="6547104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864"/>
                </a:solidFill>
              </a:defRPr>
            </a:pPr>
            <a:r>
              <a:t>Aktivitas Kelompok: Dari Kasus Menuju Solusi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34440"/>
            <a:ext cx="342900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94360" y="1234440"/>
            <a:ext cx="82296" cy="205740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95528" y="1399032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1  Pilih kasus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1892808"/>
            <a:ext cx="3063240" cy="1252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Gunakan kasus anonim dari pengalaman sekolah.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234440"/>
            <a:ext cx="342900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89120" y="1234440"/>
            <a:ext cx="82296" cy="2057400"/>
          </a:xfrm>
          <a:prstGeom prst="rect">
            <a:avLst/>
          </a:prstGeom>
          <a:solidFill>
            <a:srgbClr val="E0A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90288" y="1399032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2  Klarifikasi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1892808"/>
            <a:ext cx="3063240" cy="1252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Ajukan pertanyaan untuk memahami konteks.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83880" y="1234440"/>
            <a:ext cx="342900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183880" y="1234440"/>
            <a:ext cx="82296" cy="205740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385048" y="1399032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3  Analisis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5048" y="1892808"/>
            <a:ext cx="3063240" cy="1252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Tentukan masalah, faktor, kebutuhan, dan prioritas.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4360" y="3703320"/>
            <a:ext cx="342900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94360" y="3703320"/>
            <a:ext cx="82296" cy="2057400"/>
          </a:xfrm>
          <a:prstGeom prst="rect">
            <a:avLst/>
          </a:prstGeom>
          <a:solidFill>
            <a:srgbClr val="E0A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95528" y="3867912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4  Rancang solusi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5528" y="4361688"/>
            <a:ext cx="3063240" cy="1252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Susun intervensi, kolaborasi, indikator, dan tindak lanjut.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89120" y="3703320"/>
            <a:ext cx="342900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389120" y="3703320"/>
            <a:ext cx="82296" cy="205740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590288" y="3867912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5  Presentasi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0288" y="4361688"/>
            <a:ext cx="3063240" cy="1252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Paparkan hasil secara singkat dan sistematis.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183880" y="3703320"/>
            <a:ext cx="342900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8183880" y="3703320"/>
            <a:ext cx="82296" cy="2057400"/>
          </a:xfrm>
          <a:prstGeom prst="rect">
            <a:avLst/>
          </a:prstGeom>
          <a:solidFill>
            <a:srgbClr val="E0A9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385048" y="3867912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6  Refleksi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85048" y="4361688"/>
            <a:ext cx="3063240" cy="1252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</a:defRPr>
            </a:pPr>
            <a:r>
              <a:t>Ambil satu pembelajaran dan satu alternatif solusi.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94360" y="6510528"/>
            <a:ext cx="10972800" cy="22860"/>
          </a:xfrm>
          <a:prstGeom prst="rect">
            <a:avLst/>
          </a:prstGeom>
          <a:solidFill>
            <a:srgbClr val="228B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881360" y="6547104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005840"/>
            <a:ext cx="1060704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E0A940"/>
                </a:solidFill>
              </a:defRPr>
            </a:pPr>
            <a:r>
              <a:t>REFLEKSI PENUTUP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057400"/>
            <a:ext cx="10332720" cy="2468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1500"/>
              </a:spcAft>
              <a:defRPr sz="2200">
                <a:solidFill>
                  <a:srgbClr val="FFFFFF"/>
                </a:solidFill>
              </a:defRPr>
            </a:pPr>
            <a:r>
              <a:t>Kasus bukan sekadar masalah yang harus diselesaikan.</a:t>
            </a:r>
          </a:p>
          <a:p>
            <a:pPr algn="ctr">
              <a:spcAft>
                <a:spcPts val="1500"/>
              </a:spcAft>
              <a:defRPr sz="2200">
                <a:solidFill>
                  <a:srgbClr val="FFFFFF"/>
                </a:solidFill>
              </a:defRPr>
            </a:pPr>
            <a:r>
              <a:t>Kasus adalah sumber belajar untuk memperbaiki praktik layanan BK.</a:t>
            </a:r>
          </a:p>
          <a:p>
            <a:pPr algn="ctr">
              <a:spcAft>
                <a:spcPts val="1500"/>
              </a:spcAft>
              <a:defRPr sz="2200">
                <a:solidFill>
                  <a:srgbClr val="FFFFFF"/>
                </a:solidFill>
              </a:defRPr>
            </a:pPr>
            <a:r>
              <a:t>Solusi yang baik dimulai dari pemahaman yang baik.</a:t>
            </a:r>
          </a:p>
          <a:p>
            <a:pPr algn="ctr">
              <a:spcAft>
                <a:spcPts val="1500"/>
              </a:spcAft>
              <a:defRPr sz="2400">
                <a:solidFill>
                  <a:srgbClr val="FFFFFF"/>
                </a:solidFill>
              </a:defRPr>
            </a:pPr>
            <a:r>
              <a:t>Kolaborasi membuat penanganan lebih kuat dan berkelanjutan.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5166360"/>
            <a:ext cx="99669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i="1">
                <a:solidFill>
                  <a:srgbClr val="D2E6E9"/>
                </a:solidFill>
              </a:defRPr>
            </a:pPr>
            <a:r>
              <a:t>“Dari kasus kita belajar. Dari refleksi kita berkembang. Dari kolaborasi kita menemukan solusi.”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960</Words>
  <Application>Microsoft Office PowerPoint</Application>
  <PresentationFormat>Widescreen</PresentationFormat>
  <Paragraphs>138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ASUS VIVOBOOK</cp:lastModifiedBy>
  <cp:revision>2</cp:revision>
  <dcterms:created xsi:type="dcterms:W3CDTF">2013-01-27T09:14:16Z</dcterms:created>
  <dcterms:modified xsi:type="dcterms:W3CDTF">2026-09-26T15:29:30Z</dcterms:modified>
  <cp:category/>
</cp:coreProperties>
</file>