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46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2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0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14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025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5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39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5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97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24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2413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50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0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8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555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81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396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417" y="635726"/>
            <a:ext cx="7967246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/>
              <a:t>TEKNIK KONSELING INDIVIDUAL &amp; KELOMPOK </a:t>
            </a:r>
          </a:p>
          <a:p>
            <a:pPr algn="ctr">
              <a:defRPr sz="2800" b="1"/>
            </a:pPr>
            <a:r>
              <a:rPr dirty="0"/>
              <a:t>BERBASIS LINTAS BUDAYA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673" y="1828800"/>
            <a:ext cx="9188733" cy="23852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800"/>
              </a:spcAft>
              <a:defRPr sz="2400" b="1"/>
            </a:pPr>
            <a:endParaRPr dirty="0"/>
          </a:p>
          <a:p>
            <a:pPr algn="ctr">
              <a:spcAft>
                <a:spcPts val="1800"/>
              </a:spcAft>
              <a:defRPr sz="2400" b="1"/>
            </a:pPr>
            <a:r>
              <a:rPr dirty="0"/>
              <a:t>Materi </a:t>
            </a:r>
            <a:r>
              <a:rPr dirty="0" err="1"/>
              <a:t>Bimbingan</a:t>
            </a:r>
            <a:r>
              <a:rPr dirty="0"/>
              <a:t> dan </a:t>
            </a:r>
            <a:r>
              <a:rPr dirty="0" err="1"/>
              <a:t>Konseling</a:t>
            </a:r>
            <a:endParaRPr dirty="0"/>
          </a:p>
          <a:p>
            <a:pPr algn="ctr">
              <a:spcAft>
                <a:spcPts val="1800"/>
              </a:spcAft>
              <a:defRPr sz="1800" b="0"/>
            </a:pPr>
            <a:r>
              <a:rPr sz="2800" dirty="0" err="1"/>
              <a:t>Fokus</a:t>
            </a:r>
            <a:r>
              <a:rPr sz="2800" dirty="0"/>
              <a:t>: </a:t>
            </a:r>
            <a:r>
              <a:rPr sz="2800" dirty="0" err="1"/>
              <a:t>keterampilan</a:t>
            </a:r>
            <a:r>
              <a:rPr sz="2800" dirty="0"/>
              <a:t> </a:t>
            </a:r>
            <a:r>
              <a:rPr sz="2800" dirty="0" err="1"/>
              <a:t>konseling</a:t>
            </a:r>
            <a:r>
              <a:rPr sz="2800" dirty="0"/>
              <a:t>, </a:t>
            </a:r>
            <a:r>
              <a:rPr sz="2800" dirty="0" err="1"/>
              <a:t>dinamika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, </a:t>
            </a:r>
          </a:p>
          <a:p>
            <a:pPr algn="ctr">
              <a:spcAft>
                <a:spcPts val="1800"/>
              </a:spcAft>
              <a:defRPr sz="1800" b="0"/>
            </a:pPr>
            <a:r>
              <a:rPr sz="2800" dirty="0"/>
              <a:t>dan </a:t>
            </a:r>
            <a:r>
              <a:rPr sz="2800" dirty="0" err="1"/>
              <a:t>sensitivitas</a:t>
            </a:r>
            <a:r>
              <a:rPr sz="2800" dirty="0"/>
              <a:t> </a:t>
            </a:r>
            <a:r>
              <a:rPr sz="2800" dirty="0" err="1"/>
              <a:t>budaya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1125"/>
            <a:ext cx="543770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3600" dirty="0" err="1"/>
              <a:t>Capaian</a:t>
            </a:r>
            <a:r>
              <a:rPr sz="3600" dirty="0"/>
              <a:t> </a:t>
            </a:r>
            <a:r>
              <a:rPr sz="3600" dirty="0" err="1"/>
              <a:t>Pembelajaran</a:t>
            </a:r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839979" y="2246811"/>
            <a:ext cx="106070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Menjelaskan</a:t>
            </a:r>
            <a:r>
              <a:rPr sz="2800" dirty="0"/>
              <a:t> </a:t>
            </a:r>
            <a:r>
              <a:rPr sz="2800" dirty="0" err="1"/>
              <a:t>konsep</a:t>
            </a:r>
            <a:r>
              <a:rPr sz="2800" dirty="0"/>
              <a:t> </a:t>
            </a:r>
            <a:r>
              <a:rPr sz="2800" dirty="0" err="1"/>
              <a:t>dasar</a:t>
            </a:r>
            <a:r>
              <a:rPr sz="2800" dirty="0"/>
              <a:t> </a:t>
            </a:r>
            <a:r>
              <a:rPr sz="2800" dirty="0" err="1"/>
              <a:t>konseling</a:t>
            </a:r>
            <a:r>
              <a:rPr sz="2800" dirty="0"/>
              <a:t> individual dan </a:t>
            </a:r>
            <a:r>
              <a:rPr sz="2800" dirty="0" err="1"/>
              <a:t>kelompok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Mengidentifikasi</a:t>
            </a:r>
            <a:r>
              <a:rPr sz="2800" dirty="0"/>
              <a:t> </a:t>
            </a:r>
            <a:r>
              <a:rPr sz="2800" dirty="0" err="1"/>
              <a:t>teknik</a:t>
            </a:r>
            <a:r>
              <a:rPr sz="2800" dirty="0"/>
              <a:t> </a:t>
            </a:r>
            <a:r>
              <a:rPr sz="2800" dirty="0" err="1"/>
              <a:t>utama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proses </a:t>
            </a:r>
            <a:r>
              <a:rPr sz="2800" dirty="0" err="1"/>
              <a:t>konseling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Memahami</a:t>
            </a:r>
            <a:r>
              <a:rPr sz="2800" dirty="0"/>
              <a:t> </a:t>
            </a:r>
            <a:r>
              <a:rPr sz="2800" dirty="0" err="1"/>
              <a:t>prinsip</a:t>
            </a:r>
            <a:r>
              <a:rPr sz="2800" dirty="0"/>
              <a:t> </a:t>
            </a:r>
            <a:r>
              <a:rPr sz="2800" dirty="0" err="1"/>
              <a:t>konseling</a:t>
            </a:r>
            <a:r>
              <a:rPr sz="2800" dirty="0"/>
              <a:t> </a:t>
            </a:r>
            <a:r>
              <a:rPr sz="2800" dirty="0" err="1"/>
              <a:t>lintas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Menerapkan</a:t>
            </a:r>
            <a:r>
              <a:rPr sz="2800" dirty="0"/>
              <a:t> </a:t>
            </a:r>
            <a:r>
              <a:rPr sz="2800" dirty="0" err="1"/>
              <a:t>teknik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etis</a:t>
            </a:r>
            <a:r>
              <a:rPr sz="2800" dirty="0"/>
              <a:t>, </a:t>
            </a:r>
            <a:r>
              <a:rPr sz="2800" dirty="0" err="1"/>
              <a:t>inklusif</a:t>
            </a:r>
            <a:r>
              <a:rPr sz="2800" dirty="0"/>
              <a:t>, dan </a:t>
            </a:r>
            <a:r>
              <a:rPr sz="2800" dirty="0" err="1"/>
              <a:t>peka</a:t>
            </a:r>
            <a:r>
              <a:rPr sz="2800" dirty="0"/>
              <a:t> </a:t>
            </a:r>
            <a:r>
              <a:rPr sz="2800" dirty="0" err="1"/>
              <a:t>terhadap</a:t>
            </a:r>
            <a:r>
              <a:rPr sz="2800" dirty="0"/>
              <a:t> </a:t>
            </a:r>
            <a:r>
              <a:rPr sz="2800" dirty="0" err="1"/>
              <a:t>keragaman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94214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3600" dirty="0" err="1"/>
              <a:t>Mengapa</a:t>
            </a:r>
            <a:r>
              <a:rPr sz="3600" dirty="0"/>
              <a:t> </a:t>
            </a:r>
            <a:r>
              <a:rPr sz="3600" dirty="0" err="1"/>
              <a:t>Perspektif</a:t>
            </a:r>
            <a:r>
              <a:rPr sz="3600" dirty="0"/>
              <a:t> Lintas </a:t>
            </a:r>
            <a:r>
              <a:rPr sz="3600" dirty="0" err="1"/>
              <a:t>Budaya</a:t>
            </a:r>
            <a:r>
              <a:rPr sz="3600" dirty="0"/>
              <a:t> </a:t>
            </a:r>
            <a:r>
              <a:rPr sz="3600" dirty="0" err="1"/>
              <a:t>Penting</a:t>
            </a:r>
            <a:r>
              <a:rPr sz="3600" dirty="0"/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Konseli</a:t>
            </a:r>
            <a:r>
              <a:rPr sz="2800" dirty="0"/>
              <a:t> </a:t>
            </a:r>
            <a:r>
              <a:rPr sz="2800" dirty="0" err="1"/>
              <a:t>memiliki</a:t>
            </a:r>
            <a:r>
              <a:rPr sz="2800" dirty="0"/>
              <a:t> </a:t>
            </a:r>
            <a:r>
              <a:rPr sz="2800" dirty="0" err="1"/>
              <a:t>latar</a:t>
            </a:r>
            <a:r>
              <a:rPr sz="2800" dirty="0"/>
              <a:t> </a:t>
            </a:r>
            <a:r>
              <a:rPr sz="2800" dirty="0" err="1"/>
              <a:t>belakang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, </a:t>
            </a:r>
            <a:r>
              <a:rPr sz="2800" dirty="0" err="1"/>
              <a:t>bahasa</a:t>
            </a:r>
            <a:r>
              <a:rPr sz="2800" dirty="0"/>
              <a:t>, </a:t>
            </a:r>
            <a:r>
              <a:rPr sz="2800" dirty="0" err="1"/>
              <a:t>nilai</a:t>
            </a:r>
            <a:r>
              <a:rPr sz="2800" dirty="0"/>
              <a:t>, </a:t>
            </a:r>
            <a:r>
              <a:rPr sz="2800" dirty="0" err="1"/>
              <a:t>keluarga</a:t>
            </a:r>
            <a:r>
              <a:rPr sz="2800" dirty="0"/>
              <a:t>, dan </a:t>
            </a:r>
            <a:r>
              <a:rPr sz="2800" dirty="0" err="1"/>
              <a:t>pengalaman</a:t>
            </a:r>
            <a:r>
              <a:rPr sz="2800" dirty="0"/>
              <a:t> </a:t>
            </a:r>
            <a:r>
              <a:rPr sz="2800" dirty="0" err="1"/>
              <a:t>sosial</a:t>
            </a:r>
            <a:r>
              <a:rPr sz="2800" dirty="0"/>
              <a:t> yang </a:t>
            </a:r>
            <a:r>
              <a:rPr sz="2800" dirty="0" err="1"/>
              <a:t>beragam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Perbedaan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memengaruhi</a:t>
            </a:r>
            <a:r>
              <a:rPr sz="2800" dirty="0"/>
              <a:t> </a:t>
            </a:r>
            <a:r>
              <a:rPr sz="2800" dirty="0" err="1"/>
              <a:t>cara</a:t>
            </a:r>
            <a:r>
              <a:rPr sz="2800" dirty="0"/>
              <a:t> </a:t>
            </a:r>
            <a:r>
              <a:rPr sz="2800" dirty="0" err="1"/>
              <a:t>memandang</a:t>
            </a:r>
            <a:r>
              <a:rPr sz="2800" dirty="0"/>
              <a:t> </a:t>
            </a:r>
            <a:r>
              <a:rPr sz="2800" dirty="0" err="1"/>
              <a:t>masalah</a:t>
            </a:r>
            <a:r>
              <a:rPr sz="2800" dirty="0"/>
              <a:t>, </a:t>
            </a:r>
            <a:r>
              <a:rPr sz="2800" dirty="0" err="1"/>
              <a:t>mengekspresikan</a:t>
            </a:r>
            <a:r>
              <a:rPr sz="2800" dirty="0"/>
              <a:t> </a:t>
            </a:r>
            <a:r>
              <a:rPr sz="2800" dirty="0" err="1"/>
              <a:t>emosi</a:t>
            </a:r>
            <a:r>
              <a:rPr sz="2800" dirty="0"/>
              <a:t>, dan </a:t>
            </a:r>
            <a:r>
              <a:rPr sz="2800" dirty="0" err="1"/>
              <a:t>mencari</a:t>
            </a:r>
            <a:r>
              <a:rPr sz="2800" dirty="0"/>
              <a:t> </a:t>
            </a:r>
            <a:r>
              <a:rPr sz="2800" dirty="0" err="1"/>
              <a:t>bantuan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Konselor</a:t>
            </a:r>
            <a:r>
              <a:rPr sz="2800" dirty="0"/>
              <a:t> </a:t>
            </a:r>
            <a:r>
              <a:rPr sz="2800" dirty="0" err="1"/>
              <a:t>perlu</a:t>
            </a:r>
            <a:r>
              <a:rPr sz="2800" dirty="0"/>
              <a:t> </a:t>
            </a:r>
            <a:r>
              <a:rPr sz="2800" dirty="0" err="1"/>
              <a:t>menghindari</a:t>
            </a:r>
            <a:r>
              <a:rPr sz="2800" dirty="0"/>
              <a:t> </a:t>
            </a:r>
            <a:r>
              <a:rPr sz="2800" dirty="0" err="1"/>
              <a:t>stereotip</a:t>
            </a:r>
            <a:r>
              <a:rPr sz="2800" dirty="0"/>
              <a:t>, </a:t>
            </a:r>
            <a:r>
              <a:rPr sz="2800" dirty="0" err="1"/>
              <a:t>prasangka</a:t>
            </a:r>
            <a:r>
              <a:rPr sz="2800" dirty="0"/>
              <a:t>, dan </a:t>
            </a:r>
            <a:r>
              <a:rPr sz="2800" dirty="0" err="1"/>
              <a:t>asumsi</a:t>
            </a:r>
            <a:r>
              <a:rPr sz="2800" dirty="0"/>
              <a:t> </a:t>
            </a:r>
            <a:r>
              <a:rPr sz="2800" dirty="0" err="1"/>
              <a:t>bahwa</a:t>
            </a:r>
            <a:r>
              <a:rPr sz="2800" dirty="0"/>
              <a:t> </a:t>
            </a:r>
            <a:r>
              <a:rPr sz="2800" dirty="0" err="1"/>
              <a:t>satu</a:t>
            </a:r>
            <a:r>
              <a:rPr sz="2800" dirty="0"/>
              <a:t> </a:t>
            </a:r>
            <a:r>
              <a:rPr sz="2800" dirty="0" err="1"/>
              <a:t>pendekatan</a:t>
            </a:r>
            <a:r>
              <a:rPr sz="2800" dirty="0"/>
              <a:t> </a:t>
            </a:r>
            <a:r>
              <a:rPr sz="2800" dirty="0" err="1"/>
              <a:t>cocok</a:t>
            </a:r>
            <a:r>
              <a:rPr sz="2800" dirty="0"/>
              <a:t> </a:t>
            </a:r>
            <a:r>
              <a:rPr sz="2800" dirty="0" err="1"/>
              <a:t>untuk</a:t>
            </a:r>
            <a:r>
              <a:rPr sz="2800" dirty="0"/>
              <a:t> </a:t>
            </a:r>
            <a:r>
              <a:rPr sz="2800" dirty="0" err="1"/>
              <a:t>semua</a:t>
            </a:r>
            <a:r>
              <a:rPr sz="2800" dirty="0"/>
              <a:t> orang.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Tujuan </a:t>
            </a:r>
            <a:r>
              <a:rPr sz="2800" dirty="0" err="1"/>
              <a:t>utama</a:t>
            </a:r>
            <a:r>
              <a:rPr sz="2800" dirty="0"/>
              <a:t>: </a:t>
            </a:r>
            <a:r>
              <a:rPr sz="2800" dirty="0" err="1"/>
              <a:t>membangun</a:t>
            </a:r>
            <a:r>
              <a:rPr sz="2800" dirty="0"/>
              <a:t> </a:t>
            </a:r>
            <a:r>
              <a:rPr sz="2800" dirty="0" err="1"/>
              <a:t>hubungan</a:t>
            </a:r>
            <a:r>
              <a:rPr sz="2800" dirty="0"/>
              <a:t> </a:t>
            </a:r>
            <a:r>
              <a:rPr sz="2800" dirty="0" err="1"/>
              <a:t>konseling</a:t>
            </a:r>
            <a:r>
              <a:rPr sz="2800" dirty="0"/>
              <a:t> yang </a:t>
            </a:r>
            <a:r>
              <a:rPr sz="2800" dirty="0" err="1"/>
              <a:t>aman</a:t>
            </a:r>
            <a:r>
              <a:rPr sz="2800" dirty="0"/>
              <a:t>, </a:t>
            </a:r>
            <a:r>
              <a:rPr sz="2800" dirty="0" err="1"/>
              <a:t>setara</a:t>
            </a:r>
            <a:r>
              <a:rPr sz="2800" dirty="0"/>
              <a:t>, dan </a:t>
            </a:r>
            <a:r>
              <a:rPr sz="2800" dirty="0" err="1"/>
              <a:t>bermakna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812754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4000" dirty="0" err="1"/>
              <a:t>Konseling</a:t>
            </a:r>
            <a:r>
              <a:rPr sz="4000" dirty="0"/>
              <a:t> Individual: </a:t>
            </a:r>
            <a:r>
              <a:rPr sz="4000" dirty="0" err="1"/>
              <a:t>Pengertian</a:t>
            </a:r>
            <a:endParaRPr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dirty="0"/>
              <a:t>• </a:t>
            </a:r>
            <a:r>
              <a:rPr sz="3200" dirty="0"/>
              <a:t>Proses </a:t>
            </a:r>
            <a:r>
              <a:rPr sz="3200" dirty="0" err="1"/>
              <a:t>bantuan</a:t>
            </a:r>
            <a:r>
              <a:rPr sz="3200" dirty="0"/>
              <a:t> </a:t>
            </a:r>
            <a:r>
              <a:rPr sz="3200" dirty="0" err="1"/>
              <a:t>profesional</a:t>
            </a:r>
            <a:r>
              <a:rPr sz="3200" dirty="0"/>
              <a:t> </a:t>
            </a:r>
            <a:r>
              <a:rPr sz="3200" dirty="0" err="1"/>
              <a:t>antara</a:t>
            </a:r>
            <a:r>
              <a:rPr sz="3200" dirty="0"/>
              <a:t> </a:t>
            </a:r>
            <a:r>
              <a:rPr sz="3200" dirty="0" err="1"/>
              <a:t>konselor</a:t>
            </a:r>
            <a:r>
              <a:rPr sz="3200" dirty="0"/>
              <a:t> dan </a:t>
            </a:r>
            <a:r>
              <a:rPr sz="3200" dirty="0" err="1"/>
              <a:t>seorang</a:t>
            </a:r>
            <a:r>
              <a:rPr sz="3200" dirty="0"/>
              <a:t> </a:t>
            </a:r>
            <a:r>
              <a:rPr sz="3200" dirty="0" err="1"/>
              <a:t>konseli</a:t>
            </a:r>
            <a:r>
              <a:rPr sz="3200" dirty="0"/>
              <a:t> </a:t>
            </a:r>
            <a:r>
              <a:rPr sz="3200" dirty="0" err="1"/>
              <a:t>secara</a:t>
            </a:r>
            <a:r>
              <a:rPr sz="3200" dirty="0"/>
              <a:t> </a:t>
            </a:r>
            <a:r>
              <a:rPr sz="3200" dirty="0" err="1"/>
              <a:t>tatap</a:t>
            </a:r>
            <a:r>
              <a:rPr sz="3200" dirty="0"/>
              <a:t> </a:t>
            </a:r>
            <a:r>
              <a:rPr sz="3200" dirty="0" err="1"/>
              <a:t>muka</a:t>
            </a:r>
            <a:r>
              <a:rPr sz="3200" dirty="0"/>
              <a:t> </a:t>
            </a:r>
            <a:r>
              <a:rPr sz="3200" dirty="0" err="1"/>
              <a:t>atau</a:t>
            </a:r>
            <a:r>
              <a:rPr sz="3200" dirty="0"/>
              <a:t> </a:t>
            </a:r>
            <a:r>
              <a:rPr sz="3200" dirty="0" err="1"/>
              <a:t>melalui</a:t>
            </a:r>
            <a:r>
              <a:rPr sz="3200" dirty="0"/>
              <a:t> media yang </a:t>
            </a:r>
            <a:r>
              <a:rPr sz="3200" dirty="0" err="1"/>
              <a:t>sesuai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3200" dirty="0"/>
              <a:t>• </a:t>
            </a:r>
            <a:r>
              <a:rPr sz="3200" dirty="0" err="1"/>
              <a:t>Bertujuan</a:t>
            </a:r>
            <a:r>
              <a:rPr sz="3200" dirty="0"/>
              <a:t> </a:t>
            </a:r>
            <a:r>
              <a:rPr sz="3200" dirty="0" err="1"/>
              <a:t>membantu</a:t>
            </a:r>
            <a:r>
              <a:rPr sz="3200" dirty="0"/>
              <a:t> </a:t>
            </a:r>
            <a:r>
              <a:rPr sz="3200" dirty="0" err="1"/>
              <a:t>konseli</a:t>
            </a:r>
            <a:r>
              <a:rPr sz="3200" dirty="0"/>
              <a:t> </a:t>
            </a:r>
            <a:r>
              <a:rPr sz="3200" dirty="0" err="1"/>
              <a:t>memahami</a:t>
            </a:r>
            <a:r>
              <a:rPr sz="3200" dirty="0"/>
              <a:t> </a:t>
            </a:r>
            <a:r>
              <a:rPr sz="3200" dirty="0" err="1"/>
              <a:t>diri</a:t>
            </a:r>
            <a:r>
              <a:rPr sz="3200" dirty="0"/>
              <a:t>, </a:t>
            </a:r>
            <a:r>
              <a:rPr sz="3200" dirty="0" err="1"/>
              <a:t>mengelola</a:t>
            </a:r>
            <a:r>
              <a:rPr sz="3200" dirty="0"/>
              <a:t> </a:t>
            </a:r>
            <a:r>
              <a:rPr sz="3200" dirty="0" err="1"/>
              <a:t>masalah</a:t>
            </a:r>
            <a:r>
              <a:rPr sz="3200" dirty="0"/>
              <a:t>, </a:t>
            </a:r>
            <a:r>
              <a:rPr sz="3200" dirty="0" err="1"/>
              <a:t>mengambil</a:t>
            </a:r>
            <a:r>
              <a:rPr sz="3200" dirty="0"/>
              <a:t> </a:t>
            </a:r>
            <a:r>
              <a:rPr sz="3200" dirty="0" err="1"/>
              <a:t>keputusan</a:t>
            </a:r>
            <a:r>
              <a:rPr sz="3200" dirty="0"/>
              <a:t>, dan </a:t>
            </a:r>
            <a:r>
              <a:rPr sz="3200" dirty="0" err="1"/>
              <a:t>mengembangkan</a:t>
            </a:r>
            <a:r>
              <a:rPr sz="3200" dirty="0"/>
              <a:t> </a:t>
            </a:r>
            <a:r>
              <a:rPr sz="3200" dirty="0" err="1"/>
              <a:t>potensi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3200" dirty="0"/>
              <a:t>• </a:t>
            </a:r>
            <a:r>
              <a:rPr sz="3200" dirty="0" err="1"/>
              <a:t>Hubungan</a:t>
            </a:r>
            <a:r>
              <a:rPr sz="3200" dirty="0"/>
              <a:t> </a:t>
            </a:r>
            <a:r>
              <a:rPr sz="3200" dirty="0" err="1"/>
              <a:t>konseling</a:t>
            </a:r>
            <a:r>
              <a:rPr sz="3200" dirty="0"/>
              <a:t> </a:t>
            </a:r>
            <a:r>
              <a:rPr sz="3200" dirty="0" err="1"/>
              <a:t>menekankan</a:t>
            </a:r>
            <a:r>
              <a:rPr sz="3200" dirty="0"/>
              <a:t> </a:t>
            </a:r>
            <a:r>
              <a:rPr sz="3200" dirty="0" err="1"/>
              <a:t>empati</a:t>
            </a:r>
            <a:r>
              <a:rPr sz="3200" dirty="0"/>
              <a:t>, </a:t>
            </a:r>
            <a:r>
              <a:rPr sz="3200" dirty="0" err="1"/>
              <a:t>penerimaan</a:t>
            </a:r>
            <a:r>
              <a:rPr sz="3200" dirty="0"/>
              <a:t>, </a:t>
            </a:r>
            <a:r>
              <a:rPr sz="3200" dirty="0" err="1"/>
              <a:t>kerahasiaan</a:t>
            </a:r>
            <a:r>
              <a:rPr sz="3200" dirty="0"/>
              <a:t>, dan </a:t>
            </a:r>
            <a:r>
              <a:rPr sz="3200" dirty="0" err="1"/>
              <a:t>kolaborasi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761939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3600" dirty="0"/>
              <a:t>Teknik Dasar </a:t>
            </a:r>
            <a:r>
              <a:rPr sz="3600" dirty="0" err="1"/>
              <a:t>Konseling</a:t>
            </a:r>
            <a:r>
              <a:rPr sz="3600" dirty="0"/>
              <a:t> Individual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400" dirty="0"/>
              <a:t>• Attending: </a:t>
            </a:r>
            <a:r>
              <a:rPr sz="2400" dirty="0" err="1"/>
              <a:t>menunjukkan</a:t>
            </a:r>
            <a:r>
              <a:rPr sz="2400" dirty="0"/>
              <a:t> </a:t>
            </a:r>
            <a:r>
              <a:rPr sz="2400" dirty="0" err="1"/>
              <a:t>perhatian</a:t>
            </a:r>
            <a:r>
              <a:rPr sz="2400" dirty="0"/>
              <a:t> </a:t>
            </a:r>
            <a:r>
              <a:rPr sz="2400" dirty="0" err="1"/>
              <a:t>melalui</a:t>
            </a:r>
            <a:r>
              <a:rPr sz="2400" dirty="0"/>
              <a:t> </a:t>
            </a:r>
            <a:r>
              <a:rPr sz="2400" dirty="0" err="1"/>
              <a:t>kontak</a:t>
            </a:r>
            <a:r>
              <a:rPr sz="2400" dirty="0"/>
              <a:t> </a:t>
            </a:r>
            <a:r>
              <a:rPr sz="2400" dirty="0" err="1"/>
              <a:t>mata</a:t>
            </a:r>
            <a:r>
              <a:rPr sz="2400" dirty="0"/>
              <a:t> yang </a:t>
            </a:r>
            <a:r>
              <a:rPr sz="2400" dirty="0" err="1"/>
              <a:t>wajar</a:t>
            </a:r>
            <a:r>
              <a:rPr sz="2400" dirty="0"/>
              <a:t>, </a:t>
            </a:r>
            <a:r>
              <a:rPr sz="2400" dirty="0" err="1"/>
              <a:t>postur</a:t>
            </a:r>
            <a:r>
              <a:rPr sz="2400" dirty="0"/>
              <a:t>, dan </a:t>
            </a:r>
            <a:r>
              <a:rPr sz="2400" dirty="0" err="1"/>
              <a:t>respons</a:t>
            </a:r>
            <a:r>
              <a:rPr sz="2400" dirty="0"/>
              <a:t> yang </a:t>
            </a:r>
            <a:r>
              <a:rPr sz="2400" dirty="0" err="1"/>
              <a:t>sesuai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Mendengarkan</a:t>
            </a:r>
            <a:r>
              <a:rPr sz="2400" dirty="0"/>
              <a:t> </a:t>
            </a:r>
            <a:r>
              <a:rPr sz="2400" dirty="0" err="1"/>
              <a:t>aktif</a:t>
            </a:r>
            <a:r>
              <a:rPr sz="2400" dirty="0"/>
              <a:t>: </a:t>
            </a:r>
            <a:r>
              <a:rPr sz="2400" dirty="0" err="1"/>
              <a:t>menangkap</a:t>
            </a:r>
            <a:r>
              <a:rPr sz="2400" dirty="0"/>
              <a:t> </a:t>
            </a:r>
            <a:r>
              <a:rPr sz="2400" dirty="0" err="1"/>
              <a:t>isi</a:t>
            </a:r>
            <a:r>
              <a:rPr sz="2400" dirty="0"/>
              <a:t>, </a:t>
            </a:r>
            <a:r>
              <a:rPr sz="2400" dirty="0" err="1"/>
              <a:t>perasaan</a:t>
            </a:r>
            <a:r>
              <a:rPr sz="2400" dirty="0"/>
              <a:t>, dan </a:t>
            </a:r>
            <a:r>
              <a:rPr sz="2400" dirty="0" err="1"/>
              <a:t>makna</a:t>
            </a:r>
            <a:r>
              <a:rPr sz="2400" dirty="0"/>
              <a:t> yang </a:t>
            </a:r>
            <a:r>
              <a:rPr sz="2400" dirty="0" err="1"/>
              <a:t>disampaikan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Parafrase</a:t>
            </a:r>
            <a:r>
              <a:rPr sz="2400" dirty="0"/>
              <a:t>: </a:t>
            </a:r>
            <a:r>
              <a:rPr sz="2400" dirty="0" err="1"/>
              <a:t>menyampaikan</a:t>
            </a:r>
            <a:r>
              <a:rPr sz="2400" dirty="0"/>
              <a:t> </a:t>
            </a:r>
            <a:r>
              <a:rPr sz="2400" dirty="0" err="1"/>
              <a:t>kembali</a:t>
            </a:r>
            <a:r>
              <a:rPr sz="2400" dirty="0"/>
              <a:t> inti </a:t>
            </a:r>
            <a:r>
              <a:rPr sz="2400" dirty="0" err="1"/>
              <a:t>ucapan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</a:t>
            </a:r>
            <a:r>
              <a:rPr sz="2400" dirty="0" err="1"/>
              <a:t>dengan</a:t>
            </a:r>
            <a:r>
              <a:rPr sz="2400" dirty="0"/>
              <a:t> kata-kata </a:t>
            </a:r>
            <a:r>
              <a:rPr sz="2400" dirty="0" err="1"/>
              <a:t>konselor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Refleksi</a:t>
            </a:r>
            <a:r>
              <a:rPr sz="2400" dirty="0"/>
              <a:t> </a:t>
            </a:r>
            <a:r>
              <a:rPr sz="2400" dirty="0" err="1"/>
              <a:t>perasaan</a:t>
            </a:r>
            <a:r>
              <a:rPr sz="2400" dirty="0"/>
              <a:t>: </a:t>
            </a:r>
            <a:r>
              <a:rPr sz="2400" dirty="0" err="1"/>
              <a:t>membantu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</a:t>
            </a:r>
            <a:r>
              <a:rPr sz="2400" dirty="0" err="1"/>
              <a:t>mengenali</a:t>
            </a:r>
            <a:r>
              <a:rPr sz="2400" dirty="0"/>
              <a:t> dan </a:t>
            </a:r>
            <a:r>
              <a:rPr sz="2400" dirty="0" err="1"/>
              <a:t>memberi</a:t>
            </a:r>
            <a:r>
              <a:rPr sz="2400" dirty="0"/>
              <a:t> nama pada </a:t>
            </a:r>
            <a:r>
              <a:rPr sz="2400" dirty="0" err="1"/>
              <a:t>perasaan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Klarifikasi</a:t>
            </a:r>
            <a:r>
              <a:rPr sz="2400" dirty="0"/>
              <a:t>: </a:t>
            </a:r>
            <a:r>
              <a:rPr sz="2400" dirty="0" err="1"/>
              <a:t>memastikan</a:t>
            </a:r>
            <a:r>
              <a:rPr sz="2400" dirty="0"/>
              <a:t> </a:t>
            </a:r>
            <a:r>
              <a:rPr sz="2400" dirty="0" err="1"/>
              <a:t>makna</a:t>
            </a:r>
            <a:r>
              <a:rPr sz="2400" dirty="0"/>
              <a:t> </a:t>
            </a:r>
            <a:r>
              <a:rPr sz="2400" dirty="0" err="1"/>
              <a:t>pernyataan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agar </a:t>
            </a:r>
            <a:r>
              <a:rPr sz="2400" dirty="0" err="1"/>
              <a:t>tidak</a:t>
            </a:r>
            <a:r>
              <a:rPr sz="2400" dirty="0"/>
              <a:t> </a:t>
            </a:r>
            <a:r>
              <a:rPr sz="2400" dirty="0" err="1"/>
              <a:t>terjadi</a:t>
            </a:r>
            <a:r>
              <a:rPr sz="2400" dirty="0"/>
              <a:t> salah </a:t>
            </a:r>
            <a:r>
              <a:rPr sz="2400" dirty="0" err="1"/>
              <a:t>pemahaman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823815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3600" dirty="0"/>
              <a:t>Teknik </a:t>
            </a:r>
            <a:r>
              <a:rPr sz="3600" dirty="0" err="1"/>
              <a:t>Lanjutan</a:t>
            </a:r>
            <a:r>
              <a:rPr sz="3600" dirty="0"/>
              <a:t> </a:t>
            </a:r>
            <a:r>
              <a:rPr sz="3600" dirty="0" err="1"/>
              <a:t>Konseling</a:t>
            </a:r>
            <a:r>
              <a:rPr sz="3600" dirty="0"/>
              <a:t> Individual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Pertanyaan</a:t>
            </a:r>
            <a:r>
              <a:rPr sz="2400" dirty="0"/>
              <a:t> </a:t>
            </a:r>
            <a:r>
              <a:rPr sz="2400" dirty="0" err="1"/>
              <a:t>terbuka</a:t>
            </a:r>
            <a:r>
              <a:rPr sz="2400" dirty="0"/>
              <a:t>: </a:t>
            </a:r>
            <a:r>
              <a:rPr sz="2400" dirty="0" err="1"/>
              <a:t>mendorong</a:t>
            </a:r>
            <a:r>
              <a:rPr sz="2400" dirty="0"/>
              <a:t> </a:t>
            </a:r>
            <a:r>
              <a:rPr sz="2400" dirty="0" err="1"/>
              <a:t>eksplorasi</a:t>
            </a:r>
            <a:r>
              <a:rPr sz="2400" dirty="0"/>
              <a:t> </a:t>
            </a:r>
            <a:r>
              <a:rPr sz="2400" dirty="0" err="1"/>
              <a:t>pengalaman</a:t>
            </a:r>
            <a:r>
              <a:rPr sz="2400" dirty="0"/>
              <a:t> dan </a:t>
            </a:r>
            <a:r>
              <a:rPr sz="2400" dirty="0" err="1"/>
              <a:t>pemikiran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Konfrontasi</a:t>
            </a:r>
            <a:r>
              <a:rPr sz="2400" dirty="0"/>
              <a:t> </a:t>
            </a:r>
            <a:r>
              <a:rPr sz="2400" dirty="0" err="1"/>
              <a:t>konstruktif</a:t>
            </a:r>
            <a:r>
              <a:rPr sz="2400" dirty="0"/>
              <a:t>: </a:t>
            </a:r>
            <a:r>
              <a:rPr sz="2400" dirty="0" err="1"/>
              <a:t>menunjukkan</a:t>
            </a:r>
            <a:r>
              <a:rPr sz="2400" dirty="0"/>
              <a:t> </a:t>
            </a:r>
            <a:r>
              <a:rPr sz="2400" dirty="0" err="1"/>
              <a:t>ketidaksesuaian</a:t>
            </a:r>
            <a:r>
              <a:rPr sz="2400" dirty="0"/>
              <a:t> </a:t>
            </a:r>
            <a:r>
              <a:rPr sz="2400" dirty="0" err="1"/>
              <a:t>secara</a:t>
            </a:r>
            <a:r>
              <a:rPr sz="2400" dirty="0"/>
              <a:t> </a:t>
            </a:r>
            <a:r>
              <a:rPr sz="2400" dirty="0" err="1"/>
              <a:t>empatik</a:t>
            </a:r>
            <a:r>
              <a:rPr sz="2400" dirty="0"/>
              <a:t>, </a:t>
            </a:r>
            <a:r>
              <a:rPr sz="2400" dirty="0" err="1"/>
              <a:t>bukan</a:t>
            </a:r>
            <a:r>
              <a:rPr sz="2400" dirty="0"/>
              <a:t> </a:t>
            </a:r>
            <a:r>
              <a:rPr sz="2400" dirty="0" err="1"/>
              <a:t>menyalahkan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Interpretasi</a:t>
            </a:r>
            <a:r>
              <a:rPr sz="2400" dirty="0"/>
              <a:t>: </a:t>
            </a:r>
            <a:r>
              <a:rPr sz="2400" dirty="0" err="1"/>
              <a:t>membantu</a:t>
            </a:r>
            <a:r>
              <a:rPr sz="2400" dirty="0"/>
              <a:t> </a:t>
            </a:r>
            <a:r>
              <a:rPr sz="2400" dirty="0" err="1"/>
              <a:t>melihat</a:t>
            </a:r>
            <a:r>
              <a:rPr sz="2400" dirty="0"/>
              <a:t> </a:t>
            </a:r>
            <a:r>
              <a:rPr sz="2400" dirty="0" err="1"/>
              <a:t>pola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</a:t>
            </a:r>
            <a:r>
              <a:rPr sz="2400" dirty="0" err="1"/>
              <a:t>makna</a:t>
            </a:r>
            <a:r>
              <a:rPr sz="2400" dirty="0"/>
              <a:t> yang </a:t>
            </a:r>
            <a:r>
              <a:rPr sz="2400" dirty="0" err="1"/>
              <a:t>mungkin</a:t>
            </a:r>
            <a:r>
              <a:rPr sz="2400" dirty="0"/>
              <a:t> </a:t>
            </a:r>
            <a:r>
              <a:rPr sz="2400" dirty="0" err="1"/>
              <a:t>belum</a:t>
            </a:r>
            <a:r>
              <a:rPr sz="2400" dirty="0"/>
              <a:t> </a:t>
            </a:r>
            <a:r>
              <a:rPr sz="2400" dirty="0" err="1"/>
              <a:t>disadari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Summarizing: </a:t>
            </a:r>
            <a:r>
              <a:rPr sz="2400" dirty="0" err="1"/>
              <a:t>merangkum</a:t>
            </a:r>
            <a:r>
              <a:rPr sz="2400" dirty="0"/>
              <a:t> </a:t>
            </a:r>
            <a:r>
              <a:rPr sz="2400" dirty="0" err="1"/>
              <a:t>bagian</a:t>
            </a:r>
            <a:r>
              <a:rPr sz="2400" dirty="0"/>
              <a:t> </a:t>
            </a:r>
            <a:r>
              <a:rPr sz="2400" dirty="0" err="1"/>
              <a:t>penting</a:t>
            </a:r>
            <a:r>
              <a:rPr sz="2400" dirty="0"/>
              <a:t> </a:t>
            </a:r>
            <a:r>
              <a:rPr sz="2400" dirty="0" err="1"/>
              <a:t>untuk</a:t>
            </a:r>
            <a:r>
              <a:rPr sz="2400" dirty="0"/>
              <a:t> </a:t>
            </a:r>
            <a:r>
              <a:rPr sz="2400" dirty="0" err="1"/>
              <a:t>memperjelas</a:t>
            </a:r>
            <a:r>
              <a:rPr sz="2400" dirty="0"/>
              <a:t> </a:t>
            </a:r>
            <a:r>
              <a:rPr sz="2400" dirty="0" err="1"/>
              <a:t>arah</a:t>
            </a:r>
            <a:r>
              <a:rPr sz="2400" dirty="0"/>
              <a:t> </a:t>
            </a:r>
            <a:r>
              <a:rPr sz="2400" dirty="0" err="1"/>
              <a:t>pembicaraan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Goal setting: </a:t>
            </a:r>
            <a:r>
              <a:rPr sz="2400" dirty="0" err="1"/>
              <a:t>menyusun</a:t>
            </a:r>
            <a:r>
              <a:rPr sz="2400" dirty="0"/>
              <a:t> </a:t>
            </a:r>
            <a:r>
              <a:rPr sz="2400" dirty="0" err="1"/>
              <a:t>tujuan</a:t>
            </a:r>
            <a:r>
              <a:rPr sz="2400" dirty="0"/>
              <a:t> yang </a:t>
            </a:r>
            <a:r>
              <a:rPr sz="2400" dirty="0" err="1"/>
              <a:t>realistis</a:t>
            </a:r>
            <a:r>
              <a:rPr sz="2400" dirty="0"/>
              <a:t> </a:t>
            </a:r>
            <a:r>
              <a:rPr sz="2400" dirty="0" err="1"/>
              <a:t>bersama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985398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3600" dirty="0" err="1"/>
              <a:t>Konseling</a:t>
            </a:r>
            <a:r>
              <a:rPr sz="3600" dirty="0"/>
              <a:t> Individual </a:t>
            </a:r>
            <a:r>
              <a:rPr sz="3600" dirty="0" err="1"/>
              <a:t>Berbasis</a:t>
            </a:r>
            <a:r>
              <a:rPr sz="3600" dirty="0"/>
              <a:t> Lintas </a:t>
            </a:r>
            <a:r>
              <a:rPr sz="3600" dirty="0" err="1"/>
              <a:t>Budaya</a:t>
            </a:r>
            <a:endParaRPr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400" dirty="0"/>
              <a:t>• Kenali </a:t>
            </a:r>
            <a:r>
              <a:rPr sz="2400" dirty="0" err="1"/>
              <a:t>nilai</a:t>
            </a:r>
            <a:r>
              <a:rPr sz="2400" dirty="0"/>
              <a:t> dan </a:t>
            </a:r>
            <a:r>
              <a:rPr sz="2400" dirty="0" err="1"/>
              <a:t>keyakinan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</a:t>
            </a:r>
            <a:r>
              <a:rPr sz="2400" dirty="0" err="1"/>
              <a:t>tanpa</a:t>
            </a:r>
            <a:r>
              <a:rPr sz="2400" dirty="0"/>
              <a:t> </a:t>
            </a:r>
            <a:r>
              <a:rPr sz="2400" dirty="0" err="1"/>
              <a:t>langsung</a:t>
            </a:r>
            <a:r>
              <a:rPr sz="2400" dirty="0"/>
              <a:t> </a:t>
            </a:r>
            <a:r>
              <a:rPr sz="2400" dirty="0" err="1"/>
              <a:t>menilai</a:t>
            </a:r>
            <a:r>
              <a:rPr sz="2400" dirty="0"/>
              <a:t> </a:t>
            </a:r>
            <a:r>
              <a:rPr sz="2400" dirty="0" err="1"/>
              <a:t>benar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salah.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Gunakan</a:t>
            </a:r>
            <a:r>
              <a:rPr sz="2400" dirty="0"/>
              <a:t> </a:t>
            </a:r>
            <a:r>
              <a:rPr sz="2400" dirty="0" err="1"/>
              <a:t>bahasa</a:t>
            </a:r>
            <a:r>
              <a:rPr sz="2400" dirty="0"/>
              <a:t> yang </a:t>
            </a:r>
            <a:r>
              <a:rPr sz="2400" dirty="0" err="1"/>
              <a:t>dipahami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dan </a:t>
            </a:r>
            <a:r>
              <a:rPr sz="2400" dirty="0" err="1"/>
              <a:t>periksa</a:t>
            </a:r>
            <a:r>
              <a:rPr sz="2400" dirty="0"/>
              <a:t> </a:t>
            </a:r>
            <a:r>
              <a:rPr sz="2400" dirty="0" err="1"/>
              <a:t>kembali</a:t>
            </a:r>
            <a:r>
              <a:rPr sz="2400" dirty="0"/>
              <a:t> </a:t>
            </a:r>
            <a:r>
              <a:rPr sz="2400" dirty="0" err="1"/>
              <a:t>makna</a:t>
            </a:r>
            <a:r>
              <a:rPr sz="2400" dirty="0"/>
              <a:t> </a:t>
            </a:r>
            <a:r>
              <a:rPr sz="2400" dirty="0" err="1"/>
              <a:t>istilah</a:t>
            </a:r>
            <a:r>
              <a:rPr sz="2400" dirty="0"/>
              <a:t> yang </a:t>
            </a:r>
            <a:r>
              <a:rPr sz="2400" dirty="0" err="1"/>
              <a:t>sensitif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Pertimbangkan</a:t>
            </a:r>
            <a:r>
              <a:rPr sz="2400" dirty="0"/>
              <a:t> </a:t>
            </a:r>
            <a:r>
              <a:rPr sz="2400" dirty="0" err="1"/>
              <a:t>pengaruh</a:t>
            </a:r>
            <a:r>
              <a:rPr sz="2400" dirty="0"/>
              <a:t> </a:t>
            </a:r>
            <a:r>
              <a:rPr sz="2400" dirty="0" err="1"/>
              <a:t>keluarga</a:t>
            </a:r>
            <a:r>
              <a:rPr sz="2400" dirty="0"/>
              <a:t>, </a:t>
            </a:r>
            <a:r>
              <a:rPr sz="2400" dirty="0" err="1"/>
              <a:t>komunitas</a:t>
            </a:r>
            <a:r>
              <a:rPr sz="2400" dirty="0"/>
              <a:t>, </a:t>
            </a:r>
            <a:r>
              <a:rPr sz="2400" dirty="0" err="1"/>
              <a:t>adat</a:t>
            </a:r>
            <a:r>
              <a:rPr sz="2400" dirty="0"/>
              <a:t>, agama, gender, status </a:t>
            </a:r>
            <a:r>
              <a:rPr sz="2400" dirty="0" err="1"/>
              <a:t>sosial</a:t>
            </a:r>
            <a:r>
              <a:rPr sz="2400" dirty="0"/>
              <a:t>, dan </a:t>
            </a:r>
            <a:r>
              <a:rPr sz="2400" dirty="0" err="1"/>
              <a:t>lingkungan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Tanyakan</a:t>
            </a:r>
            <a:r>
              <a:rPr sz="2400" dirty="0"/>
              <a:t> </a:t>
            </a:r>
            <a:r>
              <a:rPr sz="2400" dirty="0" err="1"/>
              <a:t>preferensi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</a:t>
            </a:r>
            <a:r>
              <a:rPr sz="2400" dirty="0" err="1"/>
              <a:t>ketika</a:t>
            </a:r>
            <a:r>
              <a:rPr sz="2400" dirty="0"/>
              <a:t> norma </a:t>
            </a:r>
            <a:r>
              <a:rPr sz="2400" dirty="0" err="1"/>
              <a:t>budaya</a:t>
            </a:r>
            <a:r>
              <a:rPr sz="2400" dirty="0"/>
              <a:t> </a:t>
            </a:r>
            <a:r>
              <a:rPr sz="2400" dirty="0" err="1"/>
              <a:t>memengaruhi</a:t>
            </a:r>
            <a:r>
              <a:rPr sz="2400" dirty="0"/>
              <a:t> proses </a:t>
            </a:r>
            <a:r>
              <a:rPr sz="2400" dirty="0" err="1"/>
              <a:t>pengambilan</a:t>
            </a:r>
            <a:r>
              <a:rPr sz="2400" dirty="0"/>
              <a:t> </a:t>
            </a:r>
            <a:r>
              <a:rPr sz="2400" dirty="0" err="1"/>
              <a:t>keputusan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Bedakan</a:t>
            </a:r>
            <a:r>
              <a:rPr sz="2400" dirty="0"/>
              <a:t> </a:t>
            </a:r>
            <a:r>
              <a:rPr sz="2400" dirty="0" err="1"/>
              <a:t>fakta</a:t>
            </a:r>
            <a:r>
              <a:rPr sz="2400" dirty="0"/>
              <a:t> </a:t>
            </a:r>
            <a:r>
              <a:rPr sz="2400" dirty="0" err="1"/>
              <a:t>budaya</a:t>
            </a:r>
            <a:r>
              <a:rPr sz="2400" dirty="0"/>
              <a:t> </a:t>
            </a:r>
            <a:r>
              <a:rPr sz="2400" dirty="0" err="1"/>
              <a:t>dari</a:t>
            </a:r>
            <a:r>
              <a:rPr sz="2400" dirty="0"/>
              <a:t> </a:t>
            </a:r>
            <a:r>
              <a:rPr sz="2400" dirty="0" err="1"/>
              <a:t>asumsi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</a:t>
            </a:r>
            <a:r>
              <a:rPr sz="2400" dirty="0" err="1"/>
              <a:t>stereotip</a:t>
            </a:r>
            <a:r>
              <a:rPr sz="2400" dirty="0"/>
              <a:t> </a:t>
            </a:r>
            <a:r>
              <a:rPr sz="2400" dirty="0" err="1"/>
              <a:t>pribadi</a:t>
            </a:r>
            <a:r>
              <a:rPr sz="2400" dirty="0"/>
              <a:t> </a:t>
            </a:r>
            <a:r>
              <a:rPr sz="2400" dirty="0" err="1"/>
              <a:t>konselor</a:t>
            </a:r>
            <a:r>
              <a:rPr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824135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4000" dirty="0" err="1"/>
              <a:t>Konseling</a:t>
            </a:r>
            <a:r>
              <a:rPr sz="4000" dirty="0"/>
              <a:t> </a:t>
            </a:r>
            <a:r>
              <a:rPr sz="4000" dirty="0" err="1"/>
              <a:t>Kelompok</a:t>
            </a:r>
            <a:r>
              <a:rPr sz="4000" dirty="0"/>
              <a:t>: </a:t>
            </a:r>
            <a:r>
              <a:rPr sz="4000" dirty="0" err="1"/>
              <a:t>Pengertian</a:t>
            </a:r>
            <a:endParaRPr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3200" dirty="0"/>
              <a:t>• </a:t>
            </a:r>
            <a:r>
              <a:rPr sz="3200" dirty="0" err="1"/>
              <a:t>Layanan</a:t>
            </a:r>
            <a:r>
              <a:rPr sz="3200" dirty="0"/>
              <a:t> </a:t>
            </a:r>
            <a:r>
              <a:rPr sz="3200" dirty="0" err="1"/>
              <a:t>konseling</a:t>
            </a:r>
            <a:r>
              <a:rPr sz="3200" dirty="0"/>
              <a:t> yang </a:t>
            </a:r>
            <a:r>
              <a:rPr sz="3200" dirty="0" err="1"/>
              <a:t>melibatkan</a:t>
            </a:r>
            <a:r>
              <a:rPr sz="3200" dirty="0"/>
              <a:t> </a:t>
            </a:r>
            <a:r>
              <a:rPr sz="3200" dirty="0" err="1"/>
              <a:t>beberapa</a:t>
            </a:r>
            <a:r>
              <a:rPr sz="3200" dirty="0"/>
              <a:t> </a:t>
            </a:r>
            <a:r>
              <a:rPr sz="3200" dirty="0" err="1"/>
              <a:t>konseli</a:t>
            </a:r>
            <a:r>
              <a:rPr sz="3200" dirty="0"/>
              <a:t> </a:t>
            </a:r>
            <a:r>
              <a:rPr sz="3200" dirty="0" err="1"/>
              <a:t>dengan</a:t>
            </a:r>
            <a:r>
              <a:rPr sz="3200" dirty="0"/>
              <a:t> </a:t>
            </a:r>
            <a:r>
              <a:rPr sz="3200" dirty="0" err="1"/>
              <a:t>tujuan</a:t>
            </a:r>
            <a:r>
              <a:rPr sz="3200" dirty="0"/>
              <a:t> </a:t>
            </a:r>
            <a:r>
              <a:rPr sz="3200" dirty="0" err="1"/>
              <a:t>pengembangan</a:t>
            </a:r>
            <a:r>
              <a:rPr sz="3200" dirty="0"/>
              <a:t> </a:t>
            </a:r>
            <a:r>
              <a:rPr sz="3200" dirty="0" err="1"/>
              <a:t>atau</a:t>
            </a:r>
            <a:r>
              <a:rPr sz="3200" dirty="0"/>
              <a:t> </a:t>
            </a:r>
            <a:r>
              <a:rPr sz="3200" dirty="0" err="1"/>
              <a:t>pemecahan</a:t>
            </a:r>
            <a:r>
              <a:rPr sz="3200" dirty="0"/>
              <a:t> </a:t>
            </a:r>
            <a:r>
              <a:rPr sz="3200" dirty="0" err="1"/>
              <a:t>masalah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3200" dirty="0"/>
              <a:t>• </a:t>
            </a:r>
            <a:r>
              <a:rPr sz="3200" dirty="0" err="1"/>
              <a:t>Konselor</a:t>
            </a:r>
            <a:r>
              <a:rPr sz="3200" dirty="0"/>
              <a:t> </a:t>
            </a:r>
            <a:r>
              <a:rPr sz="3200" dirty="0" err="1"/>
              <a:t>berperan</a:t>
            </a:r>
            <a:r>
              <a:rPr sz="3200" dirty="0"/>
              <a:t> </a:t>
            </a:r>
            <a:r>
              <a:rPr sz="3200" dirty="0" err="1"/>
              <a:t>sebagai</a:t>
            </a:r>
            <a:r>
              <a:rPr sz="3200" dirty="0"/>
              <a:t> </a:t>
            </a:r>
            <a:r>
              <a:rPr sz="3200" dirty="0" err="1"/>
              <a:t>fasilitator</a:t>
            </a:r>
            <a:r>
              <a:rPr sz="3200" dirty="0"/>
              <a:t> proses, </a:t>
            </a:r>
            <a:r>
              <a:rPr sz="3200" dirty="0" err="1"/>
              <a:t>menjaga</a:t>
            </a:r>
            <a:r>
              <a:rPr sz="3200" dirty="0"/>
              <a:t> </a:t>
            </a:r>
            <a:r>
              <a:rPr sz="3200" dirty="0" err="1"/>
              <a:t>struktur</a:t>
            </a:r>
            <a:r>
              <a:rPr sz="3200" dirty="0"/>
              <a:t>, </a:t>
            </a:r>
            <a:r>
              <a:rPr sz="3200" dirty="0" err="1"/>
              <a:t>keamanan</a:t>
            </a:r>
            <a:r>
              <a:rPr sz="3200" dirty="0"/>
              <a:t> </a:t>
            </a:r>
            <a:r>
              <a:rPr sz="3200" dirty="0" err="1"/>
              <a:t>psikologis</a:t>
            </a:r>
            <a:r>
              <a:rPr sz="3200" dirty="0"/>
              <a:t>, dan </a:t>
            </a:r>
            <a:r>
              <a:rPr sz="3200" dirty="0" err="1"/>
              <a:t>dinamika</a:t>
            </a:r>
            <a:r>
              <a:rPr sz="3200" dirty="0"/>
              <a:t> </a:t>
            </a:r>
            <a:r>
              <a:rPr sz="3200" dirty="0" err="1"/>
              <a:t>kelompok</a:t>
            </a:r>
            <a:r>
              <a:rPr sz="32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3200" dirty="0"/>
              <a:t>• </a:t>
            </a:r>
            <a:r>
              <a:rPr sz="3200" dirty="0" err="1"/>
              <a:t>Interaksi</a:t>
            </a:r>
            <a:r>
              <a:rPr sz="3200" dirty="0"/>
              <a:t> </a:t>
            </a:r>
            <a:r>
              <a:rPr sz="3200" dirty="0" err="1"/>
              <a:t>antaranggota</a:t>
            </a:r>
            <a:r>
              <a:rPr sz="3200" dirty="0"/>
              <a:t> </a:t>
            </a:r>
            <a:r>
              <a:rPr sz="3200" dirty="0" err="1"/>
              <a:t>menjadi</a:t>
            </a:r>
            <a:r>
              <a:rPr sz="3200" dirty="0"/>
              <a:t> </a:t>
            </a:r>
            <a:r>
              <a:rPr sz="3200" dirty="0" err="1"/>
              <a:t>sumber</a:t>
            </a:r>
            <a:r>
              <a:rPr sz="3200" dirty="0"/>
              <a:t> </a:t>
            </a:r>
            <a:r>
              <a:rPr sz="3200" dirty="0" err="1"/>
              <a:t>belajar</a:t>
            </a:r>
            <a:r>
              <a:rPr sz="3200" dirty="0"/>
              <a:t> </a:t>
            </a:r>
            <a:r>
              <a:rPr sz="3200" dirty="0" err="1"/>
              <a:t>melalui</a:t>
            </a:r>
            <a:r>
              <a:rPr sz="3200" dirty="0"/>
              <a:t> </a:t>
            </a:r>
            <a:r>
              <a:rPr sz="3200" dirty="0" err="1"/>
              <a:t>umpan</a:t>
            </a:r>
            <a:r>
              <a:rPr sz="3200" dirty="0"/>
              <a:t> </a:t>
            </a:r>
            <a:r>
              <a:rPr sz="3200" dirty="0" err="1"/>
              <a:t>balik</a:t>
            </a:r>
            <a:r>
              <a:rPr sz="3200" dirty="0"/>
              <a:t>, </a:t>
            </a:r>
            <a:r>
              <a:rPr sz="3200" dirty="0" err="1"/>
              <a:t>dukungan</a:t>
            </a:r>
            <a:r>
              <a:rPr sz="3200" dirty="0"/>
              <a:t>, dan </a:t>
            </a:r>
            <a:r>
              <a:rPr sz="3200" dirty="0" err="1"/>
              <a:t>pengalaman</a:t>
            </a:r>
            <a:r>
              <a:rPr sz="3200" dirty="0"/>
              <a:t> </a:t>
            </a:r>
            <a:r>
              <a:rPr sz="3200" dirty="0" err="1"/>
              <a:t>bersama</a:t>
            </a:r>
            <a:r>
              <a:rPr sz="32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Tahap-Tahap Konseling Kelompok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1. </a:t>
            </a:r>
            <a:r>
              <a:rPr sz="2800" dirty="0" err="1"/>
              <a:t>Pembentukan</a:t>
            </a:r>
            <a:r>
              <a:rPr sz="2800" dirty="0"/>
              <a:t>: </a:t>
            </a:r>
            <a:r>
              <a:rPr sz="2800" dirty="0" err="1"/>
              <a:t>perkenalan</a:t>
            </a:r>
            <a:r>
              <a:rPr sz="2800" dirty="0"/>
              <a:t>, </a:t>
            </a:r>
            <a:r>
              <a:rPr sz="2800" dirty="0" err="1"/>
              <a:t>tujuan</a:t>
            </a:r>
            <a:r>
              <a:rPr sz="2800" dirty="0"/>
              <a:t>, </a:t>
            </a:r>
            <a:r>
              <a:rPr sz="2800" dirty="0" err="1"/>
              <a:t>aturan</a:t>
            </a:r>
            <a:r>
              <a:rPr sz="2800" dirty="0"/>
              <a:t>, dan </a:t>
            </a:r>
            <a:r>
              <a:rPr sz="2800" dirty="0" err="1"/>
              <a:t>kontrak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2. </a:t>
            </a:r>
            <a:r>
              <a:rPr sz="2800" dirty="0" err="1"/>
              <a:t>Peralihan</a:t>
            </a:r>
            <a:r>
              <a:rPr sz="2800" dirty="0"/>
              <a:t>: </a:t>
            </a:r>
            <a:r>
              <a:rPr sz="2800" dirty="0" err="1"/>
              <a:t>membangun</a:t>
            </a:r>
            <a:r>
              <a:rPr sz="2800" dirty="0"/>
              <a:t> </a:t>
            </a:r>
            <a:r>
              <a:rPr sz="2800" dirty="0" err="1"/>
              <a:t>kepercayaan</a:t>
            </a:r>
            <a:r>
              <a:rPr sz="2800" dirty="0"/>
              <a:t> dan </a:t>
            </a:r>
            <a:r>
              <a:rPr sz="2800" dirty="0" err="1"/>
              <a:t>menghadapi</a:t>
            </a:r>
            <a:r>
              <a:rPr sz="2800" dirty="0"/>
              <a:t> </a:t>
            </a:r>
            <a:r>
              <a:rPr sz="2800" dirty="0" err="1"/>
              <a:t>keraguan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resistensi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3. </a:t>
            </a:r>
            <a:r>
              <a:rPr sz="2800" dirty="0" err="1"/>
              <a:t>Kegiatan</a:t>
            </a:r>
            <a:r>
              <a:rPr sz="2800" dirty="0"/>
              <a:t>: </a:t>
            </a:r>
            <a:r>
              <a:rPr sz="2800" dirty="0" err="1"/>
              <a:t>eksplorasi</a:t>
            </a:r>
            <a:r>
              <a:rPr sz="2800" dirty="0"/>
              <a:t> </a:t>
            </a:r>
            <a:r>
              <a:rPr sz="2800" dirty="0" err="1"/>
              <a:t>masalah</a:t>
            </a:r>
            <a:r>
              <a:rPr sz="2800" dirty="0"/>
              <a:t>, </a:t>
            </a:r>
            <a:r>
              <a:rPr sz="2800" dirty="0" err="1"/>
              <a:t>latihan</a:t>
            </a:r>
            <a:r>
              <a:rPr sz="2800" dirty="0"/>
              <a:t>, </a:t>
            </a:r>
            <a:r>
              <a:rPr sz="2800" dirty="0" err="1"/>
              <a:t>diskusi</a:t>
            </a:r>
            <a:r>
              <a:rPr sz="2800" dirty="0"/>
              <a:t>, dan </a:t>
            </a:r>
            <a:r>
              <a:rPr sz="2800" dirty="0" err="1"/>
              <a:t>perubahan</a:t>
            </a:r>
            <a:r>
              <a:rPr sz="2800" dirty="0"/>
              <a:t> </a:t>
            </a:r>
            <a:r>
              <a:rPr sz="2800" dirty="0" err="1"/>
              <a:t>perilaku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4. </a:t>
            </a:r>
            <a:r>
              <a:rPr sz="2800" dirty="0" err="1"/>
              <a:t>Pengakhiran</a:t>
            </a:r>
            <a:r>
              <a:rPr sz="2800" dirty="0"/>
              <a:t>: </a:t>
            </a:r>
            <a:r>
              <a:rPr sz="2800" dirty="0" err="1"/>
              <a:t>evaluasi</a:t>
            </a:r>
            <a:r>
              <a:rPr sz="2800" dirty="0"/>
              <a:t>, </a:t>
            </a:r>
            <a:r>
              <a:rPr sz="2800" dirty="0" err="1"/>
              <a:t>rangkuman</a:t>
            </a:r>
            <a:r>
              <a:rPr sz="2800" dirty="0"/>
              <a:t> </a:t>
            </a:r>
            <a:r>
              <a:rPr sz="2800" dirty="0" err="1"/>
              <a:t>hasil</a:t>
            </a:r>
            <a:r>
              <a:rPr sz="2800" dirty="0"/>
              <a:t>, </a:t>
            </a:r>
            <a:r>
              <a:rPr sz="2800" dirty="0" err="1"/>
              <a:t>rencana</a:t>
            </a:r>
            <a:r>
              <a:rPr sz="2800" dirty="0"/>
              <a:t> </a:t>
            </a:r>
            <a:r>
              <a:rPr sz="2800" dirty="0" err="1"/>
              <a:t>tindak</a:t>
            </a:r>
            <a:r>
              <a:rPr sz="2800" dirty="0"/>
              <a:t> </a:t>
            </a:r>
            <a:r>
              <a:rPr sz="2800" dirty="0" err="1"/>
              <a:t>lanjut</a:t>
            </a:r>
            <a:r>
              <a:rPr sz="2800" dirty="0"/>
              <a:t>, dan </a:t>
            </a:r>
            <a:r>
              <a:rPr sz="2800" dirty="0" err="1"/>
              <a:t>perpisahan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Teknik Konseling Kelompok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Round robin: </a:t>
            </a:r>
            <a:r>
              <a:rPr sz="2800" dirty="0" err="1"/>
              <a:t>setiap</a:t>
            </a:r>
            <a:r>
              <a:rPr sz="2800" dirty="0"/>
              <a:t> </a:t>
            </a:r>
            <a:r>
              <a:rPr sz="2800" dirty="0" err="1"/>
              <a:t>anggota</a:t>
            </a:r>
            <a:r>
              <a:rPr sz="2800" dirty="0"/>
              <a:t> </a:t>
            </a:r>
            <a:r>
              <a:rPr sz="2800" dirty="0" err="1"/>
              <a:t>mendapat</a:t>
            </a:r>
            <a:r>
              <a:rPr sz="2800" dirty="0"/>
              <a:t> </a:t>
            </a:r>
            <a:r>
              <a:rPr sz="2800" dirty="0" err="1"/>
              <a:t>kesempatan</a:t>
            </a:r>
            <a:r>
              <a:rPr sz="2800" dirty="0"/>
              <a:t> </a:t>
            </a:r>
            <a:r>
              <a:rPr sz="2800" dirty="0" err="1"/>
              <a:t>berbicara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Diskusi</a:t>
            </a:r>
            <a:r>
              <a:rPr sz="2800" dirty="0"/>
              <a:t> </a:t>
            </a:r>
            <a:r>
              <a:rPr sz="2800" dirty="0" err="1"/>
              <a:t>terarah</a:t>
            </a:r>
            <a:r>
              <a:rPr sz="2800" dirty="0"/>
              <a:t>: </a:t>
            </a:r>
            <a:r>
              <a:rPr sz="2800" dirty="0" err="1"/>
              <a:t>mengeksplorasi</a:t>
            </a:r>
            <a:r>
              <a:rPr sz="2800" dirty="0"/>
              <a:t> </a:t>
            </a:r>
            <a:r>
              <a:rPr sz="2800" dirty="0" err="1"/>
              <a:t>tema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pertanyaan</a:t>
            </a:r>
            <a:r>
              <a:rPr sz="2800" dirty="0"/>
              <a:t> </a:t>
            </a:r>
            <a:r>
              <a:rPr sz="2800" dirty="0" err="1"/>
              <a:t>pemantik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Role play: </a:t>
            </a:r>
            <a:r>
              <a:rPr sz="2800" dirty="0" err="1"/>
              <a:t>melatih</a:t>
            </a:r>
            <a:r>
              <a:rPr sz="2800" dirty="0"/>
              <a:t> </a:t>
            </a:r>
            <a:r>
              <a:rPr sz="2800" dirty="0" err="1"/>
              <a:t>respons</a:t>
            </a:r>
            <a:r>
              <a:rPr sz="2800" dirty="0"/>
              <a:t> </a:t>
            </a:r>
            <a:r>
              <a:rPr sz="2800" dirty="0" err="1"/>
              <a:t>terhadap</a:t>
            </a:r>
            <a:r>
              <a:rPr sz="2800" dirty="0"/>
              <a:t> </a:t>
            </a:r>
            <a:r>
              <a:rPr sz="2800" dirty="0" err="1"/>
              <a:t>situasi</a:t>
            </a:r>
            <a:r>
              <a:rPr sz="2800" dirty="0"/>
              <a:t> </a:t>
            </a:r>
            <a:r>
              <a:rPr sz="2800" dirty="0" err="1"/>
              <a:t>tertentu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Umpan</a:t>
            </a:r>
            <a:r>
              <a:rPr sz="2800" dirty="0"/>
              <a:t> </a:t>
            </a:r>
            <a:r>
              <a:rPr sz="2800" dirty="0" err="1"/>
              <a:t>balik</a:t>
            </a:r>
            <a:r>
              <a:rPr sz="2800" dirty="0"/>
              <a:t>: </a:t>
            </a:r>
            <a:r>
              <a:rPr sz="2800" dirty="0" err="1"/>
              <a:t>anggota</a:t>
            </a:r>
            <a:r>
              <a:rPr sz="2800" dirty="0"/>
              <a:t> </a:t>
            </a:r>
            <a:r>
              <a:rPr sz="2800" dirty="0" err="1"/>
              <a:t>memberi</a:t>
            </a:r>
            <a:r>
              <a:rPr sz="2800" dirty="0"/>
              <a:t> </a:t>
            </a:r>
            <a:r>
              <a:rPr sz="2800" dirty="0" err="1"/>
              <a:t>tanggapan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spesifik</a:t>
            </a:r>
            <a:r>
              <a:rPr sz="2800" dirty="0"/>
              <a:t> dan </a:t>
            </a:r>
            <a:r>
              <a:rPr sz="2800" dirty="0" err="1"/>
              <a:t>konstruktif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Problem solving: </a:t>
            </a:r>
            <a:r>
              <a:rPr sz="2800" dirty="0" err="1"/>
              <a:t>kelompok</a:t>
            </a:r>
            <a:r>
              <a:rPr sz="2800" dirty="0"/>
              <a:t> </a:t>
            </a:r>
            <a:r>
              <a:rPr sz="2800" dirty="0" err="1"/>
              <a:t>mengidentifikasi</a:t>
            </a:r>
            <a:r>
              <a:rPr sz="2800" dirty="0"/>
              <a:t> </a:t>
            </a:r>
            <a:r>
              <a:rPr sz="2800" dirty="0" err="1"/>
              <a:t>masalah</a:t>
            </a:r>
            <a:r>
              <a:rPr sz="2800" dirty="0"/>
              <a:t>, </a:t>
            </a:r>
            <a:r>
              <a:rPr sz="2800" dirty="0" err="1"/>
              <a:t>alternatif</a:t>
            </a:r>
            <a:r>
              <a:rPr sz="2800" dirty="0"/>
              <a:t>, </a:t>
            </a:r>
            <a:r>
              <a:rPr sz="2800" dirty="0" err="1"/>
              <a:t>pilihan</a:t>
            </a:r>
            <a:r>
              <a:rPr sz="2800" dirty="0"/>
              <a:t>, dan </a:t>
            </a:r>
            <a:r>
              <a:rPr sz="2800" dirty="0" err="1"/>
              <a:t>langkah</a:t>
            </a:r>
            <a:r>
              <a:rPr sz="2800" dirty="0"/>
              <a:t> </a:t>
            </a:r>
            <a:r>
              <a:rPr sz="2800" dirty="0" err="1"/>
              <a:t>tindakan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Dinamika Kelompok yang Sehat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Ada rasa </a:t>
            </a:r>
            <a:r>
              <a:rPr sz="2800" dirty="0" err="1"/>
              <a:t>aman</a:t>
            </a:r>
            <a:r>
              <a:rPr sz="2800" dirty="0"/>
              <a:t> dan </a:t>
            </a:r>
            <a:r>
              <a:rPr sz="2800" dirty="0" err="1"/>
              <a:t>saling</a:t>
            </a:r>
            <a:r>
              <a:rPr sz="2800" dirty="0"/>
              <a:t> </a:t>
            </a:r>
            <a:r>
              <a:rPr sz="2800" dirty="0" err="1"/>
              <a:t>menghormati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Partisipasi</a:t>
            </a:r>
            <a:r>
              <a:rPr sz="2800" dirty="0"/>
              <a:t>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didominasi</a:t>
            </a:r>
            <a:r>
              <a:rPr sz="2800" dirty="0"/>
              <a:t> oleh </a:t>
            </a:r>
            <a:r>
              <a:rPr sz="2800" dirty="0" err="1"/>
              <a:t>satu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dua </a:t>
            </a:r>
            <a:r>
              <a:rPr sz="2800" dirty="0" err="1"/>
              <a:t>anggota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Perbedaan</a:t>
            </a:r>
            <a:r>
              <a:rPr sz="2800" dirty="0"/>
              <a:t> </a:t>
            </a:r>
            <a:r>
              <a:rPr sz="2800" dirty="0" err="1"/>
              <a:t>pendapat</a:t>
            </a:r>
            <a:r>
              <a:rPr sz="2800" dirty="0"/>
              <a:t>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disampaikan</a:t>
            </a:r>
            <a:r>
              <a:rPr sz="2800" dirty="0"/>
              <a:t> </a:t>
            </a:r>
            <a:r>
              <a:rPr sz="2800" dirty="0" err="1"/>
              <a:t>tanpa</a:t>
            </a:r>
            <a:r>
              <a:rPr sz="2800" dirty="0"/>
              <a:t> </a:t>
            </a:r>
            <a:r>
              <a:rPr sz="2800" dirty="0" err="1"/>
              <a:t>merendahkan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Konselor</a:t>
            </a:r>
            <a:r>
              <a:rPr sz="2800" dirty="0"/>
              <a:t> </a:t>
            </a:r>
            <a:r>
              <a:rPr sz="2800" dirty="0" err="1"/>
              <a:t>peka</a:t>
            </a:r>
            <a:r>
              <a:rPr sz="2800" dirty="0"/>
              <a:t> </a:t>
            </a:r>
            <a:r>
              <a:rPr sz="2800" dirty="0" err="1"/>
              <a:t>terhadap</a:t>
            </a:r>
            <a:r>
              <a:rPr sz="2800" dirty="0"/>
              <a:t> </a:t>
            </a:r>
            <a:r>
              <a:rPr sz="2800" dirty="0" err="1"/>
              <a:t>anggota</a:t>
            </a:r>
            <a:r>
              <a:rPr sz="2800" dirty="0"/>
              <a:t> yang </a:t>
            </a:r>
            <a:r>
              <a:rPr sz="2800" dirty="0" err="1"/>
              <a:t>pasif</a:t>
            </a:r>
            <a:r>
              <a:rPr sz="2800" dirty="0"/>
              <a:t>, </a:t>
            </a:r>
            <a:r>
              <a:rPr sz="2800" dirty="0" err="1"/>
              <a:t>terpinggirkan</a:t>
            </a:r>
            <a:r>
              <a:rPr sz="2800" dirty="0"/>
              <a:t>,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nyaman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Kerahasiaan</a:t>
            </a:r>
            <a:r>
              <a:rPr sz="2800" dirty="0"/>
              <a:t> dan </a:t>
            </a:r>
            <a:r>
              <a:rPr sz="2800" dirty="0" err="1"/>
              <a:t>batasan</a:t>
            </a:r>
            <a:r>
              <a:rPr sz="2800" dirty="0"/>
              <a:t> </a:t>
            </a:r>
            <a:r>
              <a:rPr sz="2800" dirty="0" err="1"/>
              <a:t>privasi</a:t>
            </a:r>
            <a:r>
              <a:rPr sz="2800" dirty="0"/>
              <a:t> </a:t>
            </a:r>
            <a:r>
              <a:rPr sz="2800" dirty="0" err="1"/>
              <a:t>dijelaskan</a:t>
            </a:r>
            <a:r>
              <a:rPr sz="2800" dirty="0"/>
              <a:t> </a:t>
            </a:r>
            <a:r>
              <a:rPr sz="2800" dirty="0" err="1"/>
              <a:t>sejak</a:t>
            </a:r>
            <a:r>
              <a:rPr sz="2800" dirty="0"/>
              <a:t> </a:t>
            </a:r>
            <a:r>
              <a:rPr sz="2800" dirty="0" err="1"/>
              <a:t>awal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Konseling Kelompok Lintas Budaya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17320"/>
            <a:ext cx="1060704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Bangun</a:t>
            </a:r>
            <a:r>
              <a:rPr sz="2400" dirty="0"/>
              <a:t> norma </a:t>
            </a:r>
            <a:r>
              <a:rPr sz="2400" dirty="0" err="1"/>
              <a:t>kelompok</a:t>
            </a:r>
            <a:r>
              <a:rPr sz="2400" dirty="0"/>
              <a:t> yang </a:t>
            </a:r>
            <a:r>
              <a:rPr sz="2400" dirty="0" err="1"/>
              <a:t>menghargai</a:t>
            </a:r>
            <a:r>
              <a:rPr sz="2400" dirty="0"/>
              <a:t> </a:t>
            </a:r>
            <a:r>
              <a:rPr sz="2400" dirty="0" err="1"/>
              <a:t>perbedaan</a:t>
            </a:r>
            <a:r>
              <a:rPr sz="2400" dirty="0"/>
              <a:t> </a:t>
            </a:r>
            <a:r>
              <a:rPr sz="2400" dirty="0" err="1"/>
              <a:t>bahasa</a:t>
            </a:r>
            <a:r>
              <a:rPr sz="2400" dirty="0"/>
              <a:t>, </a:t>
            </a:r>
            <a:r>
              <a:rPr sz="2400" dirty="0" err="1"/>
              <a:t>nilai</a:t>
            </a:r>
            <a:r>
              <a:rPr sz="2400" dirty="0"/>
              <a:t>, </a:t>
            </a:r>
            <a:r>
              <a:rPr sz="2400" dirty="0" err="1"/>
              <a:t>kebiasaan</a:t>
            </a:r>
            <a:r>
              <a:rPr sz="2400" dirty="0"/>
              <a:t>, dan </a:t>
            </a:r>
            <a:r>
              <a:rPr sz="2400" dirty="0" err="1"/>
              <a:t>cara</a:t>
            </a:r>
            <a:r>
              <a:rPr sz="2400" dirty="0"/>
              <a:t> </a:t>
            </a:r>
            <a:r>
              <a:rPr sz="2400" dirty="0" err="1"/>
              <a:t>berkomunikasi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Jangan</a:t>
            </a:r>
            <a:r>
              <a:rPr sz="2400" dirty="0"/>
              <a:t> </a:t>
            </a:r>
            <a:r>
              <a:rPr sz="2400" dirty="0" err="1"/>
              <a:t>memaksa</a:t>
            </a:r>
            <a:r>
              <a:rPr sz="2400" dirty="0"/>
              <a:t> </a:t>
            </a:r>
            <a:r>
              <a:rPr sz="2400" dirty="0" err="1"/>
              <a:t>anggota</a:t>
            </a:r>
            <a:r>
              <a:rPr sz="2400" dirty="0"/>
              <a:t> </a:t>
            </a:r>
            <a:r>
              <a:rPr sz="2400" dirty="0" err="1"/>
              <a:t>membuka</a:t>
            </a:r>
            <a:r>
              <a:rPr sz="2400" dirty="0"/>
              <a:t> </a:t>
            </a:r>
            <a:r>
              <a:rPr sz="2400" dirty="0" err="1"/>
              <a:t>pengalaman</a:t>
            </a:r>
            <a:r>
              <a:rPr sz="2400" dirty="0"/>
              <a:t> </a:t>
            </a:r>
            <a:r>
              <a:rPr sz="2400" dirty="0" err="1"/>
              <a:t>pribadi</a:t>
            </a:r>
            <a:r>
              <a:rPr sz="2400" dirty="0"/>
              <a:t> yang </a:t>
            </a:r>
            <a:r>
              <a:rPr sz="2400" dirty="0" err="1"/>
              <a:t>bertentangan</a:t>
            </a:r>
            <a:r>
              <a:rPr sz="2400" dirty="0"/>
              <a:t> </a:t>
            </a:r>
            <a:r>
              <a:rPr sz="2400" dirty="0" err="1"/>
              <a:t>dengan</a:t>
            </a:r>
            <a:r>
              <a:rPr sz="2400" dirty="0"/>
              <a:t> rasa </a:t>
            </a:r>
            <a:r>
              <a:rPr sz="2400" dirty="0" err="1"/>
              <a:t>aman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norma </a:t>
            </a:r>
            <a:r>
              <a:rPr sz="2400" dirty="0" err="1"/>
              <a:t>budayanya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Perhatikan</a:t>
            </a:r>
            <a:r>
              <a:rPr sz="2400" dirty="0"/>
              <a:t> </a:t>
            </a:r>
            <a:r>
              <a:rPr sz="2400" dirty="0" err="1"/>
              <a:t>komunikasi</a:t>
            </a:r>
            <a:r>
              <a:rPr sz="2400" dirty="0"/>
              <a:t> nonverbal dan </a:t>
            </a:r>
            <a:r>
              <a:rPr sz="2400" dirty="0" err="1"/>
              <a:t>kemungkinan</a:t>
            </a:r>
            <a:r>
              <a:rPr sz="2400" dirty="0"/>
              <a:t> </a:t>
            </a:r>
            <a:r>
              <a:rPr sz="2400" dirty="0" err="1"/>
              <a:t>perbedaan</a:t>
            </a:r>
            <a:r>
              <a:rPr sz="2400" dirty="0"/>
              <a:t> </a:t>
            </a:r>
            <a:r>
              <a:rPr sz="2400" dirty="0" err="1"/>
              <a:t>makna</a:t>
            </a:r>
            <a:r>
              <a:rPr sz="2400" dirty="0"/>
              <a:t> </a:t>
            </a:r>
            <a:r>
              <a:rPr sz="2400" dirty="0" err="1"/>
              <a:t>antarbudaya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Fasilitasi</a:t>
            </a:r>
            <a:r>
              <a:rPr sz="2400" dirty="0"/>
              <a:t> dialog </a:t>
            </a:r>
            <a:r>
              <a:rPr sz="2400" dirty="0" err="1"/>
              <a:t>ketika</a:t>
            </a:r>
            <a:r>
              <a:rPr sz="2400" dirty="0"/>
              <a:t> </a:t>
            </a:r>
            <a:r>
              <a:rPr sz="2400" dirty="0" err="1"/>
              <a:t>terjadi</a:t>
            </a:r>
            <a:r>
              <a:rPr sz="2400" dirty="0"/>
              <a:t> salah tafsir </a:t>
            </a:r>
            <a:r>
              <a:rPr sz="2400" dirty="0" err="1"/>
              <a:t>budaya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Pastikan</a:t>
            </a:r>
            <a:r>
              <a:rPr sz="2400" dirty="0"/>
              <a:t> </a:t>
            </a:r>
            <a:r>
              <a:rPr sz="2400" dirty="0" err="1"/>
              <a:t>semua</a:t>
            </a:r>
            <a:r>
              <a:rPr sz="2400" dirty="0"/>
              <a:t> </a:t>
            </a:r>
            <a:r>
              <a:rPr sz="2400" dirty="0" err="1"/>
              <a:t>anggota</a:t>
            </a:r>
            <a:r>
              <a:rPr sz="2400" dirty="0"/>
              <a:t> </a:t>
            </a:r>
            <a:r>
              <a:rPr sz="2400" dirty="0" err="1"/>
              <a:t>memperoleh</a:t>
            </a:r>
            <a:r>
              <a:rPr sz="2400" dirty="0"/>
              <a:t> </a:t>
            </a:r>
            <a:r>
              <a:rPr sz="2400" dirty="0" err="1"/>
              <a:t>kesempatan</a:t>
            </a:r>
            <a:r>
              <a:rPr sz="2400" dirty="0"/>
              <a:t> dan </a:t>
            </a:r>
            <a:r>
              <a:rPr sz="2400" dirty="0" err="1"/>
              <a:t>perlakuan</a:t>
            </a:r>
            <a:r>
              <a:rPr sz="2400" dirty="0"/>
              <a:t> yang </a:t>
            </a:r>
            <a:r>
              <a:rPr sz="2400" dirty="0" err="1"/>
              <a:t>adil</a:t>
            </a:r>
            <a:r>
              <a:rPr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Kompetensi Konselor Lintas Budaya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Kesadaran</a:t>
            </a:r>
            <a:r>
              <a:rPr sz="2800" dirty="0"/>
              <a:t> </a:t>
            </a:r>
            <a:r>
              <a:rPr sz="2800" dirty="0" err="1"/>
              <a:t>diri</a:t>
            </a:r>
            <a:r>
              <a:rPr sz="2800" dirty="0"/>
              <a:t>: </a:t>
            </a:r>
            <a:r>
              <a:rPr sz="2800" dirty="0" err="1"/>
              <a:t>mengenali</a:t>
            </a:r>
            <a:r>
              <a:rPr sz="2800" dirty="0"/>
              <a:t> </a:t>
            </a:r>
            <a:r>
              <a:rPr sz="2800" dirty="0" err="1"/>
              <a:t>nilai</a:t>
            </a:r>
            <a:r>
              <a:rPr sz="2800" dirty="0"/>
              <a:t>, bias, dan </a:t>
            </a:r>
            <a:r>
              <a:rPr sz="2800" dirty="0" err="1"/>
              <a:t>keterbatasan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</a:t>
            </a:r>
            <a:r>
              <a:rPr sz="2800" dirty="0" err="1"/>
              <a:t>diri</a:t>
            </a:r>
            <a:r>
              <a:rPr sz="2800" dirty="0"/>
              <a:t> </a:t>
            </a:r>
            <a:r>
              <a:rPr sz="2800" dirty="0" err="1"/>
              <a:t>sendiri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Pengetahuan</a:t>
            </a:r>
            <a:r>
              <a:rPr sz="2800" dirty="0"/>
              <a:t>: </a:t>
            </a:r>
            <a:r>
              <a:rPr sz="2800" dirty="0" err="1"/>
              <a:t>memahami</a:t>
            </a:r>
            <a:r>
              <a:rPr sz="2800" dirty="0"/>
              <a:t> </a:t>
            </a:r>
            <a:r>
              <a:rPr sz="2800" dirty="0" err="1"/>
              <a:t>konteks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dan </a:t>
            </a:r>
            <a:r>
              <a:rPr sz="2800" dirty="0" err="1"/>
              <a:t>sosial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Keterampilan</a:t>
            </a:r>
            <a:r>
              <a:rPr sz="2800" dirty="0"/>
              <a:t>: </a:t>
            </a:r>
            <a:r>
              <a:rPr sz="2800" dirty="0" err="1"/>
              <a:t>menyesuaikan</a:t>
            </a:r>
            <a:r>
              <a:rPr sz="2800" dirty="0"/>
              <a:t> </a:t>
            </a:r>
            <a:r>
              <a:rPr sz="2800" dirty="0" err="1"/>
              <a:t>komunikasi</a:t>
            </a:r>
            <a:r>
              <a:rPr sz="2800" dirty="0"/>
              <a:t>, </a:t>
            </a:r>
            <a:r>
              <a:rPr sz="2800" dirty="0" err="1"/>
              <a:t>asesmen</a:t>
            </a:r>
            <a:r>
              <a:rPr sz="2800" dirty="0"/>
              <a:t>, dan </a:t>
            </a:r>
            <a:r>
              <a:rPr sz="2800" dirty="0" err="1"/>
              <a:t>intervensi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Sikap</a:t>
            </a:r>
            <a:r>
              <a:rPr sz="2800" dirty="0"/>
              <a:t>: </a:t>
            </a:r>
            <a:r>
              <a:rPr sz="2800" dirty="0" err="1"/>
              <a:t>rendah</a:t>
            </a:r>
            <a:r>
              <a:rPr sz="2800" dirty="0"/>
              <a:t> </a:t>
            </a:r>
            <a:r>
              <a:rPr sz="2800" dirty="0" err="1"/>
              <a:t>hati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, </a:t>
            </a:r>
            <a:r>
              <a:rPr sz="2800" dirty="0" err="1"/>
              <a:t>terbuka</a:t>
            </a:r>
            <a:r>
              <a:rPr sz="2800" dirty="0"/>
              <a:t> </a:t>
            </a:r>
            <a:r>
              <a:rPr sz="2800" dirty="0" err="1"/>
              <a:t>belajar</a:t>
            </a:r>
            <a:r>
              <a:rPr sz="2800" dirty="0"/>
              <a:t>, dan </a:t>
            </a:r>
            <a:r>
              <a:rPr sz="2800" dirty="0" err="1"/>
              <a:t>menghargai</a:t>
            </a:r>
            <a:r>
              <a:rPr sz="2800" dirty="0"/>
              <a:t> </a:t>
            </a:r>
            <a:r>
              <a:rPr sz="2800" dirty="0" err="1"/>
              <a:t>perspektif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Kemauan</a:t>
            </a:r>
            <a:r>
              <a:rPr sz="2800" dirty="0"/>
              <a:t> </a:t>
            </a:r>
            <a:r>
              <a:rPr sz="2800" dirty="0" err="1"/>
              <a:t>berkonsultasi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merujuk</a:t>
            </a:r>
            <a:r>
              <a:rPr sz="2800" dirty="0"/>
              <a:t> </a:t>
            </a:r>
            <a:r>
              <a:rPr sz="2800" dirty="0" err="1"/>
              <a:t>ketika</a:t>
            </a:r>
            <a:r>
              <a:rPr sz="2800" dirty="0"/>
              <a:t> </a:t>
            </a:r>
            <a:r>
              <a:rPr sz="2800" dirty="0" err="1"/>
              <a:t>kebutuhan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 </a:t>
            </a:r>
            <a:r>
              <a:rPr sz="2800" dirty="0" err="1"/>
              <a:t>berada</a:t>
            </a:r>
            <a:r>
              <a:rPr sz="2800" dirty="0"/>
              <a:t> di </a:t>
            </a:r>
            <a:r>
              <a:rPr sz="2800" dirty="0" err="1"/>
              <a:t>luar</a:t>
            </a:r>
            <a:r>
              <a:rPr sz="2800" dirty="0"/>
              <a:t> </a:t>
            </a:r>
            <a:r>
              <a:rPr sz="2800" dirty="0" err="1"/>
              <a:t>kompetensi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Contoh Penerapan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Kasus</a:t>
            </a:r>
            <a:r>
              <a:rPr sz="2800" dirty="0"/>
              <a:t>: </a:t>
            </a:r>
            <a:r>
              <a:rPr sz="2800" dirty="0" err="1"/>
              <a:t>anggota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 </a:t>
            </a:r>
            <a:r>
              <a:rPr sz="2800" dirty="0" err="1"/>
              <a:t>memiliki</a:t>
            </a:r>
            <a:r>
              <a:rPr sz="2800" dirty="0"/>
              <a:t> </a:t>
            </a:r>
            <a:r>
              <a:rPr sz="2800" dirty="0" err="1"/>
              <a:t>cara</a:t>
            </a:r>
            <a:r>
              <a:rPr sz="2800" dirty="0"/>
              <a:t> </a:t>
            </a:r>
            <a:r>
              <a:rPr sz="2800" dirty="0" err="1"/>
              <a:t>berbeda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menyampaikan</a:t>
            </a:r>
            <a:r>
              <a:rPr sz="2800" dirty="0"/>
              <a:t> </a:t>
            </a:r>
            <a:r>
              <a:rPr sz="2800" dirty="0" err="1"/>
              <a:t>pendapat</a:t>
            </a:r>
            <a:r>
              <a:rPr sz="2800" dirty="0"/>
              <a:t> </a:t>
            </a:r>
            <a:r>
              <a:rPr sz="2800" dirty="0" err="1"/>
              <a:t>karena</a:t>
            </a:r>
            <a:r>
              <a:rPr sz="2800" dirty="0"/>
              <a:t> </a:t>
            </a:r>
            <a:r>
              <a:rPr sz="2800" dirty="0" err="1"/>
              <a:t>kebiasaan</a:t>
            </a:r>
            <a:r>
              <a:rPr sz="2800" dirty="0"/>
              <a:t> </a:t>
            </a:r>
            <a:r>
              <a:rPr sz="2800" dirty="0" err="1"/>
              <a:t>komunikasi</a:t>
            </a:r>
            <a:r>
              <a:rPr sz="2800" dirty="0"/>
              <a:t> </a:t>
            </a:r>
            <a:r>
              <a:rPr sz="2800" dirty="0" err="1"/>
              <a:t>keluarga</a:t>
            </a:r>
            <a:r>
              <a:rPr sz="2800" dirty="0"/>
              <a:t> dan </a:t>
            </a:r>
            <a:r>
              <a:rPr sz="2800" dirty="0" err="1"/>
              <a:t>budaya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Langkah </a:t>
            </a:r>
            <a:r>
              <a:rPr sz="2800" dirty="0" err="1"/>
              <a:t>konselor</a:t>
            </a:r>
            <a:r>
              <a:rPr sz="2800" dirty="0"/>
              <a:t>: </a:t>
            </a:r>
            <a:r>
              <a:rPr sz="2800" dirty="0" err="1"/>
              <a:t>klarifikasi</a:t>
            </a:r>
            <a:r>
              <a:rPr sz="2800" dirty="0"/>
              <a:t> </a:t>
            </a:r>
            <a:r>
              <a:rPr sz="2800" dirty="0" err="1"/>
              <a:t>makna</a:t>
            </a:r>
            <a:r>
              <a:rPr sz="2800" dirty="0"/>
              <a:t> → </a:t>
            </a:r>
            <a:r>
              <a:rPr sz="2800" dirty="0" err="1"/>
              <a:t>validasi</a:t>
            </a:r>
            <a:r>
              <a:rPr sz="2800" dirty="0"/>
              <a:t> </a:t>
            </a:r>
            <a:r>
              <a:rPr sz="2800" dirty="0" err="1"/>
              <a:t>pengalaman</a:t>
            </a:r>
            <a:r>
              <a:rPr sz="2800" dirty="0"/>
              <a:t> → </a:t>
            </a:r>
            <a:r>
              <a:rPr sz="2800" dirty="0" err="1"/>
              <a:t>tetapkan</a:t>
            </a:r>
            <a:r>
              <a:rPr sz="2800" dirty="0"/>
              <a:t> </a:t>
            </a:r>
            <a:r>
              <a:rPr sz="2800" dirty="0" err="1"/>
              <a:t>aturan</a:t>
            </a:r>
            <a:r>
              <a:rPr sz="2800" dirty="0"/>
              <a:t> </a:t>
            </a:r>
            <a:r>
              <a:rPr sz="2800" dirty="0" err="1"/>
              <a:t>komunikasi</a:t>
            </a:r>
            <a:r>
              <a:rPr sz="2800" dirty="0"/>
              <a:t> yang </a:t>
            </a:r>
            <a:r>
              <a:rPr sz="2800" dirty="0" err="1"/>
              <a:t>inklusif</a:t>
            </a:r>
            <a:r>
              <a:rPr sz="2800" dirty="0"/>
              <a:t> → </a:t>
            </a:r>
            <a:r>
              <a:rPr sz="2800" dirty="0" err="1"/>
              <a:t>beri</a:t>
            </a:r>
            <a:r>
              <a:rPr sz="2800" dirty="0"/>
              <a:t> </a:t>
            </a:r>
            <a:r>
              <a:rPr sz="2800" dirty="0" err="1"/>
              <a:t>ruang</a:t>
            </a:r>
            <a:r>
              <a:rPr sz="2800" dirty="0"/>
              <a:t> </a:t>
            </a:r>
            <a:r>
              <a:rPr sz="2800" dirty="0" err="1"/>
              <a:t>partisipasi</a:t>
            </a:r>
            <a:r>
              <a:rPr sz="2800" dirty="0"/>
              <a:t> → </a:t>
            </a:r>
            <a:r>
              <a:rPr sz="2800" dirty="0" err="1"/>
              <a:t>evaluasi</a:t>
            </a:r>
            <a:r>
              <a:rPr sz="2800" dirty="0"/>
              <a:t> </a:t>
            </a:r>
            <a:r>
              <a:rPr sz="2800" dirty="0" err="1"/>
              <a:t>kenyamanan</a:t>
            </a:r>
            <a:r>
              <a:rPr sz="2800" dirty="0"/>
              <a:t> </a:t>
            </a:r>
            <a:r>
              <a:rPr sz="2800" dirty="0" err="1"/>
              <a:t>anggota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Prinsip</a:t>
            </a:r>
            <a:r>
              <a:rPr sz="2800" dirty="0"/>
              <a:t>: </a:t>
            </a:r>
            <a:r>
              <a:rPr sz="2800" dirty="0" err="1"/>
              <a:t>bukan</a:t>
            </a:r>
            <a:r>
              <a:rPr sz="2800" dirty="0"/>
              <a:t> </a:t>
            </a:r>
            <a:r>
              <a:rPr sz="2800" dirty="0" err="1"/>
              <a:t>mengubah</a:t>
            </a:r>
            <a:r>
              <a:rPr sz="2800" dirty="0"/>
              <a:t> </a:t>
            </a:r>
            <a:r>
              <a:rPr sz="2800" dirty="0" err="1"/>
              <a:t>identitas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, </a:t>
            </a:r>
            <a:r>
              <a:rPr sz="2800" dirty="0" err="1"/>
              <a:t>tetapi</a:t>
            </a:r>
            <a:r>
              <a:rPr sz="2800" dirty="0"/>
              <a:t> </a:t>
            </a:r>
            <a:r>
              <a:rPr sz="2800" dirty="0" err="1"/>
              <a:t>membantu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 </a:t>
            </a:r>
            <a:r>
              <a:rPr sz="2800" dirty="0" err="1"/>
              <a:t>mencapai</a:t>
            </a:r>
            <a:r>
              <a:rPr sz="2800" dirty="0"/>
              <a:t> </a:t>
            </a:r>
            <a:r>
              <a:rPr sz="2800" dirty="0" err="1"/>
              <a:t>tujuan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sehat</a:t>
            </a:r>
            <a:r>
              <a:rPr sz="2800" dirty="0"/>
              <a:t> dan </a:t>
            </a:r>
            <a:r>
              <a:rPr sz="2800" dirty="0" err="1"/>
              <a:t>adaptif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Hal yang Perlu Dihindari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Stereotip</a:t>
            </a:r>
            <a:r>
              <a:rPr sz="2400" dirty="0"/>
              <a:t>: </a:t>
            </a:r>
            <a:r>
              <a:rPr sz="2400" dirty="0" err="1"/>
              <a:t>menganggap</a:t>
            </a:r>
            <a:r>
              <a:rPr sz="2400" dirty="0"/>
              <a:t> </a:t>
            </a:r>
            <a:r>
              <a:rPr sz="2400" dirty="0" err="1"/>
              <a:t>semua</a:t>
            </a:r>
            <a:r>
              <a:rPr sz="2400" dirty="0"/>
              <a:t> </a:t>
            </a:r>
            <a:r>
              <a:rPr sz="2400" dirty="0" err="1"/>
              <a:t>anggota</a:t>
            </a:r>
            <a:r>
              <a:rPr sz="2400" dirty="0"/>
              <a:t> </a:t>
            </a:r>
            <a:r>
              <a:rPr sz="2400" dirty="0" err="1"/>
              <a:t>suatu</a:t>
            </a:r>
            <a:r>
              <a:rPr sz="2400" dirty="0"/>
              <a:t> </a:t>
            </a:r>
            <a:r>
              <a:rPr sz="2400" dirty="0" err="1"/>
              <a:t>kelompok</a:t>
            </a:r>
            <a:r>
              <a:rPr sz="2400" dirty="0"/>
              <a:t> </a:t>
            </a:r>
            <a:r>
              <a:rPr sz="2400" dirty="0" err="1"/>
              <a:t>budaya</a:t>
            </a:r>
            <a:r>
              <a:rPr sz="2400" dirty="0"/>
              <a:t> </a:t>
            </a:r>
            <a:r>
              <a:rPr sz="2400" dirty="0" err="1"/>
              <a:t>pasti</a:t>
            </a:r>
            <a:r>
              <a:rPr sz="2400" dirty="0"/>
              <a:t> </a:t>
            </a:r>
            <a:r>
              <a:rPr sz="2400" dirty="0" err="1"/>
              <a:t>memiliki</a:t>
            </a:r>
            <a:r>
              <a:rPr sz="2400" dirty="0"/>
              <a:t> </a:t>
            </a:r>
            <a:r>
              <a:rPr sz="2400" dirty="0" err="1"/>
              <a:t>sifat</a:t>
            </a:r>
            <a:r>
              <a:rPr sz="2400" dirty="0"/>
              <a:t> </a:t>
            </a:r>
            <a:r>
              <a:rPr sz="2400" dirty="0" err="1"/>
              <a:t>tertentu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Asimilasi</a:t>
            </a:r>
            <a:r>
              <a:rPr sz="2400" dirty="0"/>
              <a:t> </a:t>
            </a:r>
            <a:r>
              <a:rPr sz="2400" dirty="0" err="1"/>
              <a:t>paksa</a:t>
            </a:r>
            <a:r>
              <a:rPr sz="2400" dirty="0"/>
              <a:t>: </a:t>
            </a:r>
            <a:r>
              <a:rPr sz="2400" dirty="0" err="1"/>
              <a:t>meminta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 </a:t>
            </a:r>
            <a:r>
              <a:rPr sz="2400" dirty="0" err="1"/>
              <a:t>meninggalkan</a:t>
            </a:r>
            <a:r>
              <a:rPr sz="2400" dirty="0"/>
              <a:t> </a:t>
            </a:r>
            <a:r>
              <a:rPr sz="2400" dirty="0" err="1"/>
              <a:t>nilai</a:t>
            </a:r>
            <a:r>
              <a:rPr sz="2400" dirty="0"/>
              <a:t> </a:t>
            </a:r>
            <a:r>
              <a:rPr sz="2400" dirty="0" err="1"/>
              <a:t>budaya</a:t>
            </a:r>
            <a:r>
              <a:rPr sz="2400" dirty="0"/>
              <a:t> agar </a:t>
            </a:r>
            <a:r>
              <a:rPr sz="2400" dirty="0" err="1"/>
              <a:t>sesuai</a:t>
            </a:r>
            <a:r>
              <a:rPr sz="2400" dirty="0"/>
              <a:t> </a:t>
            </a:r>
            <a:r>
              <a:rPr sz="2400" dirty="0" err="1"/>
              <a:t>dengan</a:t>
            </a:r>
            <a:r>
              <a:rPr sz="2400" dirty="0"/>
              <a:t> </a:t>
            </a:r>
            <a:r>
              <a:rPr sz="2400" dirty="0" err="1"/>
              <a:t>standar</a:t>
            </a:r>
            <a:r>
              <a:rPr sz="2400" dirty="0"/>
              <a:t> </a:t>
            </a:r>
            <a:r>
              <a:rPr sz="2400" dirty="0" err="1"/>
              <a:t>konselor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Microaggression: </a:t>
            </a:r>
            <a:r>
              <a:rPr sz="2400" dirty="0" err="1"/>
              <a:t>komentar</a:t>
            </a:r>
            <a:r>
              <a:rPr sz="2400" dirty="0"/>
              <a:t> </a:t>
            </a:r>
            <a:r>
              <a:rPr sz="2400" dirty="0" err="1"/>
              <a:t>atau</a:t>
            </a:r>
            <a:r>
              <a:rPr sz="2400" dirty="0"/>
              <a:t> </a:t>
            </a:r>
            <a:r>
              <a:rPr sz="2400" dirty="0" err="1"/>
              <a:t>perilaku</a:t>
            </a:r>
            <a:r>
              <a:rPr sz="2400" dirty="0"/>
              <a:t> yang </a:t>
            </a:r>
            <a:r>
              <a:rPr sz="2400" dirty="0" err="1"/>
              <a:t>merendahkan</a:t>
            </a:r>
            <a:r>
              <a:rPr sz="2400" dirty="0"/>
              <a:t> </a:t>
            </a:r>
            <a:r>
              <a:rPr sz="2400" dirty="0" err="1"/>
              <a:t>identitas</a:t>
            </a:r>
            <a:r>
              <a:rPr sz="2400" dirty="0"/>
              <a:t> </a:t>
            </a:r>
            <a:r>
              <a:rPr sz="2400" dirty="0" err="1"/>
              <a:t>kelompok</a:t>
            </a:r>
            <a:r>
              <a:rPr sz="2400" dirty="0"/>
              <a:t>, </a:t>
            </a:r>
            <a:r>
              <a:rPr sz="2400" dirty="0" err="1"/>
              <a:t>meskipun</a:t>
            </a:r>
            <a:r>
              <a:rPr sz="2400" dirty="0"/>
              <a:t> </a:t>
            </a:r>
            <a:r>
              <a:rPr sz="2400" dirty="0" err="1"/>
              <a:t>dianggap</a:t>
            </a:r>
            <a:r>
              <a:rPr sz="2400" dirty="0"/>
              <a:t> </a:t>
            </a:r>
            <a:r>
              <a:rPr sz="2400" dirty="0" err="1"/>
              <a:t>bercanda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Overgeneralisasi</a:t>
            </a:r>
            <a:r>
              <a:rPr sz="2400" dirty="0"/>
              <a:t>: </a:t>
            </a:r>
            <a:r>
              <a:rPr sz="2400" dirty="0" err="1"/>
              <a:t>menjadikan</a:t>
            </a:r>
            <a:r>
              <a:rPr sz="2400" dirty="0"/>
              <a:t> </a:t>
            </a:r>
            <a:r>
              <a:rPr sz="2400" dirty="0" err="1"/>
              <a:t>satu</a:t>
            </a:r>
            <a:r>
              <a:rPr sz="2400" dirty="0"/>
              <a:t> </a:t>
            </a:r>
            <a:r>
              <a:rPr sz="2400" dirty="0" err="1"/>
              <a:t>informasi</a:t>
            </a:r>
            <a:r>
              <a:rPr sz="2400" dirty="0"/>
              <a:t> </a:t>
            </a:r>
            <a:r>
              <a:rPr sz="2400" dirty="0" err="1"/>
              <a:t>budaya</a:t>
            </a:r>
            <a:r>
              <a:rPr sz="2400" dirty="0"/>
              <a:t> </a:t>
            </a:r>
            <a:r>
              <a:rPr sz="2400" dirty="0" err="1"/>
              <a:t>sebagai</a:t>
            </a:r>
            <a:r>
              <a:rPr sz="2400" dirty="0"/>
              <a:t> </a:t>
            </a:r>
            <a:r>
              <a:rPr sz="2400" dirty="0" err="1"/>
              <a:t>penjelasan</a:t>
            </a:r>
            <a:r>
              <a:rPr sz="2400" dirty="0"/>
              <a:t> </a:t>
            </a:r>
            <a:r>
              <a:rPr sz="2400" dirty="0" err="1"/>
              <a:t>tunggal</a:t>
            </a:r>
            <a:r>
              <a:rPr sz="2400" dirty="0"/>
              <a:t> </a:t>
            </a:r>
            <a:r>
              <a:rPr sz="2400" dirty="0" err="1"/>
              <a:t>atas</a:t>
            </a:r>
            <a:r>
              <a:rPr sz="2400" dirty="0"/>
              <a:t> </a:t>
            </a:r>
            <a:r>
              <a:rPr sz="2400" dirty="0" err="1"/>
              <a:t>masalah</a:t>
            </a:r>
            <a:r>
              <a:rPr sz="2400" dirty="0"/>
              <a:t> </a:t>
            </a:r>
            <a:r>
              <a:rPr sz="2400" dirty="0" err="1"/>
              <a:t>konseli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400" dirty="0"/>
              <a:t>• </a:t>
            </a:r>
            <a:r>
              <a:rPr sz="2400" dirty="0" err="1"/>
              <a:t>Mengabaikan</a:t>
            </a:r>
            <a:r>
              <a:rPr sz="2400" dirty="0"/>
              <a:t> </a:t>
            </a:r>
            <a:r>
              <a:rPr sz="2400" dirty="0" err="1"/>
              <a:t>ketimpangan</a:t>
            </a:r>
            <a:r>
              <a:rPr sz="2400" dirty="0"/>
              <a:t> </a:t>
            </a:r>
            <a:r>
              <a:rPr sz="2400" dirty="0" err="1"/>
              <a:t>akses</a:t>
            </a:r>
            <a:r>
              <a:rPr sz="2400" dirty="0"/>
              <a:t>, </a:t>
            </a:r>
            <a:r>
              <a:rPr sz="2400" dirty="0" err="1"/>
              <a:t>bahasa</a:t>
            </a:r>
            <a:r>
              <a:rPr sz="2400" dirty="0"/>
              <a:t>, dan </a:t>
            </a:r>
            <a:r>
              <a:rPr sz="2400" dirty="0" err="1"/>
              <a:t>kekuasaan</a:t>
            </a:r>
            <a:r>
              <a:rPr sz="2400" dirty="0"/>
              <a:t> </a:t>
            </a:r>
            <a:r>
              <a:rPr sz="2400" dirty="0" err="1"/>
              <a:t>dalam</a:t>
            </a:r>
            <a:r>
              <a:rPr sz="2400" dirty="0"/>
              <a:t> proses </a:t>
            </a:r>
            <a:r>
              <a:rPr sz="2400" dirty="0" err="1"/>
              <a:t>bantuan</a:t>
            </a:r>
            <a:r>
              <a:rPr sz="24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Etika dalam Konseling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Jelaskan</a:t>
            </a:r>
            <a:r>
              <a:rPr sz="2800" dirty="0"/>
              <a:t> </a:t>
            </a:r>
            <a:r>
              <a:rPr sz="2800" dirty="0" err="1"/>
              <a:t>tujuan</a:t>
            </a:r>
            <a:r>
              <a:rPr sz="2800" dirty="0"/>
              <a:t>, proses, </a:t>
            </a:r>
            <a:r>
              <a:rPr sz="2800" dirty="0" err="1"/>
              <a:t>batasan</a:t>
            </a:r>
            <a:r>
              <a:rPr sz="2800" dirty="0"/>
              <a:t> </a:t>
            </a:r>
            <a:r>
              <a:rPr sz="2800" dirty="0" err="1"/>
              <a:t>kerahasiaan</a:t>
            </a:r>
            <a:r>
              <a:rPr sz="2800" dirty="0"/>
              <a:t>, dan </a:t>
            </a:r>
            <a:r>
              <a:rPr sz="2800" dirty="0" err="1"/>
              <a:t>hak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Jaga </a:t>
            </a:r>
            <a:r>
              <a:rPr sz="2800" dirty="0" err="1"/>
              <a:t>privasi</a:t>
            </a:r>
            <a:r>
              <a:rPr sz="2800" dirty="0"/>
              <a:t> </a:t>
            </a:r>
            <a:r>
              <a:rPr sz="2800" dirty="0" err="1"/>
              <a:t>serta</a:t>
            </a:r>
            <a:r>
              <a:rPr sz="2800" dirty="0"/>
              <a:t> </a:t>
            </a:r>
            <a:r>
              <a:rPr sz="2800" dirty="0" err="1"/>
              <a:t>keamanan</a:t>
            </a:r>
            <a:r>
              <a:rPr sz="2800" dirty="0"/>
              <a:t> </a:t>
            </a:r>
            <a:r>
              <a:rPr sz="2800" dirty="0" err="1"/>
              <a:t>informasi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Hormati</a:t>
            </a:r>
            <a:r>
              <a:rPr sz="2800" dirty="0"/>
              <a:t> </a:t>
            </a:r>
            <a:r>
              <a:rPr sz="2800" dirty="0" err="1"/>
              <a:t>otonomi</a:t>
            </a:r>
            <a:r>
              <a:rPr sz="2800" dirty="0"/>
              <a:t> dan </a:t>
            </a:r>
            <a:r>
              <a:rPr sz="2800" dirty="0" err="1"/>
              <a:t>keputusan</a:t>
            </a:r>
            <a:r>
              <a:rPr sz="2800" dirty="0"/>
              <a:t> </a:t>
            </a:r>
            <a:r>
              <a:rPr sz="2800" dirty="0" err="1"/>
              <a:t>konseli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Gunakan</a:t>
            </a:r>
            <a:r>
              <a:rPr sz="2800" dirty="0"/>
              <a:t> </a:t>
            </a:r>
            <a:r>
              <a:rPr sz="2800" dirty="0" err="1"/>
              <a:t>teknik</a:t>
            </a:r>
            <a:r>
              <a:rPr sz="2800" dirty="0"/>
              <a:t> </a:t>
            </a:r>
            <a:r>
              <a:rPr sz="2800" dirty="0" err="1"/>
              <a:t>sesuai</a:t>
            </a:r>
            <a:r>
              <a:rPr sz="2800" dirty="0"/>
              <a:t> </a:t>
            </a:r>
            <a:r>
              <a:rPr sz="2800" dirty="0" err="1"/>
              <a:t>kompetensi</a:t>
            </a:r>
            <a:r>
              <a:rPr sz="2800" dirty="0"/>
              <a:t> dan </a:t>
            </a:r>
            <a:r>
              <a:rPr sz="2800" dirty="0" err="1"/>
              <a:t>kebutuhan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Lakukan</a:t>
            </a:r>
            <a:r>
              <a:rPr sz="2800" dirty="0"/>
              <a:t> </a:t>
            </a:r>
            <a:r>
              <a:rPr sz="2800" dirty="0" err="1"/>
              <a:t>rujukan</a:t>
            </a:r>
            <a:r>
              <a:rPr sz="2800" dirty="0"/>
              <a:t> </a:t>
            </a:r>
            <a:r>
              <a:rPr sz="2800" dirty="0" err="1"/>
              <a:t>bila</a:t>
            </a:r>
            <a:r>
              <a:rPr sz="2800" dirty="0"/>
              <a:t> </a:t>
            </a:r>
            <a:r>
              <a:rPr sz="2800" dirty="0" err="1"/>
              <a:t>masalah</a:t>
            </a:r>
            <a:r>
              <a:rPr sz="2800" dirty="0"/>
              <a:t> </a:t>
            </a:r>
            <a:r>
              <a:rPr sz="2800" dirty="0" err="1"/>
              <a:t>membutuhkan</a:t>
            </a:r>
            <a:r>
              <a:rPr sz="2800" dirty="0"/>
              <a:t> </a:t>
            </a:r>
            <a:r>
              <a:rPr sz="2800" dirty="0" err="1"/>
              <a:t>layanan</a:t>
            </a:r>
            <a:r>
              <a:rPr sz="2800" dirty="0"/>
              <a:t> </a:t>
            </a:r>
            <a:r>
              <a:rPr sz="2800" dirty="0" err="1"/>
              <a:t>profesional</a:t>
            </a:r>
            <a:r>
              <a:rPr sz="2800" dirty="0"/>
              <a:t> lain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berada</a:t>
            </a:r>
            <a:r>
              <a:rPr sz="2800" dirty="0"/>
              <a:t> di </a:t>
            </a:r>
            <a:r>
              <a:rPr sz="2800" dirty="0" err="1"/>
              <a:t>luar</a:t>
            </a:r>
            <a:r>
              <a:rPr sz="2800" dirty="0"/>
              <a:t> </a:t>
            </a:r>
            <a:r>
              <a:rPr sz="2800" dirty="0" err="1"/>
              <a:t>kompetensi</a:t>
            </a:r>
            <a:r>
              <a:rPr sz="2800" dirty="0"/>
              <a:t> </a:t>
            </a:r>
            <a:r>
              <a:rPr sz="2800" dirty="0" err="1"/>
              <a:t>konselor</a:t>
            </a:r>
            <a:r>
              <a:rPr sz="2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Rangkuman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Konseling</a:t>
            </a:r>
            <a:r>
              <a:rPr sz="2800" dirty="0"/>
              <a:t> individual </a:t>
            </a:r>
            <a:r>
              <a:rPr sz="2800" dirty="0" err="1"/>
              <a:t>menekankan</a:t>
            </a:r>
            <a:r>
              <a:rPr sz="2800" dirty="0"/>
              <a:t> </a:t>
            </a:r>
            <a:r>
              <a:rPr sz="2800" dirty="0" err="1"/>
              <a:t>hubungan</a:t>
            </a:r>
            <a:r>
              <a:rPr sz="2800" dirty="0"/>
              <a:t> </a:t>
            </a:r>
            <a:r>
              <a:rPr sz="2800" dirty="0" err="1"/>
              <a:t>konselor</a:t>
            </a:r>
            <a:r>
              <a:rPr sz="2800" dirty="0"/>
              <a:t>–</a:t>
            </a:r>
            <a:r>
              <a:rPr sz="2800" dirty="0" err="1"/>
              <a:t>konseli</a:t>
            </a:r>
            <a:r>
              <a:rPr sz="2800" dirty="0"/>
              <a:t> dan </a:t>
            </a:r>
            <a:r>
              <a:rPr sz="2800" dirty="0" err="1"/>
              <a:t>eksplorasi</a:t>
            </a:r>
            <a:r>
              <a:rPr sz="2800" dirty="0"/>
              <a:t> </a:t>
            </a:r>
            <a:r>
              <a:rPr sz="2800" dirty="0" err="1"/>
              <a:t>mendalam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Konseling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 </a:t>
            </a:r>
            <a:r>
              <a:rPr sz="2800" dirty="0" err="1"/>
              <a:t>memanfaatkan</a:t>
            </a:r>
            <a:r>
              <a:rPr sz="2800" dirty="0"/>
              <a:t> </a:t>
            </a:r>
            <a:r>
              <a:rPr sz="2800" dirty="0" err="1"/>
              <a:t>interaksi</a:t>
            </a:r>
            <a:r>
              <a:rPr sz="2800" dirty="0"/>
              <a:t> dan </a:t>
            </a:r>
            <a:r>
              <a:rPr sz="2800" dirty="0" err="1"/>
              <a:t>dinamika</a:t>
            </a:r>
            <a:r>
              <a:rPr sz="2800" dirty="0"/>
              <a:t> </a:t>
            </a:r>
            <a:r>
              <a:rPr sz="2800" dirty="0" err="1"/>
              <a:t>antaranggota</a:t>
            </a:r>
            <a:r>
              <a:rPr sz="2800" dirty="0"/>
              <a:t> </a:t>
            </a:r>
            <a:r>
              <a:rPr sz="2800" dirty="0" err="1"/>
              <a:t>sebagai</a:t>
            </a:r>
            <a:r>
              <a:rPr sz="2800" dirty="0"/>
              <a:t> proses </a:t>
            </a:r>
            <a:r>
              <a:rPr sz="2800" dirty="0" err="1"/>
              <a:t>perubahan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Pendekatan</a:t>
            </a:r>
            <a:r>
              <a:rPr sz="2800" dirty="0"/>
              <a:t> </a:t>
            </a:r>
            <a:r>
              <a:rPr sz="2800" dirty="0" err="1"/>
              <a:t>lintas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 </a:t>
            </a:r>
            <a:r>
              <a:rPr sz="2800" dirty="0" err="1"/>
              <a:t>menuntut</a:t>
            </a:r>
            <a:r>
              <a:rPr sz="2800" dirty="0"/>
              <a:t> </a:t>
            </a:r>
            <a:r>
              <a:rPr sz="2800" dirty="0" err="1"/>
              <a:t>kesadaran</a:t>
            </a:r>
            <a:r>
              <a:rPr sz="2800" dirty="0"/>
              <a:t> </a:t>
            </a:r>
            <a:r>
              <a:rPr sz="2800" dirty="0" err="1"/>
              <a:t>diri</a:t>
            </a:r>
            <a:r>
              <a:rPr sz="2800" dirty="0"/>
              <a:t>, </a:t>
            </a:r>
            <a:r>
              <a:rPr sz="2800" dirty="0" err="1"/>
              <a:t>pengetahuan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, </a:t>
            </a:r>
            <a:r>
              <a:rPr sz="2800" dirty="0" err="1"/>
              <a:t>keterampilan</a:t>
            </a:r>
            <a:r>
              <a:rPr sz="2800" dirty="0"/>
              <a:t> </a:t>
            </a:r>
            <a:r>
              <a:rPr sz="2800" dirty="0" err="1"/>
              <a:t>adaptif</a:t>
            </a:r>
            <a:r>
              <a:rPr sz="2800" dirty="0"/>
              <a:t>, dan </a:t>
            </a:r>
            <a:r>
              <a:rPr sz="2800" dirty="0" err="1"/>
              <a:t>sikap</a:t>
            </a:r>
            <a:r>
              <a:rPr sz="2800" dirty="0"/>
              <a:t> </a:t>
            </a:r>
            <a:r>
              <a:rPr sz="2800" dirty="0" err="1"/>
              <a:t>terbuka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Teknik yang </a:t>
            </a:r>
            <a:r>
              <a:rPr sz="2800" dirty="0" err="1"/>
              <a:t>efektif</a:t>
            </a:r>
            <a:r>
              <a:rPr sz="2800" dirty="0"/>
              <a:t> </a:t>
            </a:r>
            <a:r>
              <a:rPr sz="2800" dirty="0" err="1"/>
              <a:t>bukan</a:t>
            </a:r>
            <a:r>
              <a:rPr sz="2800" dirty="0"/>
              <a:t> </a:t>
            </a:r>
            <a:r>
              <a:rPr sz="2800" dirty="0" err="1"/>
              <a:t>hanya</a:t>
            </a:r>
            <a:r>
              <a:rPr sz="2800" dirty="0"/>
              <a:t> '</a:t>
            </a:r>
            <a:r>
              <a:rPr sz="2800" dirty="0" err="1"/>
              <a:t>apa</a:t>
            </a:r>
            <a:r>
              <a:rPr sz="2800" dirty="0"/>
              <a:t> yang </a:t>
            </a:r>
            <a:r>
              <a:rPr sz="2800" dirty="0" err="1"/>
              <a:t>digunakan</a:t>
            </a:r>
            <a:r>
              <a:rPr sz="2800" dirty="0"/>
              <a:t>', </a:t>
            </a:r>
            <a:r>
              <a:rPr sz="2800" dirty="0" err="1"/>
              <a:t>tetapi</a:t>
            </a:r>
            <a:r>
              <a:rPr sz="2800" dirty="0"/>
              <a:t> juga '</a:t>
            </a:r>
            <a:r>
              <a:rPr sz="2800" dirty="0" err="1"/>
              <a:t>bagaimana</a:t>
            </a:r>
            <a:r>
              <a:rPr sz="2800" dirty="0"/>
              <a:t> dan </a:t>
            </a:r>
            <a:r>
              <a:rPr sz="2800" dirty="0" err="1"/>
              <a:t>kepada</a:t>
            </a:r>
            <a:r>
              <a:rPr sz="2800" dirty="0"/>
              <a:t> </a:t>
            </a:r>
            <a:r>
              <a:rPr sz="2800" dirty="0" err="1"/>
              <a:t>siapa</a:t>
            </a:r>
            <a:r>
              <a:rPr sz="2800" dirty="0"/>
              <a:t> </a:t>
            </a:r>
            <a:r>
              <a:rPr sz="2800" dirty="0" err="1"/>
              <a:t>teknik</a:t>
            </a:r>
            <a:r>
              <a:rPr sz="2800" dirty="0"/>
              <a:t> </a:t>
            </a:r>
            <a:r>
              <a:rPr sz="2800" dirty="0" err="1"/>
              <a:t>itu</a:t>
            </a:r>
            <a:r>
              <a:rPr sz="2800" dirty="0"/>
              <a:t> </a:t>
            </a:r>
            <a:r>
              <a:rPr sz="2800" dirty="0" err="1"/>
              <a:t>digunakan</a:t>
            </a:r>
            <a:r>
              <a:rPr sz="2800" dirty="0"/>
              <a:t>'.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Aktivitas Diskusi Kelas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Bentuk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 </a:t>
            </a:r>
            <a:r>
              <a:rPr sz="2800" dirty="0" err="1"/>
              <a:t>kecil</a:t>
            </a:r>
            <a:r>
              <a:rPr sz="2800" dirty="0"/>
              <a:t> 4–6 orang.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Pilih</a:t>
            </a:r>
            <a:r>
              <a:rPr sz="2800" dirty="0"/>
              <a:t> </a:t>
            </a:r>
            <a:r>
              <a:rPr sz="2800" dirty="0" err="1"/>
              <a:t>satu</a:t>
            </a:r>
            <a:r>
              <a:rPr sz="2800" dirty="0"/>
              <a:t> </a:t>
            </a:r>
            <a:r>
              <a:rPr sz="2800" dirty="0" err="1"/>
              <a:t>situasi</a:t>
            </a:r>
            <a:r>
              <a:rPr sz="2800" dirty="0"/>
              <a:t> </a:t>
            </a:r>
            <a:r>
              <a:rPr sz="2800" dirty="0" err="1"/>
              <a:t>konseling</a:t>
            </a:r>
            <a:r>
              <a:rPr sz="2800" dirty="0"/>
              <a:t> yang </a:t>
            </a:r>
            <a:r>
              <a:rPr sz="2800" dirty="0" err="1"/>
              <a:t>melibatkan</a:t>
            </a:r>
            <a:r>
              <a:rPr sz="2800" dirty="0"/>
              <a:t> </a:t>
            </a:r>
            <a:r>
              <a:rPr sz="2800" dirty="0" err="1"/>
              <a:t>perbedaan</a:t>
            </a:r>
            <a:r>
              <a:rPr sz="2800" dirty="0"/>
              <a:t> </a:t>
            </a:r>
            <a:r>
              <a:rPr sz="2800" dirty="0" err="1"/>
              <a:t>budaya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Tentukan</a:t>
            </a:r>
            <a:r>
              <a:rPr sz="2800" dirty="0"/>
              <a:t> </a:t>
            </a:r>
            <a:r>
              <a:rPr sz="2800" dirty="0" err="1"/>
              <a:t>teknik</a:t>
            </a:r>
            <a:r>
              <a:rPr sz="2800" dirty="0"/>
              <a:t> yang </a:t>
            </a:r>
            <a:r>
              <a:rPr sz="2800" dirty="0" err="1"/>
              <a:t>tepat</a:t>
            </a:r>
            <a:r>
              <a:rPr sz="2800" dirty="0"/>
              <a:t> </a:t>
            </a:r>
            <a:r>
              <a:rPr sz="2800" dirty="0" err="1"/>
              <a:t>untuk</a:t>
            </a:r>
            <a:r>
              <a:rPr sz="2800" dirty="0"/>
              <a:t> </a:t>
            </a:r>
            <a:r>
              <a:rPr sz="2800" dirty="0" err="1"/>
              <a:t>konseling</a:t>
            </a:r>
            <a:r>
              <a:rPr sz="2800" dirty="0"/>
              <a:t> individual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kelompok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Identifikasi</a:t>
            </a:r>
            <a:r>
              <a:rPr sz="2800" dirty="0"/>
              <a:t> </a:t>
            </a:r>
            <a:r>
              <a:rPr sz="2800" dirty="0" err="1"/>
              <a:t>kemungkinan</a:t>
            </a:r>
            <a:r>
              <a:rPr sz="2800" dirty="0"/>
              <a:t> bias </a:t>
            </a:r>
            <a:r>
              <a:rPr sz="2800" dirty="0" err="1"/>
              <a:t>atau</a:t>
            </a:r>
            <a:r>
              <a:rPr sz="2800" dirty="0"/>
              <a:t> salah tafsir </a:t>
            </a:r>
            <a:r>
              <a:rPr sz="2800" dirty="0" err="1"/>
              <a:t>budaya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2800" dirty="0"/>
              <a:t>• </a:t>
            </a:r>
            <a:r>
              <a:rPr sz="2800" dirty="0" err="1"/>
              <a:t>Presentasikan</a:t>
            </a:r>
            <a:r>
              <a:rPr sz="2800" dirty="0"/>
              <a:t> strategi </a:t>
            </a:r>
            <a:r>
              <a:rPr sz="2800" dirty="0" err="1"/>
              <a:t>konselor</a:t>
            </a:r>
            <a:r>
              <a:rPr sz="2800" dirty="0"/>
              <a:t> yang paling </a:t>
            </a:r>
            <a:r>
              <a:rPr sz="2800" dirty="0" err="1"/>
              <a:t>inklusif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Penutup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1060704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/>
            </a:pPr>
            <a:r>
              <a:rPr sz="3600" dirty="0"/>
              <a:t>• </a:t>
            </a:r>
            <a:r>
              <a:rPr sz="3600" dirty="0" err="1"/>
              <a:t>Konseling</a:t>
            </a:r>
            <a:r>
              <a:rPr sz="3600" dirty="0"/>
              <a:t> yang </a:t>
            </a:r>
            <a:r>
              <a:rPr sz="3600" dirty="0" err="1"/>
              <a:t>sensitif</a:t>
            </a:r>
            <a:r>
              <a:rPr sz="3600" dirty="0"/>
              <a:t> </a:t>
            </a:r>
            <a:r>
              <a:rPr sz="3600" dirty="0" err="1"/>
              <a:t>budaya</a:t>
            </a:r>
            <a:r>
              <a:rPr sz="3600" dirty="0"/>
              <a:t> </a:t>
            </a:r>
            <a:r>
              <a:rPr sz="3600" dirty="0" err="1"/>
              <a:t>dimulai</a:t>
            </a:r>
            <a:r>
              <a:rPr sz="3600" dirty="0"/>
              <a:t> </a:t>
            </a:r>
            <a:r>
              <a:rPr sz="3600" dirty="0" err="1"/>
              <a:t>dari</a:t>
            </a:r>
            <a:r>
              <a:rPr sz="3600" dirty="0"/>
              <a:t> </a:t>
            </a:r>
            <a:r>
              <a:rPr sz="3600" dirty="0" err="1"/>
              <a:t>kemampuan</a:t>
            </a:r>
            <a:r>
              <a:rPr sz="3600" dirty="0"/>
              <a:t> </a:t>
            </a:r>
            <a:r>
              <a:rPr sz="3600" dirty="0" err="1"/>
              <a:t>konselor</a:t>
            </a:r>
            <a:r>
              <a:rPr sz="3600" dirty="0"/>
              <a:t> </a:t>
            </a:r>
            <a:r>
              <a:rPr sz="3600" dirty="0" err="1"/>
              <a:t>untuk</a:t>
            </a:r>
            <a:r>
              <a:rPr sz="3600" dirty="0"/>
              <a:t> </a:t>
            </a:r>
            <a:r>
              <a:rPr sz="3600" dirty="0" err="1"/>
              <a:t>mendengar</a:t>
            </a:r>
            <a:r>
              <a:rPr sz="3600" dirty="0"/>
              <a:t>, </a:t>
            </a:r>
            <a:r>
              <a:rPr sz="3600" dirty="0" err="1"/>
              <a:t>memahami</a:t>
            </a:r>
            <a:r>
              <a:rPr sz="3600" dirty="0"/>
              <a:t>, dan </a:t>
            </a:r>
            <a:r>
              <a:rPr sz="3600" dirty="0" err="1"/>
              <a:t>menghargai</a:t>
            </a:r>
            <a:r>
              <a:rPr sz="3600" dirty="0"/>
              <a:t> </a:t>
            </a:r>
            <a:r>
              <a:rPr sz="3600" dirty="0" err="1"/>
              <a:t>konseli</a:t>
            </a:r>
            <a:r>
              <a:rPr sz="3600" dirty="0"/>
              <a:t> </a:t>
            </a:r>
            <a:r>
              <a:rPr sz="3600" dirty="0" err="1"/>
              <a:t>sebagai</a:t>
            </a:r>
            <a:r>
              <a:rPr sz="3600" dirty="0"/>
              <a:t> </a:t>
            </a:r>
            <a:r>
              <a:rPr sz="3600" dirty="0" err="1"/>
              <a:t>individu</a:t>
            </a:r>
            <a:r>
              <a:rPr sz="3600" dirty="0"/>
              <a:t>.</a:t>
            </a:r>
          </a:p>
          <a:p>
            <a:pPr>
              <a:spcAft>
                <a:spcPts val="1200"/>
              </a:spcAft>
              <a:defRPr sz="1800"/>
            </a:pPr>
            <a:r>
              <a:rPr sz="3600" dirty="0"/>
              <a:t>• </a:t>
            </a:r>
            <a:r>
              <a:rPr sz="3600" dirty="0" err="1"/>
              <a:t>Terima</a:t>
            </a:r>
            <a:r>
              <a:rPr sz="3600" dirty="0"/>
              <a:t> </a:t>
            </a:r>
            <a:r>
              <a:rPr sz="3600" dirty="0" err="1"/>
              <a:t>kasih</a:t>
            </a:r>
            <a:endParaRPr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078992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59</TotalTime>
  <Words>1111</Words>
  <Application>Microsoft Office PowerPoint</Application>
  <PresentationFormat>Widescreen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Century Gothic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ASUS VIVOBOOK</cp:lastModifiedBy>
  <cp:revision>2</cp:revision>
  <dcterms:created xsi:type="dcterms:W3CDTF">2013-01-27T09:14:16Z</dcterms:created>
  <dcterms:modified xsi:type="dcterms:W3CDTF">2026-09-12T03:04:01Z</dcterms:modified>
  <cp:category/>
</cp:coreProperties>
</file>