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" id="{5c2a0ac5-764e-4016-d99b-eeab3ed98d68}">
          <p14:sldIdLst>
            <p14:sldId id="256"/>
            <p14:sldId id="257"/>
            <p14:sldId id="258"/>
          </p14:sldIdLst>
        </p14:section>
        <p14:section name="A. Konsep Dasar" id="{b1345b78-8844-74fa-c96a-5b2dee89aed2}">
          <p14:sldIdLst>
            <p14:sldId id="259"/>
            <p14:sldId id="260"/>
            <p14:sldId id="261"/>
            <p14:sldId id="262"/>
            <p14:sldId id="263"/>
          </p14:sldIdLst>
        </p14:section>
        <p14:section name="B. Jenis Asesmen" id="{46b275c0-a7ce-8fc7-febe-f7ec1d487b5b}">
          <p14:sldIdLst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C. Perencanaan Asesmen" id="{d05f3be1-2511-cca6-842d-5440751b610e}">
          <p14:sldIdLst>
            <p14:sldId id="270"/>
            <p14:sldId id="271"/>
            <p14:sldId id="272"/>
            <p14:sldId id="273"/>
            <p14:sldId id="274"/>
            <p14:sldId id="275"/>
          </p14:sldIdLst>
        </p14:section>
        <p14:section name="D. Pelaksanaan Asesmen" id="{7127d3df-ca52-5f98-48ff-bcf90beb44b2}">
          <p14:sldIdLst>
            <p14:sldId id="276"/>
            <p14:sldId id="277"/>
            <p14:sldId id="278"/>
            <p14:sldId id="279"/>
            <p14:sldId id="280"/>
            <p14:sldId id="281"/>
          </p14:sldIdLst>
        </p14:section>
        <p14:section name="E. Pengolahan dan Tindak Lanjut" id="{febb46f3-0458-a88d-aded-7c3c56ca9787}">
          <p14:sldIdLst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</p14:sldIdLst>
        </p14:section>
        <p14:section name="Penutup" id="{be18f428-dcde-51d4-1611-b250f1a635f0}">
          <p14:sldIdLst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731520" y="1737360"/>
            <a:ext cx="64008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36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731520" y="3063240"/>
            <a:ext cx="59436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457200" y="365760"/>
            <a:ext cx="91440" cy="594360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457200" y="48006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6"/>
                </a:solidFill>
              </a:rPr>
              <a:t>Asesmen Pembelajaran • Agribisnis Pengolahan Hasil Pertanian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731520" y="173736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Asesmen Pembelajaran</a:t>
            </a:r>
            <a:endParaRPr lang="en-US" sz="36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731520" y="3063240"/>
            <a:ext cx="5943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Kompetensi Keahlian Agribisnis Pengolahan Hasil Pertanian (APHP)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SMK • Kurikulum Merdeka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75120" y="-914400"/>
            <a:ext cx="4114800" cy="4114800"/>
          </a:xfrm>
          <a:prstGeom prst="ellipse">
            <a:avLst/>
          </a:prstGeom>
          <a:solidFill>
            <a:schemeClr val="accent1">
              <a:alpha val="45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0" y="3291840"/>
            <a:ext cx="2743200" cy="27432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2700">
            <a:solidFill>
              <a:schemeClr val="accent2">
                <a:alpha val="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Tujuan Pembelajaran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188720"/>
            <a:ext cx="1645920" cy="73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Memahami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Konsep, tujuan, dan prinsip asesmen pembelajaran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256032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697480" y="1188720"/>
            <a:ext cx="1645920" cy="7315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9748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Membedakan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269748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Asesmen diagnostik, formatif, dan sumatif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66344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00600" y="1188720"/>
            <a:ext cx="1645920" cy="7315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060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Merancang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Instrumen dan rubrik asesmen kompetensi APHP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76656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03720" y="1188720"/>
            <a:ext cx="1645920" cy="73152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0372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Menindaklanjuti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90372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Mengolah, melaporkan, dan memanfaatkan hasil asesmen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Peta Materi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1499616" cy="3108960"/>
          </a:xfrm>
          <a:prstGeom prst="roundRect">
            <a:avLst>
              <a:gd name="adj" fmla="val 48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188720"/>
            <a:ext cx="1225296" cy="73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1225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A. Konsep Dasar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1965960"/>
            <a:ext cx="122529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Pengertian, tujuan, prinsip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139696" y="1188720"/>
            <a:ext cx="1499616" cy="3108960"/>
          </a:xfrm>
          <a:prstGeom prst="roundRect">
            <a:avLst>
              <a:gd name="adj" fmla="val 48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76856" y="1188720"/>
            <a:ext cx="1225296" cy="7315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276856" y="1371600"/>
            <a:ext cx="1225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B. Jenis Asesmen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276856" y="1965960"/>
            <a:ext cx="122529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Diagnostik, formatif, sumatif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822192" y="1188720"/>
            <a:ext cx="1499616" cy="3108960"/>
          </a:xfrm>
          <a:prstGeom prst="roundRect">
            <a:avLst>
              <a:gd name="adj" fmla="val 48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59352" y="1188720"/>
            <a:ext cx="1225296" cy="7315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959352" y="1371600"/>
            <a:ext cx="1225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C. Perencanaan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959352" y="1965960"/>
            <a:ext cx="122529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TP, KKTP, teknik, rubrik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504688" y="1188720"/>
            <a:ext cx="1499616" cy="3108960"/>
          </a:xfrm>
          <a:prstGeom prst="roundRect">
            <a:avLst>
              <a:gd name="adj" fmla="val 48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641848" y="1188720"/>
            <a:ext cx="1225296" cy="73152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641848" y="1371600"/>
            <a:ext cx="1225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D. Pelaksanaan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641848" y="1965960"/>
            <a:ext cx="122529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Praktik, TeFa, portofolio, observasi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187184" y="1188720"/>
            <a:ext cx="1499616" cy="3108960"/>
          </a:xfrm>
          <a:prstGeom prst="roundRect">
            <a:avLst>
              <a:gd name="adj" fmla="val 48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24344" y="1188720"/>
            <a:ext cx="1225296" cy="73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24344" y="1371600"/>
            <a:ext cx="1225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E. Tindak Lanjut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324344" y="1965960"/>
            <a:ext cx="122529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Nilai, rapor, remedial, UKK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731520" y="173736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Konsep Dasar Asesmen</a:t>
            </a:r>
            <a:endParaRPr lang="en-US" sz="36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731520" y="3063240"/>
            <a:ext cx="5943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Pengertian, tujuan, dan prinsip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75120" y="-914400"/>
            <a:ext cx="4114800" cy="4114800"/>
          </a:xfrm>
          <a:prstGeom prst="ellipse">
            <a:avLst/>
          </a:prstGeom>
          <a:solidFill>
            <a:schemeClr val="accent1">
              <a:alpha val="45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0" y="3291840"/>
            <a:ext cx="2743200" cy="27432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2700">
            <a:solidFill>
              <a:schemeClr val="accent2">
                <a:alpha val="0"/>
              </a:schemeClr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9144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A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Pengertian Asesmen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52120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Asesmen: proses mengumpulkan dan mengolah informasi tentang capaian belajar peserta didik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Pengukuran: pemberian angka atau skor pada hasil belajar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Penilaian: pemberian makna atas hasil pengukuran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Evaluasi: menilai program atau pembelajaran secara keseluruhan untuk perbaikan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943600" y="1371600"/>
            <a:ext cx="2743200" cy="2834640"/>
          </a:xfrm>
          <a:prstGeom prst="roundRect">
            <a:avLst>
              <a:gd name="adj" fmla="val 4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126480" y="1554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INTINYA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126480" y="192024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Asesmen bukan sekadar memberi nilai, tetapi dasar memperbaiki pembelajaran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Tujuan dan Fungsi Asesmen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188720"/>
            <a:ext cx="1645920" cy="73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Mengetahui Kesiapan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Kemampuan awal dan kebutuhan belajar peserta didik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256032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697480" y="1188720"/>
            <a:ext cx="1645920" cy="7315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9748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Memantau Kemajuan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269748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Perkembangan belajar selama proses pembelajaran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66344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00600" y="1188720"/>
            <a:ext cx="1645920" cy="7315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060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Mengukur Ketercapaian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Sejauh mana tujuan pembelajaran (TP) tercapai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76656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03720" y="1188720"/>
            <a:ext cx="1645920" cy="73152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0372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Dasar Perbaikan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90372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Bahan refleksi guru dan pelaporan hasil belajar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Prinsip Asesmen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21280" cy="1508760"/>
          </a:xfrm>
          <a:prstGeom prst="roundRect">
            <a:avLst>
              <a:gd name="adj" fmla="val 484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188720"/>
            <a:ext cx="2346960" cy="73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Sahih (Valid)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1965960"/>
            <a:ext cx="2346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Mengukur apa yang seharusnya diukur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261360" y="1188720"/>
            <a:ext cx="2621280" cy="1508760"/>
          </a:xfrm>
          <a:prstGeom prst="roundRect">
            <a:avLst>
              <a:gd name="adj" fmla="val 484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98520" y="1188720"/>
            <a:ext cx="2346960" cy="7315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9852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Objektif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398520" y="1965960"/>
            <a:ext cx="2346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Berdasarkan kriteria yang jelas, tanpa bias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065520" y="1188720"/>
            <a:ext cx="2621280" cy="1508760"/>
          </a:xfrm>
          <a:prstGeom prst="roundRect">
            <a:avLst>
              <a:gd name="adj" fmla="val 484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02680" y="1188720"/>
            <a:ext cx="2346960" cy="7315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0268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Adil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202680" y="1965960"/>
            <a:ext cx="2346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Tidak menguntungkan atau merugikan kelompok tertentu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57200" y="2880360"/>
            <a:ext cx="2621280" cy="1508760"/>
          </a:xfrm>
          <a:prstGeom prst="roundRect">
            <a:avLst>
              <a:gd name="adj" fmla="val 484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2880360"/>
            <a:ext cx="2346960" cy="73152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06324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Terpadu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94360" y="3657600"/>
            <a:ext cx="2346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Menjadi bagian dari proses pembelajaran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3261360" y="2880360"/>
            <a:ext cx="2621280" cy="1508760"/>
          </a:xfrm>
          <a:prstGeom prst="roundRect">
            <a:avLst>
              <a:gd name="adj" fmla="val 484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398520" y="2880360"/>
            <a:ext cx="2346960" cy="73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398520" y="306324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Terbuka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3398520" y="3657600"/>
            <a:ext cx="2346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Prosedur dan kriteria diketahui peserta didik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065520" y="2880360"/>
            <a:ext cx="2621280" cy="1508760"/>
          </a:xfrm>
          <a:prstGeom prst="roundRect">
            <a:avLst>
              <a:gd name="adj" fmla="val 484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202680" y="2880360"/>
            <a:ext cx="2346960" cy="7315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202680" y="306324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Menyeluruh &amp; Berkesinambungan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202680" y="3657600"/>
            <a:ext cx="2346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Mencakup semua aspek kompetensi dan dilakukan berkala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Asesmen dalam Kurikulum Merdeka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52120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Asesmen menjadi bagian tak terpisahkan dari pembelajaran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Berfokus pada tujuan pembelajaran dan kriteria ketercapaiannya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Menggunakan beragam teknik, tidak hanya tes tertulis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Hasilnya menjadi umpan balik bagi guru dan peserta didik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Selaras dengan pembelajaran mendalam: berkesadaran, bermakna, menggembirakan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943600" y="1371600"/>
            <a:ext cx="2743200" cy="2834640"/>
          </a:xfrm>
          <a:prstGeom prst="roundRect">
            <a:avLst>
              <a:gd name="adj" fmla="val 4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126480" y="1554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PENDEKATAN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126480" y="192024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Asesmen untuk, sebagai, dan dari pembelajaran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731520" y="173736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Jenis Asesmen</a:t>
            </a:r>
            <a:endParaRPr lang="en-US" sz="36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731520" y="3063240"/>
            <a:ext cx="5943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Diagnostik, formatif, dan sumatif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75120" y="-914400"/>
            <a:ext cx="4114800" cy="4114800"/>
          </a:xfrm>
          <a:prstGeom prst="ellipse">
            <a:avLst/>
          </a:prstGeom>
          <a:solidFill>
            <a:schemeClr val="accent1">
              <a:alpha val="45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0" y="3291840"/>
            <a:ext cx="2743200" cy="27432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2700">
            <a:solidFill>
              <a:schemeClr val="accent2">
                <a:alpha val="0"/>
              </a:schemeClr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9144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B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Asesmen Diagnostik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52120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Tujuan: mengetahui kondisi awal, kemampuan, dan kebutuhan peserta didik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Waktu: awal tahun, awal semester, atau awal materi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Bentuk: tes awal, wawancara, angket minat dan gaya belajar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Contoh APHP: kuis dasar sanitasi dan higiene, pengamatan keterampilan menimbang bahan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Tindak lanjut: pembelajaran berdiferensiasi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943600" y="1371600"/>
            <a:ext cx="2743200" cy="2834640"/>
          </a:xfrm>
          <a:prstGeom prst="roundRect">
            <a:avLst>
              <a:gd name="adj" fmla="val 4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126480" y="1554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CATATAN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126480" y="192024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Hasilnya tidak untuk nilai rapor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Asesmen Formatif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52120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Tujuan: memantau proses dan memberi umpan balik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Waktu: selama pembelajaran berlangsung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Bentuk: observasi, tanya jawab, tugas harian, praktik terbimbing, jurnal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Contoh APHP: mengamati teknik pengadonan saat praktik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Tindak lanjut: perbaikan strategi mengajar dan belajar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943600" y="1371600"/>
            <a:ext cx="2743200" cy="2834640"/>
          </a:xfrm>
          <a:prstGeom prst="roundRect">
            <a:avLst>
              <a:gd name="adj" fmla="val 4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126480" y="1554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FOKUS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126480" y="192024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Asesmen untuk dan sebagai pembelajaran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Asesmen Sumatif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52120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Tujuan: mengukur capaian di akhir lingkup materi atau semester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Waktu: akhir lingkup materi, akhir semester, akhir tahun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Bentuk: tes, praktik produk, projek, portofolio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Contoh APHP: praktik produksi produk olahan utuh dengan rubrik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Hasilnya dilaporkan dalam rapor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943600" y="1371600"/>
            <a:ext cx="2743200" cy="2834640"/>
          </a:xfrm>
          <a:prstGeom prst="roundRect">
            <a:avLst>
              <a:gd name="adj" fmla="val 4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126480" y="1554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FOKUS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126480" y="192024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Asesmen dari pembelajaran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Perbandingan Tiga Jenis Asesmen</a:t>
            </a:r>
            <a:endParaRPr lang="en-US" sz="26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194560"/>
                <a:gridCol w="2194560"/>
                <a:gridCol w="219456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Aspek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Diagnostik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Formatif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Sumatif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Waktu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Awal pembelajaran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Selama proses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Akhir lingkup/semester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Tujuan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Memetakan kondisi awal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Umpan balik perbaikan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Menetapkan capaian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Masuk nilai rapor?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Tidak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Umumnya tidak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Ya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Contoh APHP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Kuis sanitasi awal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Observasi praktik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Ujian praktik produk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Asesmen di SMK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188720"/>
            <a:ext cx="1645920" cy="73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Sumatif TP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Pada akhir lingkup materi atau unit pembelajaran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256032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697480" y="1188720"/>
            <a:ext cx="1645920" cy="7315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9748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Sumatif Akhir Semester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269748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Mengukur capaian satu semester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66344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00600" y="1188720"/>
            <a:ext cx="1645920" cy="7315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060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PKL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Penilaian bersama dunia kerja/industri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76656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03720" y="1188720"/>
            <a:ext cx="1645920" cy="73152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0372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UKK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90372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Uji Kompetensi Keahlian di akhir pendidikan, melibatkan penguji dunia kerja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731520" y="173736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Perencanaan Asesmen</a:t>
            </a:r>
            <a:endParaRPr lang="en-US" sz="36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731520" y="3063240"/>
            <a:ext cx="5943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Dari tujuan pembelajaran hingga rubrik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75120" y="-914400"/>
            <a:ext cx="4114800" cy="4114800"/>
          </a:xfrm>
          <a:prstGeom prst="ellipse">
            <a:avLst/>
          </a:prstGeom>
          <a:solidFill>
            <a:schemeClr val="accent1">
              <a:alpha val="45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0" y="3291840"/>
            <a:ext cx="2743200" cy="27432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2700">
            <a:solidFill>
              <a:schemeClr val="accent2">
                <a:alpha val="0"/>
              </a:schemeClr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9144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C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Langkah Merancang Asesmen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280160" y="1600200"/>
            <a:ext cx="6583680" cy="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0120" y="12801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30352" y="2103120"/>
            <a:ext cx="1499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Tetapkan TP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30352" y="2697480"/>
            <a:ext cx="149961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Rumuskan tujuan pembelajaran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606040" y="128016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2176272" y="2103120"/>
            <a:ext cx="1499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Susun KKTP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2176272" y="2697480"/>
            <a:ext cx="149961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Tentukan kriteria ketercapaian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251960" y="128016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3822192" y="2103120"/>
            <a:ext cx="1499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Pilih Teknik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3822192" y="2697480"/>
            <a:ext cx="149961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Tes, observasi, kinerja, projek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897880" y="128016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68112" y="2103120"/>
            <a:ext cx="1499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Susun Instrumen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68112" y="2697480"/>
            <a:ext cx="149961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Soal, ceklis, dan rubrik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543800" y="12801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7114032" y="2103120"/>
            <a:ext cx="14996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Validasi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7114032" y="2697480"/>
            <a:ext cx="149961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Telaah dan uji coba instrumen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TP dan KKTP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52120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TP: kompetensi yang ingin dicapai peserta didik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KKTP: kriteria untuk menyatakan TP sudah tercapai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Dapat berupa deskripsi kriteria, ceklis, atau rubrik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Contoh TP: mengolah roti beku sesuai SOP dan standar mutu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Contoh KKTP: menimbang bahan sesuai formula, menerapkan sanitasi, mengendalikan suhu pembekuan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943600" y="1371600"/>
            <a:ext cx="2743200" cy="2834640"/>
          </a:xfrm>
          <a:prstGeom prst="roundRect">
            <a:avLst>
              <a:gd name="adj" fmla="val 4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126480" y="1554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PERTANYAAN KUNCI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126480" y="192024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KKTP menjawab: bagaimana kita tahu TP sudah tercapai?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Teknik dan Instrumen Asesmen</a:t>
            </a:r>
            <a:endParaRPr lang="en-US" sz="26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743200"/>
                <a:gridCol w="365760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Teknik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Instrumen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Contoh pada APHP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Tes tertulis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Soal PG, uraian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Konsep pengawetan pangan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Tes lisan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Daftar pertanyaan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Alasan pemilihan kemasan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Observasi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Ceklis, lembar observasi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Perilaku kerja saat produksi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Unjuk kerja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Rubrik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Praktik membuat produk olahan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Projek/TeFa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Rubrik projek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Produksi roti beku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Portofolio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Kumpulan karya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Job sheet dan foto produk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Aspek Asesmen Praktik APHP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1499616" cy="3108960"/>
          </a:xfrm>
          <a:prstGeom prst="roundRect">
            <a:avLst>
              <a:gd name="adj" fmla="val 48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188720"/>
            <a:ext cx="1225296" cy="73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1225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Persiapan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1965960"/>
            <a:ext cx="122529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K3, sanitasi, alat, dan bahan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139696" y="1188720"/>
            <a:ext cx="1499616" cy="3108960"/>
          </a:xfrm>
          <a:prstGeom prst="roundRect">
            <a:avLst>
              <a:gd name="adj" fmla="val 48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276856" y="1188720"/>
            <a:ext cx="1225296" cy="7315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276856" y="1371600"/>
            <a:ext cx="1225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Proses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276856" y="1965960"/>
            <a:ext cx="122529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Kesesuaian dengan SOP atau job sheet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822192" y="1188720"/>
            <a:ext cx="1499616" cy="3108960"/>
          </a:xfrm>
          <a:prstGeom prst="roundRect">
            <a:avLst>
              <a:gd name="adj" fmla="val 48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59352" y="1188720"/>
            <a:ext cx="1225296" cy="7315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959352" y="1371600"/>
            <a:ext cx="1225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Hasil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959352" y="1965960"/>
            <a:ext cx="122529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Mutu organoleptik, kemasan, dan label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504688" y="1188720"/>
            <a:ext cx="1499616" cy="3108960"/>
          </a:xfrm>
          <a:prstGeom prst="roundRect">
            <a:avLst>
              <a:gd name="adj" fmla="val 48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641848" y="1188720"/>
            <a:ext cx="1225296" cy="73152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641848" y="1371600"/>
            <a:ext cx="1225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Sikap Kerja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641848" y="1965960"/>
            <a:ext cx="122529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Disiplin, teliti, dan kerja sama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187184" y="1188720"/>
            <a:ext cx="1499616" cy="3108960"/>
          </a:xfrm>
          <a:prstGeom prst="roundRect">
            <a:avLst>
              <a:gd name="adj" fmla="val 4878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24344" y="1188720"/>
            <a:ext cx="1225296" cy="73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24344" y="1371600"/>
            <a:ext cx="12252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Efisiensi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324344" y="1965960"/>
            <a:ext cx="1225296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Ketepatan waktu dan penggunaan bahan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Contoh Rubrik Penilaian Praktik</a:t>
            </a:r>
            <a:endParaRPr lang="en-US" sz="26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737360"/>
                <a:gridCol w="1737360"/>
                <a:gridCol w="1645920"/>
                <a:gridCol w="164592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Kriteria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Sangat Baik (4)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Baik (3)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Cukup (2)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Perlu Bimbingan (1)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Persiapan &amp; K3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Semua APD dan alat siap, tanpa arahan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Hampir lengkap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Perlu diingatkan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Banyak yang terlewat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Proses produksi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Sesuai SOP, mandiri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Sesuai SOP, sedikit arahan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Beberapa langkah keliru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Banyak langkah keliru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Mutu hasil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Seluruh standar mutu terpenuhi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Sebagian besar terpenuhi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Sebagian kecil terpenuhi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Belum memenuhi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731520" y="173736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Pelaksanaan Asesmen</a:t>
            </a:r>
            <a:endParaRPr lang="en-US" sz="36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731520" y="3063240"/>
            <a:ext cx="5943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Praktik, projek, portofolio, dan observasi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75120" y="-914400"/>
            <a:ext cx="4114800" cy="4114800"/>
          </a:xfrm>
          <a:prstGeom prst="ellipse">
            <a:avLst/>
          </a:prstGeom>
          <a:solidFill>
            <a:schemeClr val="accent1">
              <a:alpha val="45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0" y="3291840"/>
            <a:ext cx="2743200" cy="27432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2700">
            <a:solidFill>
              <a:schemeClr val="accent2">
                <a:alpha val="0"/>
              </a:schemeClr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9144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D</a:t>
            </a:r>
            <a:endParaRPr lang="en-US" sz="4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Aspek yang Diases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52120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Pengetahuan: konsep dan prosedur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Keterampilan: praktik dan unjuk kerja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Sikap dan karakter: disiplin, tanggung jawab, kerja sama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Dimensi Profil Lulusan: keimanan dan ketakwaan, kewargaan, penalaran kritis, kreativitas, kolaborasi, kemandirian, kesehatan, komunikasi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943600" y="1371600"/>
            <a:ext cx="2743200" cy="2834640"/>
          </a:xfrm>
          <a:prstGeom prst="roundRect">
            <a:avLst>
              <a:gd name="adj" fmla="val 4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126480" y="1554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PRINSIP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126480" y="192024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Kompetensi dinilai utuh: tahu, terampil, dan berkarakter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Asesmen Projek dan TeFa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52120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Menilai proses sekaligus produk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Dilakukan pada tiap tahap: perencanaan, produksi, pengemasan, pemasaran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Alat: rubrik, ceklis, job sheet, dan jurnal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Melibatkan guru produktif, teman sejawat, dan mitra industri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943600" y="1371600"/>
            <a:ext cx="2743200" cy="2834640"/>
          </a:xfrm>
          <a:prstGeom prst="roundRect">
            <a:avLst>
              <a:gd name="adj" fmla="val 4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126480" y="1554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CATATAN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126480" y="192024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Nilai proses sama pentingnya dengan nilai produk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Portofolio dan Jurnal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21280" cy="3108960"/>
          </a:xfrm>
          <a:prstGeom prst="roundRect">
            <a:avLst>
              <a:gd name="adj" fmla="val 27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188720"/>
            <a:ext cx="2346960" cy="73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Portofolio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1965960"/>
            <a:ext cx="234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Kumpulan karya terpilih: job sheet, foto produk, laporan praktik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261360" y="1188720"/>
            <a:ext cx="2621280" cy="3108960"/>
          </a:xfrm>
          <a:prstGeom prst="roundRect">
            <a:avLst>
              <a:gd name="adj" fmla="val 27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98520" y="1188720"/>
            <a:ext cx="2346960" cy="7315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9852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Jurnal Belajar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398520" y="1965960"/>
            <a:ext cx="234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Catatan peserta didik tentang proses, kendala, dan refleksi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065520" y="1188720"/>
            <a:ext cx="2621280" cy="3108960"/>
          </a:xfrm>
          <a:prstGeom prst="roundRect">
            <a:avLst>
              <a:gd name="adj" fmla="val 27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02680" y="1188720"/>
            <a:ext cx="2346960" cy="7315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0268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Jurnal Guru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202680" y="1965960"/>
            <a:ext cx="234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Catatan perkembangan dan perilaku peserta didik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Penilaian Diri dan Antarteman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21280" cy="3108960"/>
          </a:xfrm>
          <a:prstGeom prst="roundRect">
            <a:avLst>
              <a:gd name="adj" fmla="val 27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188720"/>
            <a:ext cx="2346960" cy="73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Penilaian Diri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1965960"/>
            <a:ext cx="234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Peserta didik menilai capaian dan kekurangannya sendiri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261360" y="1188720"/>
            <a:ext cx="2621280" cy="3108960"/>
          </a:xfrm>
          <a:prstGeom prst="roundRect">
            <a:avLst>
              <a:gd name="adj" fmla="val 27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98520" y="1188720"/>
            <a:ext cx="2346960" cy="7315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9852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Penilaian Antarteman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398520" y="1965960"/>
            <a:ext cx="234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Teman memberi masukan berdasarkan kriteria yang sama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065520" y="1188720"/>
            <a:ext cx="2621280" cy="3108960"/>
          </a:xfrm>
          <a:prstGeom prst="roundRect">
            <a:avLst>
              <a:gd name="adj" fmla="val 27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02680" y="1188720"/>
            <a:ext cx="2346960" cy="7315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0268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Panduan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202680" y="1965960"/>
            <a:ext cx="234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Gunakan kriteria jelas dan bahasa yang membangun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Contoh Lembar Observasi Praktik</a:t>
            </a:r>
            <a:endParaRPr lang="en-US" sz="26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4023360"/>
                <a:gridCol w="822960"/>
                <a:gridCol w="822960"/>
                <a:gridCol w="201168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No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Aspek yang Diamati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Ya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Tidak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Catatan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Memakai APD (celemek, penutup kepala, masker)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Mencuci tangan dan mensanitasi alat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Menimbang bahan sesuai formula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Mengikuti langkah kerja sesuai SOP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Merapikan area kerja setelah praktik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731520" y="173736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Pengolahan dan Tindak Lanjut</a:t>
            </a:r>
            <a:endParaRPr lang="en-US" sz="36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731520" y="3063240"/>
            <a:ext cx="5943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Nilai, pelaporan, umpan balik, remedial, dan UKK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75120" y="-914400"/>
            <a:ext cx="4114800" cy="4114800"/>
          </a:xfrm>
          <a:prstGeom prst="ellipse">
            <a:avLst/>
          </a:prstGeom>
          <a:solidFill>
            <a:schemeClr val="accent1">
              <a:alpha val="45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0" y="3291840"/>
            <a:ext cx="2743200" cy="27432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2700">
            <a:solidFill>
              <a:schemeClr val="accent2">
                <a:alpha val="0"/>
              </a:schemeClr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91440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E</a:t>
            </a:r>
            <a:endParaRPr lang="en-US" sz="4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Pengolahan Nilai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52120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Skor akhir (%) = skor perolehan ÷ skor maksimum × 100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Nilai sumatif TP diperoleh dari gabungan hasil asesmen sumatif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Nilai rapor dapat menggabungkan sumatif TP dan sumatif akhir semester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Bobot ditetapkan oleh satuan pendidikan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943600" y="1371600"/>
            <a:ext cx="2743200" cy="2834640"/>
          </a:xfrm>
          <a:prstGeom prst="roundRect">
            <a:avLst>
              <a:gd name="adj" fmla="val 4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126480" y="1554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RUMUS DASAR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126480" y="192024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Skor ÷ Skor maks × 100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Contoh Perhitungan Nilai Akhir</a:t>
            </a:r>
            <a:endParaRPr lang="en-US" sz="26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371600"/>
                <a:gridCol w="1371600"/>
                <a:gridCol w="219456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Komponen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Nilai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Bobot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Nilai Tertimbang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Sumatif TP (tes)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16,0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Praktik produk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25,5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Projek TeFa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90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30%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27,0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Sumatif akhir semester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78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20%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15,6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Nilai akhir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100%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84,1</a:t>
                      </a:r>
                      <a:endParaRPr lang="en-US" sz="1200" dirty="0"/>
                    </a:p>
                  </a:txBody>
                  <a:tcPr marL="64008" marR="64008" marT="64008" marB="64008" anchor="ctr">
                    <a:lnL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9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Pelaporan Hasil Belajar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21280" cy="3108960"/>
          </a:xfrm>
          <a:prstGeom prst="roundRect">
            <a:avLst>
              <a:gd name="adj" fmla="val 27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188720"/>
            <a:ext cx="2346960" cy="73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Rapor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1965960"/>
            <a:ext cx="234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Memuat nilai capaian peserta didik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261360" y="1188720"/>
            <a:ext cx="2621280" cy="3108960"/>
          </a:xfrm>
          <a:prstGeom prst="roundRect">
            <a:avLst>
              <a:gd name="adj" fmla="val 27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98520" y="1188720"/>
            <a:ext cx="2346960" cy="7315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9852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Deskripsi Capaian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398520" y="1965960"/>
            <a:ext cx="234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Menjelaskan kompetensi yang sudah dan belum dikuasai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065520" y="1188720"/>
            <a:ext cx="2621280" cy="3108960"/>
          </a:xfrm>
          <a:prstGeom prst="roundRect">
            <a:avLst>
              <a:gd name="adj" fmla="val 27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02680" y="1188720"/>
            <a:ext cx="2346960" cy="7315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0268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Komunikasi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202680" y="1965960"/>
            <a:ext cx="234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Dibagikan kepada orang tua dan, bila perlu, mitra industri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Umpan Balik yang Efektif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52120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Spesifik: menyebut kriteria yang dinilai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Tepat waktu: diberikan segera setelah asesmen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Membangun: mengarah pada langkah perbaikan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Dua arah: peserta didik dapat bertanya dan merefleksi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943600" y="1371600"/>
            <a:ext cx="2743200" cy="2834640"/>
          </a:xfrm>
          <a:prstGeom prst="roundRect">
            <a:avLst>
              <a:gd name="adj" fmla="val 4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126480" y="1554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PESAN UTAMA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126480" y="192024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Umpan balik mengubah hasil asesmen menjadi pembelajaran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Remedial dan Pengayaan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21280" cy="3108960"/>
          </a:xfrm>
          <a:prstGeom prst="roundRect">
            <a:avLst>
              <a:gd name="adj" fmla="val 27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188720"/>
            <a:ext cx="2346960" cy="73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Remedial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1965960"/>
            <a:ext cx="234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Bagi yang belum mencapai KKTP: pembelajaran ulang, tugas, dan asesmen ulang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261360" y="1188720"/>
            <a:ext cx="2621280" cy="3108960"/>
          </a:xfrm>
          <a:prstGeom prst="roundRect">
            <a:avLst>
              <a:gd name="adj" fmla="val 27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398520" y="1188720"/>
            <a:ext cx="2346960" cy="7315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39852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Pengayaan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398520" y="1965960"/>
            <a:ext cx="234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Bagi yang sudah mencapai: projek lanjutan atau tantangan lebih tinggi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065520" y="1188720"/>
            <a:ext cx="2621280" cy="3108960"/>
          </a:xfrm>
          <a:prstGeom prst="roundRect">
            <a:avLst>
              <a:gd name="adj" fmla="val 2791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02680" y="1188720"/>
            <a:ext cx="2346960" cy="7315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202680" y="1371600"/>
            <a:ext cx="234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Tutor Sebaya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202680" y="1965960"/>
            <a:ext cx="234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Peserta didik yang sudah paham membantu temannya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UKK dan Sertifikasi Kompetensi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52120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UKK dilaksanakan di akhir pendidikan SMK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Mengacu pada standar kompetensi dan skema yang ditetapkan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Penguji berasal dari sekolah dan dunia kerja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Sertifikasi kompetensi oleh lembaga sertifikasi profesi</a:t>
            </a:r>
            <a:endParaRPr lang="en-US" sz="15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Hasilnya menjadi bukti kompetensi lulusan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943600" y="1371600"/>
            <a:ext cx="2743200" cy="2834640"/>
          </a:xfrm>
          <a:prstGeom prst="roundRect">
            <a:avLst>
              <a:gd name="adj" fmla="val 4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126480" y="15544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TUJUAN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126480" y="1920240"/>
            <a:ext cx="2377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Menjembatani sekolah dan dunia kerja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685800" y="320040"/>
            <a:ext cx="7955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Ringkasan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188720"/>
            <a:ext cx="1645920" cy="7315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Konsep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Asesmen adalah dasar perbaikan pembelajaran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256032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697480" y="1188720"/>
            <a:ext cx="1645920" cy="7315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9748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Jenis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269748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Diagnostik, formatif, sumatif punya fungsi berbeda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66344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800600" y="1188720"/>
            <a:ext cx="1645920" cy="7315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80060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Rancang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TP, KKTP, teknik, dan rubrik harus selaras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766560" y="118872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03720" y="1188720"/>
            <a:ext cx="1645920" cy="73152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03720" y="137160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Tindak Lanjut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903720" y="1965960"/>
            <a:ext cx="16459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Olah nilai, beri umpan balik, remedial, dan pengayaan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8006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731520" y="173736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Terima Kasih</a:t>
            </a:r>
            <a:endParaRPr lang="en-US" sz="36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731520" y="3063240"/>
            <a:ext cx="5943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Diskusi dan tanya jawab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Referensi: Panduan Pembelajaran dan Asesmen, Kemendikdasmen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675120" y="-914400"/>
            <a:ext cx="4114800" cy="4114800"/>
          </a:xfrm>
          <a:prstGeom prst="ellipse">
            <a:avLst/>
          </a:prstGeom>
          <a:solidFill>
            <a:schemeClr val="accent1">
              <a:alpha val="45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0" y="3291840"/>
            <a:ext cx="2743200" cy="2743200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12700">
            <a:solidFill>
              <a:schemeClr val="accent2">
                <a:alpha val="0"/>
              </a:schemeClr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Agri Hijau">
  <a:themeElements>
    <a:clrScheme name="Agri Hijau">
      <a:dk1>
        <a:srgbClr val="1F2A1F"/>
      </a:dk1>
      <a:lt1>
        <a:srgbClr val="FFFFFF"/>
      </a:lt1>
      <a:dk2>
        <a:srgbClr val="14532D"/>
      </a:dk2>
      <a:lt2>
        <a:srgbClr val="F1F7EA"/>
      </a:lt2>
      <a:accent1>
        <a:srgbClr val="2E7D32"/>
      </a:accent1>
      <a:accent2>
        <a:srgbClr val="F59E0B"/>
      </a:accent2>
      <a:accent3>
        <a:srgbClr val="7CB342"/>
      </a:accent3>
      <a:accent4>
        <a:srgbClr val="0F766E"/>
      </a:accent4>
      <a:accent5>
        <a:srgbClr val="C2410C"/>
      </a:accent5>
      <a:accent6>
        <a:srgbClr val="6B7280"/>
      </a:accent6>
      <a:hlink>
        <a:srgbClr val="0F766E"/>
      </a:hlink>
      <a:folHlink>
        <a:srgbClr val="6B7280"/>
      </a:folHlink>
    </a:clrScheme>
    <a:fontScheme name="Agri Hijau">
      <a:majorFont>
        <a:latin typeface="Trebuchet M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2026-10-10T04:07:00Z</dcterms:created>
  <dcterms:modified xsi:type="dcterms:W3CDTF">2026-10-10T04:07:00Z</dcterms:modified>
</cp:coreProperties>
</file>