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2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B2E33"/>
          </a:solidFill>
          <a:ln/>
        </p:spPr>
      </p:sp>
      <p:sp>
        <p:nvSpPr>
          <p:cNvPr id="3" name="Shape 1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92608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8912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85216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7824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41280" y="0"/>
            <a:ext cx="0" cy="6858000"/>
          </a:xfrm>
          <a:prstGeom prst="line">
            <a:avLst/>
          </a:prstGeom>
          <a:noFill/>
          <a:ln w="6350">
            <a:solidFill>
              <a:srgbClr val="3D414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2103120"/>
            <a:ext cx="109728" cy="173736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05740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LEMBAR KERJA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914400" y="27889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Produksi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932688" y="3703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i="1" dirty="0">
                <a:solidFill>
                  <a:srgbClr val="C9C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Penyusunan, Format, dan Contoh Pengisian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32688" y="6035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8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 Produksi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&amp; Manfaat Lembar Kerja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600200"/>
            <a:ext cx="53492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7452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08760" y="18562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Standarisasi Proses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251460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E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setiap langkah produksi dikerjakan dengan cara dan urutan yang sama oleh siapa pun.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355080" y="1600200"/>
            <a:ext cx="53492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629400" y="187452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1" name="Text 9"/>
          <p:cNvSpPr/>
          <p:nvPr/>
        </p:nvSpPr>
        <p:spPr>
          <a:xfrm>
            <a:off x="662940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0" y="18562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Kontrol Kualitas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29400" y="251460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E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acuan pemeriksaan agar hasil produksi konsisten sesuai standar yang ditetapkan.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206240"/>
            <a:ext cx="53492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2960" y="448056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08760" y="446227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Pelacakan &amp; Evaluasi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2960" y="512064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E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Memudahkan penelusuran masalah dan evaluasi efisiensi setiap tahap produksi.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55080" y="4206240"/>
            <a:ext cx="53492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629400" y="448056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21" name="Text 19"/>
          <p:cNvSpPr/>
          <p:nvPr/>
        </p:nvSpPr>
        <p:spPr>
          <a:xfrm>
            <a:off x="662940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0" y="446227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Pelatihan Karyawan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629400" y="512064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E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panduan kerja bagi karyawan baru maupun rotasi tugas.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Alur Produksi Umum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2651760"/>
            <a:ext cx="1874520" cy="1554480"/>
          </a:xfrm>
          <a:prstGeom prst="roundRect">
            <a:avLst>
              <a:gd name="adj" fmla="val 5882"/>
            </a:avLst>
          </a:prstGeom>
          <a:solidFill>
            <a:srgbClr val="2B2E33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743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15468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Persiapan</a:t>
            </a:r>
            <a:endParaRPr lang="en-US" sz="12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&amp; Alat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423160" y="3429000"/>
            <a:ext cx="429768" cy="0"/>
          </a:xfrm>
          <a:prstGeom prst="line">
            <a:avLst/>
          </a:prstGeom>
          <a:noFill/>
          <a:ln w="25400">
            <a:solidFill>
              <a:srgbClr val="6B7278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852928" y="2651760"/>
            <a:ext cx="1874520" cy="1554480"/>
          </a:xfrm>
          <a:prstGeom prst="roundRect">
            <a:avLst>
              <a:gd name="adj" fmla="val 5882"/>
            </a:avLst>
          </a:prstGeom>
          <a:solidFill>
            <a:srgbClr val="3D4147"/>
          </a:solidFill>
          <a:ln/>
        </p:spPr>
      </p:sp>
      <p:sp>
        <p:nvSpPr>
          <p:cNvPr id="9" name="Text 7"/>
          <p:cNvSpPr/>
          <p:nvPr/>
        </p:nvSpPr>
        <p:spPr>
          <a:xfrm>
            <a:off x="2962656" y="2743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944368" y="315468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</a:t>
            </a:r>
            <a:endParaRPr lang="en-US" sz="12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Produksi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727448" y="3429000"/>
            <a:ext cx="429768" cy="0"/>
          </a:xfrm>
          <a:prstGeom prst="line">
            <a:avLst/>
          </a:prstGeom>
          <a:noFill/>
          <a:ln w="25400">
            <a:solidFill>
              <a:srgbClr val="6B7278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157216" y="2651760"/>
            <a:ext cx="1874520" cy="1554480"/>
          </a:xfrm>
          <a:prstGeom prst="roundRect">
            <a:avLst>
              <a:gd name="adj" fmla="val 5882"/>
            </a:avLst>
          </a:prstGeom>
          <a:solidFill>
            <a:srgbClr val="2B2E33"/>
          </a:solidFill>
          <a:ln/>
        </p:spPr>
      </p:sp>
      <p:sp>
        <p:nvSpPr>
          <p:cNvPr id="13" name="Text 11"/>
          <p:cNvSpPr/>
          <p:nvPr/>
        </p:nvSpPr>
        <p:spPr>
          <a:xfrm>
            <a:off x="5266944" y="2743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48656" y="315468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Pemeriksaan</a:t>
            </a:r>
            <a:endParaRPr lang="en-US" sz="12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Kualitas (QC)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031736" y="3429000"/>
            <a:ext cx="429768" cy="0"/>
          </a:xfrm>
          <a:prstGeom prst="line">
            <a:avLst/>
          </a:prstGeom>
          <a:noFill/>
          <a:ln w="25400">
            <a:solidFill>
              <a:srgbClr val="6B7278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461504" y="2651760"/>
            <a:ext cx="1874520" cy="1554480"/>
          </a:xfrm>
          <a:prstGeom prst="roundRect">
            <a:avLst>
              <a:gd name="adj" fmla="val 5882"/>
            </a:avLst>
          </a:prstGeom>
          <a:solidFill>
            <a:srgbClr val="3D4147"/>
          </a:solidFill>
          <a:ln/>
        </p:spPr>
      </p:sp>
      <p:sp>
        <p:nvSpPr>
          <p:cNvPr id="17" name="Text 15"/>
          <p:cNvSpPr/>
          <p:nvPr/>
        </p:nvSpPr>
        <p:spPr>
          <a:xfrm>
            <a:off x="7571232" y="2743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552944" y="315468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Pengemasan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336024" y="3429000"/>
            <a:ext cx="429768" cy="0"/>
          </a:xfrm>
          <a:prstGeom prst="line">
            <a:avLst/>
          </a:prstGeom>
          <a:noFill/>
          <a:ln w="25400">
            <a:solidFill>
              <a:srgbClr val="6B7278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765792" y="2651760"/>
            <a:ext cx="1874520" cy="1554480"/>
          </a:xfrm>
          <a:prstGeom prst="roundRect">
            <a:avLst>
              <a:gd name="adj" fmla="val 5882"/>
            </a:avLst>
          </a:prstGeom>
          <a:solidFill>
            <a:srgbClr val="2B2E33"/>
          </a:solidFill>
          <a:ln/>
        </p:spPr>
      </p:sp>
      <p:sp>
        <p:nvSpPr>
          <p:cNvPr id="21" name="Text 19"/>
          <p:cNvSpPr/>
          <p:nvPr/>
        </p:nvSpPr>
        <p:spPr>
          <a:xfrm>
            <a:off x="9875520" y="2743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857232" y="315468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Penyimpanan /</a:t>
            </a:r>
            <a:endParaRPr lang="en-US" sz="12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Distribusi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8640" y="4663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4E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tahap di atas didokumentasikan pada lembar kerja terpisah agar mudah ditelusuri dan diaudit.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Komponen Lembar Kerja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60020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25880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No. Urut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31343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Nomor urut langkah kerja agar mudah dirujuk.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43400" y="160020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4568" y="17830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11" name="Text 9"/>
          <p:cNvSpPr/>
          <p:nvPr/>
        </p:nvSpPr>
        <p:spPr>
          <a:xfrm>
            <a:off x="4544568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120640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44568" y="231343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Deskripsi singkat dan jelas tiap tahapan proses.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38160" y="160020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17830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16" name="Text 14"/>
          <p:cNvSpPr/>
          <p:nvPr/>
        </p:nvSpPr>
        <p:spPr>
          <a:xfrm>
            <a:off x="8339328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915400" y="17647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Alat &amp; Bahan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339328" y="231343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Peralatan dan material yang digunakan pada langkah tersebut.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32918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9808" y="34747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21" name="Text 19"/>
          <p:cNvSpPr/>
          <p:nvPr/>
        </p:nvSpPr>
        <p:spPr>
          <a:xfrm>
            <a:off x="749808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25880" y="34564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Waktu / Durasi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749808" y="400507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Estimasi waktu pengerjaan tiap langkah.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43400" y="32918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44568" y="34747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26" name="Text 24"/>
          <p:cNvSpPr/>
          <p:nvPr/>
        </p:nvSpPr>
        <p:spPr>
          <a:xfrm>
            <a:off x="4544568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120640" y="34564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Penanggung Jawab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4544568" y="400507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Nama/jabatan operator yang melaksanakan.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138160" y="3291840"/>
            <a:ext cx="3520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1D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34747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F2A007"/>
          </a:solidFill>
          <a:ln/>
        </p:spPr>
      </p:sp>
      <p:sp>
        <p:nvSpPr>
          <p:cNvPr id="31" name="Text 29"/>
          <p:cNvSpPr/>
          <p:nvPr/>
        </p:nvSpPr>
        <p:spPr>
          <a:xfrm>
            <a:off x="8339328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915400" y="34564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 &amp; Keterangan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8339328" y="4005072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mutu, hasil, atau catatan tambahan.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Format Tabel Lembar Kerja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4480560"/>
        </p:xfrm>
        <a:graphic>
          <a:graphicData uri="http://schemas.openxmlformats.org/drawingml/2006/table">
            <a:tbl>
              <a:tblPr/>
              <a:tblGrid>
                <a:gridCol w="822960"/>
                <a:gridCol w="3291840"/>
                <a:gridCol w="2651760"/>
                <a:gridCol w="1280160"/>
                <a:gridCol w="1463040"/>
                <a:gridCol w="1581912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Langkah Kerja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Alat &amp; Bahan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Waktu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Keterangan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Pengisian Lembar Kerja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4480560"/>
        </p:xfrm>
        <a:graphic>
          <a:graphicData uri="http://schemas.openxmlformats.org/drawingml/2006/table">
            <a:tbl>
              <a:tblPr/>
              <a:tblGrid>
                <a:gridCol w="640080"/>
                <a:gridCol w="3200400"/>
                <a:gridCol w="2377440"/>
                <a:gridCol w="1005840"/>
                <a:gridCol w="1463040"/>
                <a:gridCol w="2404872"/>
              </a:tblGrid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Langkah Kerja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Alat &amp; Bahan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Waktu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Keterangan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E33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Siapkan bahan baku sesuai spesifikasi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Timbangan, bahan baku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Cek label &amp; jumlah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Proses pencampuran / produksi utama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Mesin produksi, wadah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 mnt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Suhu 60-70°C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Pemeriksaan kualitas hasil produksi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Alat ukur, checklist QC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Staf QC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standar mutu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Pengemasan produk jadi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Mesin/kemasan, label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mnt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Label &amp; tanggal produksi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Penyimpanan di gudang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Rak/gudang penyimpanan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Staf Gudang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2326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Sesuai suhu &amp; lokasi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2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Menyusun Lembar Kerja yang Efektif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691640"/>
            <a:ext cx="411480" cy="41148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3000" y="166420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6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bahasa yang singkat, jelas, dan tidak ambigu pada setiap langkah.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411480" cy="41148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377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3000" y="235000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6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langkah secara berurutan sesuai alur kerja nyata di lapangan.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411480" cy="41148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303580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6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Cantumkan standar/parameter terukur, bukan hanya deskripsi umum.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48640" y="3749040"/>
            <a:ext cx="411480" cy="41148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749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43000" y="372160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6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Libatkan operator lapangan saat menyusun agar lembar kerja realistis.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4434840"/>
            <a:ext cx="411480" cy="41148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43000" y="440740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6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Tinjau dan perbarui lembar kerja secara berkala mengikuti perubahan proses.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B2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Keselamatan Kerja (K3)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2A00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Penyusunan Lembar Kerja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926080" cy="45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96596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3D4147"/>
          </a:solidFill>
          <a:ln/>
        </p:spPr>
      </p:sp>
      <p:sp>
        <p:nvSpPr>
          <p:cNvPr id="6" name="Shape 4"/>
          <p:cNvSpPr/>
          <p:nvPr/>
        </p:nvSpPr>
        <p:spPr>
          <a:xfrm>
            <a:off x="777240" y="214884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08760" y="196596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Cantumkan Alat Pelindung Diri (APD) yang wajib digunakan pada tiap langkah berisiko.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3D4147"/>
          </a:solidFill>
          <a:ln/>
        </p:spPr>
      </p:sp>
      <p:sp>
        <p:nvSpPr>
          <p:cNvPr id="10" name="Shape 8"/>
          <p:cNvSpPr/>
          <p:nvPr/>
        </p:nvSpPr>
        <p:spPr>
          <a:xfrm>
            <a:off x="777240" y="320040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08760" y="301752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Tandai langkah dengan potensi bahaya khusus (panas, tekanan, bahan kimia, dll).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3D4147"/>
          </a:solidFill>
          <a:ln/>
        </p:spPr>
      </p:sp>
      <p:sp>
        <p:nvSpPr>
          <p:cNvPr id="14" name="Shape 12"/>
          <p:cNvSpPr/>
          <p:nvPr/>
        </p:nvSpPr>
        <p:spPr>
          <a:xfrm>
            <a:off x="777240" y="425196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51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508760" y="406908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Sertakan prosedur darurat singkat jika terjadi kegagalan proses.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3D4147"/>
          </a:solidFill>
          <a:ln/>
        </p:spPr>
      </p:sp>
      <p:sp>
        <p:nvSpPr>
          <p:cNvPr id="18" name="Shape 16"/>
          <p:cNvSpPr/>
          <p:nvPr/>
        </p:nvSpPr>
        <p:spPr>
          <a:xfrm>
            <a:off x="777240" y="5303520"/>
            <a:ext cx="502920" cy="502920"/>
          </a:xfrm>
          <a:prstGeom prst="ellipse">
            <a:avLst/>
          </a:prstGeom>
          <a:solidFill>
            <a:srgbClr val="F2A007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5303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2E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508760" y="512064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Pastikan lembar kerja mudah dibaca operator di area kerja yang bising/sibuk.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8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B2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743200"/>
            <a:ext cx="109728" cy="1188720"/>
          </a:xfrm>
          <a:prstGeom prst="rect">
            <a:avLst/>
          </a:prstGeom>
          <a:solidFill>
            <a:srgbClr val="F2A007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6060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Lembar Kerja yang Jelas,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A00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Produksi yang Konsisten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932688" y="397764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9C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kasih. Silakan sesuaikan format lembar kerja ini dengan kebutuhan proses produksi Anda.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8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Langkah Produksi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2026-08-28T02:49:07Z</dcterms:created>
  <dcterms:modified xsi:type="dcterms:W3CDTF">2026-08-28T02:49:07Z</dcterms:modified>
</cp:coreProperties>
</file>