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3" r:id="rId4"/>
    <p:sldId id="259" r:id="rId5"/>
    <p:sldId id="260" r:id="rId6"/>
    <p:sldId id="261" r:id="rId7"/>
    <p:sldId id="262" r:id="rId8"/>
    <p:sldId id="269" r:id="rId9"/>
    <p:sldId id="264" r:id="rId10"/>
    <p:sldId id="265" r:id="rId11"/>
    <p:sldId id="268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792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400" b="1">
                <a:solidFill>
                  <a:srgbClr val="FFFFFF"/>
                </a:solidFill>
                <a:latin typeface="Arial"/>
              </a:defRPr>
            </a:pPr>
            <a:r>
              <a:rPr sz="6000" dirty="0"/>
              <a:t>Panduan </a:t>
            </a:r>
            <a:r>
              <a:rPr sz="6000" dirty="0" err="1"/>
              <a:t>Praktis</a:t>
            </a:r>
            <a:r>
              <a:rPr sz="6000" dirty="0"/>
              <a:t> </a:t>
            </a:r>
            <a:r>
              <a:rPr sz="6000" dirty="0" err="1"/>
              <a:t>Penyusunan</a:t>
            </a:r>
            <a:r>
              <a:rPr sz="6000" dirty="0"/>
              <a:t> </a:t>
            </a:r>
            <a:r>
              <a:rPr sz="6000" dirty="0" err="1"/>
              <a:t>Lembar</a:t>
            </a:r>
            <a:r>
              <a:rPr sz="6000" dirty="0"/>
              <a:t> </a:t>
            </a:r>
            <a:r>
              <a:rPr sz="6000" dirty="0" err="1"/>
              <a:t>Kerja</a:t>
            </a:r>
            <a:r>
              <a:rPr sz="6000" dirty="0"/>
              <a:t>  </a:t>
            </a:r>
            <a:r>
              <a:rPr lang="en-US" sz="6000" dirty="0"/>
              <a:t>Murid</a:t>
            </a:r>
            <a:r>
              <a:rPr sz="6000" dirty="0"/>
              <a:t> (LK</a:t>
            </a:r>
            <a:r>
              <a:rPr lang="en-US" sz="6000" dirty="0"/>
              <a:t>M</a:t>
            </a:r>
            <a:r>
              <a:rPr sz="6000" dirty="0"/>
              <a:t>)</a:t>
            </a:r>
          </a:p>
          <a:p>
            <a:br>
              <a:rPr dirty="0"/>
            </a:br>
            <a:r>
              <a:rPr dirty="0" err="1">
                <a:solidFill>
                  <a:schemeClr val="bg1"/>
                </a:solidFill>
              </a:rPr>
              <a:t>Meningkatkan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Keterlibatan</a:t>
            </a:r>
            <a:r>
              <a:rPr dirty="0">
                <a:solidFill>
                  <a:schemeClr val="bg1"/>
                </a:solidFill>
              </a:rPr>
              <a:t> dan </a:t>
            </a:r>
            <a:r>
              <a:rPr dirty="0" err="1">
                <a:solidFill>
                  <a:schemeClr val="bg1"/>
                </a:solidFill>
              </a:rPr>
              <a:t>Kemandirian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Belajar</a:t>
            </a:r>
            <a:r>
              <a:rPr dirty="0">
                <a:solidFill>
                  <a:schemeClr val="bg1"/>
                </a:solidFill>
              </a:rPr>
              <a:t> </a:t>
            </a:r>
            <a:r>
              <a:rPr dirty="0" err="1">
                <a:solidFill>
                  <a:schemeClr val="bg1"/>
                </a:solidFill>
              </a:rPr>
              <a:t>Siswa</a:t>
            </a:r>
            <a:r>
              <a:rPr dirty="0">
                <a:solidFill>
                  <a:schemeClr val="bg1"/>
                </a:solidFill>
              </a:rPr>
              <a:t> di Kelas</a:t>
            </a:r>
          </a:p>
          <a:p>
            <a:br>
              <a:rPr dirty="0">
                <a:solidFill>
                  <a:schemeClr val="bg1"/>
                </a:solidFill>
              </a:rPr>
            </a:br>
            <a:r>
              <a:rPr dirty="0">
                <a:solidFill>
                  <a:schemeClr val="bg1"/>
                </a:solidFill>
              </a:rPr>
              <a:t>Oleh: Tim </a:t>
            </a:r>
            <a:r>
              <a:rPr dirty="0" err="1">
                <a:solidFill>
                  <a:schemeClr val="bg1"/>
                </a:solidFill>
              </a:rPr>
              <a:t>Penyusun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789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rPr dirty="0" err="1"/>
              <a:t>Apa</a:t>
            </a:r>
            <a:r>
              <a:rPr dirty="0"/>
              <a:t> </a:t>
            </a:r>
            <a:r>
              <a:rPr dirty="0" err="1"/>
              <a:t>itu</a:t>
            </a:r>
            <a:r>
              <a:rPr dirty="0"/>
              <a:t> LK</a:t>
            </a:r>
            <a:r>
              <a:rPr lang="en-US" dirty="0"/>
              <a:t>M</a:t>
            </a:r>
            <a:r>
              <a:rPr dirty="0"/>
              <a:t>? (</a:t>
            </a:r>
            <a:r>
              <a:rPr dirty="0" err="1"/>
              <a:t>Definisi</a:t>
            </a:r>
            <a:r>
              <a:rPr dirty="0"/>
              <a:t> &amp; </a:t>
            </a:r>
            <a:r>
              <a:rPr dirty="0" err="1"/>
              <a:t>Fungsi</a:t>
            </a:r>
            <a:r>
              <a:rPr dirty="0"/>
              <a:t>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27538" y="1400701"/>
            <a:ext cx="10789920" cy="46782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82828"/>
                </a:solidFill>
                <a:latin typeface="Arial"/>
              </a:defRPr>
            </a:pPr>
            <a:r>
              <a:rPr sz="2800" dirty="0" err="1"/>
              <a:t>Lembar</a:t>
            </a:r>
            <a:r>
              <a:rPr sz="2800" dirty="0"/>
              <a:t> </a:t>
            </a:r>
            <a:r>
              <a:rPr sz="2800" dirty="0" err="1"/>
              <a:t>Kerja</a:t>
            </a:r>
            <a:r>
              <a:rPr sz="2800" dirty="0"/>
              <a:t> </a:t>
            </a:r>
            <a:r>
              <a:rPr lang="en-US" sz="2800" dirty="0"/>
              <a:t>Murid</a:t>
            </a:r>
            <a:r>
              <a:rPr sz="2800" dirty="0"/>
              <a:t>(LK</a:t>
            </a:r>
            <a:r>
              <a:rPr lang="en-US" sz="2800" dirty="0"/>
              <a:t>M</a:t>
            </a:r>
            <a:r>
              <a:rPr sz="2800" dirty="0"/>
              <a:t>) </a:t>
            </a:r>
            <a:r>
              <a:rPr sz="2800" dirty="0" err="1"/>
              <a:t>adalah</a:t>
            </a:r>
            <a:r>
              <a:rPr sz="2800" dirty="0"/>
              <a:t> </a:t>
            </a:r>
            <a:r>
              <a:rPr sz="2800" dirty="0" err="1"/>
              <a:t>lembaran</a:t>
            </a:r>
            <a:r>
              <a:rPr sz="2800" dirty="0"/>
              <a:t> </a:t>
            </a:r>
            <a:r>
              <a:rPr sz="2800" dirty="0" err="1"/>
              <a:t>berisi</a:t>
            </a:r>
            <a:r>
              <a:rPr sz="2800" dirty="0"/>
              <a:t> </a:t>
            </a:r>
            <a:r>
              <a:rPr sz="2800" dirty="0" err="1"/>
              <a:t>tugas</a:t>
            </a:r>
            <a:r>
              <a:rPr sz="2800" dirty="0"/>
              <a:t>, </a:t>
            </a:r>
            <a:r>
              <a:rPr sz="2800" dirty="0" err="1"/>
              <a:t>instruksi</a:t>
            </a:r>
            <a:r>
              <a:rPr sz="2800" dirty="0"/>
              <a:t>, dan </a:t>
            </a:r>
            <a:r>
              <a:rPr sz="2800" dirty="0" err="1"/>
              <a:t>langkah-langkah</a:t>
            </a:r>
            <a:r>
              <a:rPr sz="2800" dirty="0"/>
              <a:t> </a:t>
            </a:r>
            <a:r>
              <a:rPr sz="2800" dirty="0" err="1"/>
              <a:t>kerja</a:t>
            </a:r>
            <a:r>
              <a:rPr sz="2800" dirty="0"/>
              <a:t> yang </a:t>
            </a:r>
            <a:r>
              <a:rPr sz="2800" dirty="0" err="1"/>
              <a:t>dirancang</a:t>
            </a:r>
            <a:r>
              <a:rPr sz="2800" dirty="0"/>
              <a:t> agar </a:t>
            </a:r>
            <a:r>
              <a:rPr sz="2800" dirty="0" err="1"/>
              <a:t>siswa</a:t>
            </a:r>
            <a:r>
              <a:rPr sz="2800" dirty="0"/>
              <a:t> </a:t>
            </a:r>
            <a:r>
              <a:rPr sz="2800" dirty="0" err="1"/>
              <a:t>dapat</a:t>
            </a:r>
            <a:r>
              <a:rPr sz="2800" dirty="0"/>
              <a:t> </a:t>
            </a:r>
            <a:r>
              <a:rPr sz="2800" dirty="0" err="1"/>
              <a:t>mencapai</a:t>
            </a:r>
            <a:r>
              <a:rPr sz="2800" dirty="0"/>
              <a:t> </a:t>
            </a:r>
            <a:r>
              <a:rPr sz="2800" dirty="0" err="1"/>
              <a:t>tujuan</a:t>
            </a:r>
            <a:r>
              <a:rPr sz="2800" dirty="0"/>
              <a:t> </a:t>
            </a:r>
            <a:r>
              <a:rPr sz="2800" dirty="0" err="1"/>
              <a:t>pembelajaran</a:t>
            </a:r>
            <a:r>
              <a:rPr sz="2800" dirty="0"/>
              <a:t> </a:t>
            </a:r>
            <a:r>
              <a:rPr sz="2800" dirty="0" err="1"/>
              <a:t>secara</a:t>
            </a:r>
            <a:r>
              <a:rPr sz="2800" dirty="0"/>
              <a:t> </a:t>
            </a:r>
            <a:r>
              <a:rPr sz="2800" dirty="0" err="1"/>
              <a:t>terstruktur</a:t>
            </a:r>
            <a:r>
              <a:rPr dirty="0"/>
              <a:t>.</a:t>
            </a:r>
          </a:p>
          <a:p>
            <a:br>
              <a:rPr dirty="0"/>
            </a:b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Fungsi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Utama LK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Mengarahkan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rencana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alur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pembelajaran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di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kelas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efektif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Mengaktifkan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peran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siswa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selama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proses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belajar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mengajar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(Student-Centered Learning).</a:t>
            </a:r>
          </a:p>
          <a:p>
            <a:pPr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• 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Memandu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siswa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memahami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konsep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materi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secara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mandiri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 dan </a:t>
            </a:r>
            <a:r>
              <a:rPr sz="2800" dirty="0" err="1">
                <a:latin typeface="Arial" panose="020B0604020202020204" pitchFamily="34" charset="0"/>
                <a:cs typeface="Arial" panose="020B0604020202020204" pitchFamily="34" charset="0"/>
              </a:rPr>
              <a:t>sistematis</a:t>
            </a:r>
            <a:r>
              <a:rPr sz="28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879DC8-C68B-4A6B-A202-98230C3E30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371" y="1132509"/>
            <a:ext cx="959395" cy="6679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796B904-AEE3-42A3-83F2-CB1CE5B9BE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573" y="0"/>
            <a:ext cx="10949365" cy="8596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B5B287E-9180-4B6F-AE48-2C53CB9CF3CB}"/>
              </a:ext>
            </a:extLst>
          </p:cNvPr>
          <p:cNvSpPr txBox="1"/>
          <p:nvPr/>
        </p:nvSpPr>
        <p:spPr>
          <a:xfrm>
            <a:off x="1591733" y="1212183"/>
            <a:ext cx="23472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Identitas</a:t>
            </a:r>
            <a:endParaRPr lang="en-US" sz="36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E116B5-5ADB-4E23-9462-7045C8105F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537" y="2170305"/>
            <a:ext cx="1017229" cy="7443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1166812-255E-45E4-A32A-34D7BFD6A1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45" y="3429000"/>
            <a:ext cx="1093821" cy="77753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2785C03-8758-4CB3-9961-C02AB4BA28F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821" y="4581820"/>
            <a:ext cx="1132945" cy="81516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0EF13B-D4B3-43A1-B497-D657040F7DA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8660" y="5808586"/>
            <a:ext cx="1166531" cy="8151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DC2E25B-8B8E-472C-BD58-DFA3A1A53D8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35665" y="1028447"/>
            <a:ext cx="1181963" cy="85960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07AB204-EA25-4AFF-9531-D865712DB1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84255" y="2524441"/>
            <a:ext cx="1484781" cy="8596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D00FC61-890F-4182-BE77-C16055509CD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627816" y="3716118"/>
            <a:ext cx="1304269" cy="81516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88711A-E541-440C-88A9-5F986B0E6DB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12058" y="4889406"/>
            <a:ext cx="940871" cy="104939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B3951FD-9D67-4732-BCAF-3F1ED4DC7449}"/>
              </a:ext>
            </a:extLst>
          </p:cNvPr>
          <p:cNvSpPr txBox="1"/>
          <p:nvPr/>
        </p:nvSpPr>
        <p:spPr>
          <a:xfrm>
            <a:off x="1591733" y="2090995"/>
            <a:ext cx="3038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Tujuan</a:t>
            </a:r>
            <a:r>
              <a:rPr lang="en-US" sz="3600" b="1" dirty="0"/>
              <a:t> </a:t>
            </a:r>
            <a:r>
              <a:rPr lang="en-US" sz="3600" b="1" dirty="0" err="1"/>
              <a:t>pembelajaran</a:t>
            </a:r>
            <a:endParaRPr lang="en-US" sz="36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B76193-AFBB-44B9-98FD-80D0CA04867D}"/>
              </a:ext>
            </a:extLst>
          </p:cNvPr>
          <p:cNvSpPr txBox="1"/>
          <p:nvPr/>
        </p:nvSpPr>
        <p:spPr>
          <a:xfrm>
            <a:off x="1565552" y="3479918"/>
            <a:ext cx="3038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Petunjuk</a:t>
            </a:r>
            <a:r>
              <a:rPr lang="en-US" sz="3600" b="1" dirty="0"/>
              <a:t> </a:t>
            </a:r>
            <a:r>
              <a:rPr lang="en-US" sz="3600" b="1" dirty="0" err="1"/>
              <a:t>penggunaan</a:t>
            </a:r>
            <a:endParaRPr lang="en-US" sz="3600" b="1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1A69EC-CC5F-4F57-8927-72879DA8F4E6}"/>
              </a:ext>
            </a:extLst>
          </p:cNvPr>
          <p:cNvSpPr txBox="1"/>
          <p:nvPr/>
        </p:nvSpPr>
        <p:spPr>
          <a:xfrm>
            <a:off x="1565552" y="4894258"/>
            <a:ext cx="3038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Stimulus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A4D201B-32A5-40B1-B7E4-F8DB23B54869}"/>
              </a:ext>
            </a:extLst>
          </p:cNvPr>
          <p:cNvSpPr txBox="1"/>
          <p:nvPr/>
        </p:nvSpPr>
        <p:spPr>
          <a:xfrm>
            <a:off x="1591733" y="5701486"/>
            <a:ext cx="38882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Aktivitas</a:t>
            </a:r>
            <a:r>
              <a:rPr lang="en-US" sz="3600" b="1" dirty="0"/>
              <a:t>/ </a:t>
            </a:r>
            <a:r>
              <a:rPr lang="en-US" sz="3600" b="1" dirty="0" err="1"/>
              <a:t>kegiatan</a:t>
            </a:r>
            <a:endParaRPr lang="en-US" sz="3600" b="1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1EF83-AFAF-47FB-9E06-D8C82AA9A1D0}"/>
              </a:ext>
            </a:extLst>
          </p:cNvPr>
          <p:cNvSpPr txBox="1"/>
          <p:nvPr/>
        </p:nvSpPr>
        <p:spPr>
          <a:xfrm>
            <a:off x="7978465" y="890666"/>
            <a:ext cx="3038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Pertanyaan</a:t>
            </a:r>
            <a:r>
              <a:rPr lang="en-US" sz="3600" b="1" dirty="0"/>
              <a:t> / </a:t>
            </a:r>
            <a:r>
              <a:rPr lang="en-US" sz="3600" b="1" dirty="0" err="1"/>
              <a:t>tugas</a:t>
            </a:r>
            <a:endParaRPr lang="en-US" sz="36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A46C55-6265-4095-ACFD-9ACBE3012742}"/>
              </a:ext>
            </a:extLst>
          </p:cNvPr>
          <p:cNvSpPr txBox="1"/>
          <p:nvPr/>
        </p:nvSpPr>
        <p:spPr>
          <a:xfrm>
            <a:off x="7978465" y="2354081"/>
            <a:ext cx="3038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Ruang</a:t>
            </a:r>
            <a:r>
              <a:rPr lang="en-US" sz="3600" b="1" dirty="0"/>
              <a:t> </a:t>
            </a:r>
            <a:r>
              <a:rPr lang="en-US" sz="3600" b="1" dirty="0" err="1"/>
              <a:t>Jawaban</a:t>
            </a:r>
            <a:endParaRPr lang="en-US" sz="3600" b="1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D33EBB-079C-4CE7-9CFE-782C862EFCCB}"/>
              </a:ext>
            </a:extLst>
          </p:cNvPr>
          <p:cNvSpPr txBox="1"/>
          <p:nvPr/>
        </p:nvSpPr>
        <p:spPr>
          <a:xfrm>
            <a:off x="7932085" y="5113731"/>
            <a:ext cx="3038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Kesimpulan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12503A-DE08-45BA-954F-9EC1E8C5B18D}"/>
              </a:ext>
            </a:extLst>
          </p:cNvPr>
          <p:cNvSpPr txBox="1"/>
          <p:nvPr/>
        </p:nvSpPr>
        <p:spPr>
          <a:xfrm>
            <a:off x="7978465" y="3879472"/>
            <a:ext cx="3038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Refleksi</a:t>
            </a:r>
            <a:endParaRPr lang="en-US" sz="3600" b="1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BDB1A3-F429-4EE2-B0D7-4D6485D52B96}"/>
              </a:ext>
            </a:extLst>
          </p:cNvPr>
          <p:cNvSpPr txBox="1"/>
          <p:nvPr/>
        </p:nvSpPr>
        <p:spPr>
          <a:xfrm>
            <a:off x="7932085" y="5978484"/>
            <a:ext cx="30388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Penilaian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307176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789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rPr dirty="0"/>
              <a:t>5 </a:t>
            </a:r>
            <a:r>
              <a:rPr dirty="0" err="1"/>
              <a:t>Tahap</a:t>
            </a:r>
            <a:r>
              <a:rPr dirty="0"/>
              <a:t> Utama </a:t>
            </a:r>
            <a:r>
              <a:rPr dirty="0" err="1"/>
              <a:t>Penyusunan</a:t>
            </a:r>
            <a:r>
              <a:rPr dirty="0"/>
              <a:t> LK</a:t>
            </a:r>
            <a:r>
              <a:rPr lang="en-US" dirty="0"/>
              <a:t>M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1078992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50" indent="-514350">
              <a:spcAft>
                <a:spcPts val="1200"/>
              </a:spcAft>
              <a:buFont typeface="+mj-lt"/>
              <a:buAutoNum type="arabicPeriod"/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/>
              <a:t> </a:t>
            </a:r>
            <a:r>
              <a:rPr sz="2800" dirty="0" err="1"/>
              <a:t>Analisis</a:t>
            </a:r>
            <a:r>
              <a:rPr sz="2800" dirty="0"/>
              <a:t> </a:t>
            </a:r>
            <a:r>
              <a:rPr sz="2800" dirty="0" err="1"/>
              <a:t>Kurikulum</a:t>
            </a:r>
            <a:r>
              <a:rPr sz="2800" dirty="0"/>
              <a:t> - </a:t>
            </a:r>
            <a:r>
              <a:rPr sz="2800" dirty="0" err="1"/>
              <a:t>Memetakan</a:t>
            </a:r>
            <a:r>
              <a:rPr sz="2800" dirty="0"/>
              <a:t> </a:t>
            </a:r>
            <a:r>
              <a:rPr sz="2800" dirty="0" err="1"/>
              <a:t>Capaian</a:t>
            </a:r>
            <a:r>
              <a:rPr sz="2800" dirty="0"/>
              <a:t> </a:t>
            </a:r>
            <a:r>
              <a:rPr sz="2800" dirty="0" err="1"/>
              <a:t>Pembelajaran</a:t>
            </a:r>
            <a:r>
              <a:rPr sz="2800" dirty="0"/>
              <a:t> (CP)</a:t>
            </a:r>
            <a:r>
              <a:rPr lang="en-US" sz="2800" dirty="0"/>
              <a:t> dan </a:t>
            </a:r>
            <a:r>
              <a:rPr lang="en-US" sz="2800" dirty="0" err="1"/>
              <a:t>Tujuan</a:t>
            </a:r>
            <a:r>
              <a:rPr lang="en-US" sz="2800" dirty="0"/>
              <a:t> </a:t>
            </a:r>
            <a:r>
              <a:rPr lang="en-US" sz="2800" dirty="0" err="1"/>
              <a:t>Pembelajaran</a:t>
            </a:r>
            <a:endParaRPr lang="en-US" sz="2800" dirty="0"/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 err="1"/>
              <a:t>Menyusun</a:t>
            </a:r>
            <a:r>
              <a:rPr sz="2800" dirty="0"/>
              <a:t> Peta </a:t>
            </a:r>
            <a:r>
              <a:rPr sz="2800" dirty="0" err="1"/>
              <a:t>Kebutuhan</a:t>
            </a:r>
            <a:r>
              <a:rPr sz="2800" dirty="0"/>
              <a:t> LK</a:t>
            </a:r>
            <a:r>
              <a:rPr lang="en-US" sz="2800" dirty="0"/>
              <a:t>M</a:t>
            </a:r>
            <a:r>
              <a:rPr sz="2800" dirty="0"/>
              <a:t> - </a:t>
            </a:r>
            <a:r>
              <a:rPr sz="2800" dirty="0" err="1"/>
              <a:t>Menentukan</a:t>
            </a:r>
            <a:r>
              <a:rPr sz="2800" dirty="0"/>
              <a:t> </a:t>
            </a:r>
            <a:r>
              <a:rPr sz="2800" dirty="0" err="1"/>
              <a:t>jumlah</a:t>
            </a:r>
            <a:r>
              <a:rPr sz="2800" dirty="0"/>
              <a:t>, </a:t>
            </a:r>
            <a:r>
              <a:rPr sz="2800" dirty="0" err="1"/>
              <a:t>durasi</a:t>
            </a:r>
            <a:r>
              <a:rPr sz="2800" dirty="0"/>
              <a:t>, dan </a:t>
            </a:r>
            <a:r>
              <a:rPr sz="2800" dirty="0" err="1"/>
              <a:t>jenis</a:t>
            </a:r>
            <a:r>
              <a:rPr sz="2800" dirty="0"/>
              <a:t> LK</a:t>
            </a:r>
            <a:r>
              <a:rPr lang="en-US" sz="2800" dirty="0"/>
              <a:t>M</a:t>
            </a:r>
            <a:r>
              <a:rPr sz="2800" dirty="0"/>
              <a:t> </a:t>
            </a:r>
            <a:r>
              <a:rPr sz="2800" dirty="0" err="1"/>
              <a:t>dalam</a:t>
            </a:r>
            <a:r>
              <a:rPr sz="2800" dirty="0"/>
              <a:t> </a:t>
            </a:r>
            <a:r>
              <a:rPr sz="2800" dirty="0" err="1"/>
              <a:t>satu</a:t>
            </a:r>
            <a:r>
              <a:rPr sz="2800" dirty="0"/>
              <a:t> unit </a:t>
            </a:r>
            <a:r>
              <a:rPr sz="2800" dirty="0" err="1"/>
              <a:t>materi</a:t>
            </a:r>
            <a:endParaRPr lang="en-US" sz="2800" dirty="0"/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 err="1"/>
              <a:t>Menentukan</a:t>
            </a:r>
            <a:r>
              <a:rPr sz="2800" dirty="0"/>
              <a:t> </a:t>
            </a:r>
            <a:r>
              <a:rPr sz="2800" dirty="0" err="1"/>
              <a:t>Judul</a:t>
            </a:r>
            <a:r>
              <a:rPr sz="2800" dirty="0"/>
              <a:t> - </a:t>
            </a:r>
            <a:r>
              <a:rPr sz="2800" dirty="0" err="1"/>
              <a:t>Memilih</a:t>
            </a:r>
            <a:r>
              <a:rPr sz="2800" dirty="0"/>
              <a:t> </a:t>
            </a:r>
            <a:r>
              <a:rPr sz="2800" dirty="0" err="1"/>
              <a:t>judul</a:t>
            </a:r>
            <a:r>
              <a:rPr sz="2800" dirty="0"/>
              <a:t> LK</a:t>
            </a:r>
            <a:r>
              <a:rPr lang="en-US" sz="2800" dirty="0"/>
              <a:t>M</a:t>
            </a:r>
            <a:r>
              <a:rPr sz="2800" dirty="0"/>
              <a:t> yang </a:t>
            </a:r>
            <a:r>
              <a:rPr sz="2800" dirty="0" err="1"/>
              <a:t>menarik</a:t>
            </a:r>
            <a:r>
              <a:rPr sz="2800" dirty="0"/>
              <a:t>, </a:t>
            </a:r>
            <a:r>
              <a:rPr sz="2800" dirty="0" err="1"/>
              <a:t>aplikatif</a:t>
            </a:r>
            <a:r>
              <a:rPr sz="2800" dirty="0"/>
              <a:t>, dan </a:t>
            </a:r>
            <a:r>
              <a:rPr sz="2800" dirty="0" err="1"/>
              <a:t>relevan</a:t>
            </a:r>
            <a:r>
              <a:rPr sz="2800" dirty="0"/>
              <a:t>.</a:t>
            </a:r>
            <a:endParaRPr lang="en-US" sz="2800" dirty="0"/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 err="1"/>
              <a:t>Perumusan</a:t>
            </a:r>
            <a:r>
              <a:rPr sz="2800" dirty="0"/>
              <a:t> </a:t>
            </a:r>
            <a:r>
              <a:rPr sz="2800" dirty="0" err="1"/>
              <a:t>Materi</a:t>
            </a:r>
            <a:r>
              <a:rPr sz="2800" dirty="0"/>
              <a:t> &amp; </a:t>
            </a:r>
            <a:r>
              <a:rPr sz="2800" dirty="0" err="1"/>
              <a:t>Tugas</a:t>
            </a:r>
            <a:r>
              <a:rPr sz="2800" dirty="0"/>
              <a:t> - </a:t>
            </a:r>
            <a:r>
              <a:rPr sz="2800" dirty="0" err="1"/>
              <a:t>Menyusun</a:t>
            </a:r>
            <a:r>
              <a:rPr sz="2800" dirty="0"/>
              <a:t> </a:t>
            </a:r>
            <a:r>
              <a:rPr sz="2800" dirty="0" err="1"/>
              <a:t>sintaks</a:t>
            </a:r>
            <a:r>
              <a:rPr sz="2800" dirty="0"/>
              <a:t> </a:t>
            </a:r>
            <a:r>
              <a:rPr sz="2800" dirty="0" err="1"/>
              <a:t>instruksi</a:t>
            </a:r>
            <a:r>
              <a:rPr sz="2800" dirty="0"/>
              <a:t>, </a:t>
            </a:r>
            <a:r>
              <a:rPr sz="2800" dirty="0" err="1"/>
              <a:t>informasi</a:t>
            </a:r>
            <a:r>
              <a:rPr sz="2800" dirty="0"/>
              <a:t> </a:t>
            </a:r>
            <a:r>
              <a:rPr sz="2800" dirty="0" err="1"/>
              <a:t>dasar</a:t>
            </a:r>
            <a:r>
              <a:rPr sz="2800" dirty="0"/>
              <a:t>, dan </a:t>
            </a:r>
            <a:r>
              <a:rPr sz="2800" dirty="0" err="1"/>
              <a:t>aktivitas</a:t>
            </a:r>
            <a:r>
              <a:rPr sz="2800" dirty="0"/>
              <a:t> </a:t>
            </a:r>
            <a:r>
              <a:rPr sz="2800" dirty="0" err="1"/>
              <a:t>nyata</a:t>
            </a:r>
            <a:r>
              <a:rPr sz="2800" dirty="0"/>
              <a:t>.</a:t>
            </a:r>
            <a:endParaRPr lang="en-US" sz="2800" dirty="0"/>
          </a:p>
          <a:p>
            <a:pPr marL="514350" indent="-514350">
              <a:spcAft>
                <a:spcPts val="1200"/>
              </a:spcAft>
              <a:buFont typeface="+mj-lt"/>
              <a:buAutoNum type="arabicPeriod"/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 err="1"/>
              <a:t>Menentukan</a:t>
            </a:r>
            <a:r>
              <a:rPr sz="2800" dirty="0"/>
              <a:t> </a:t>
            </a:r>
            <a:r>
              <a:rPr sz="2800" dirty="0" err="1"/>
              <a:t>Alat</a:t>
            </a:r>
            <a:r>
              <a:rPr sz="2800" dirty="0"/>
              <a:t> </a:t>
            </a:r>
            <a:r>
              <a:rPr sz="2800" dirty="0" err="1"/>
              <a:t>Penilaian</a:t>
            </a:r>
            <a:r>
              <a:rPr sz="2800" dirty="0"/>
              <a:t> - </a:t>
            </a:r>
            <a:r>
              <a:rPr sz="2800" dirty="0" err="1"/>
              <a:t>Menyusun</a:t>
            </a:r>
            <a:r>
              <a:rPr sz="2800" dirty="0"/>
              <a:t> </a:t>
            </a:r>
            <a:r>
              <a:rPr sz="2800" dirty="0" err="1"/>
              <a:t>rubrik</a:t>
            </a:r>
            <a:r>
              <a:rPr sz="2800" dirty="0"/>
              <a:t> </a:t>
            </a:r>
            <a:r>
              <a:rPr sz="2800" dirty="0" err="1"/>
              <a:t>penilaian</a:t>
            </a:r>
            <a:r>
              <a:rPr sz="2800" dirty="0"/>
              <a:t> </a:t>
            </a:r>
            <a:r>
              <a:rPr sz="2800" dirty="0" err="1"/>
              <a:t>objektif</a:t>
            </a:r>
            <a:r>
              <a:rPr sz="2800" dirty="0"/>
              <a:t> </a:t>
            </a:r>
            <a:r>
              <a:rPr sz="2800" dirty="0" err="1"/>
              <a:t>untuk</a:t>
            </a:r>
            <a:r>
              <a:rPr sz="2800" dirty="0"/>
              <a:t> </a:t>
            </a:r>
            <a:r>
              <a:rPr sz="2800" dirty="0" err="1"/>
              <a:t>mengukur</a:t>
            </a:r>
            <a:r>
              <a:rPr sz="2800" dirty="0"/>
              <a:t> </a:t>
            </a:r>
            <a:r>
              <a:rPr sz="2800" dirty="0" err="1"/>
              <a:t>performa</a:t>
            </a:r>
            <a:r>
              <a:rPr sz="2800" dirty="0"/>
              <a:t> </a:t>
            </a:r>
            <a:r>
              <a:rPr lang="en-US" sz="2800" dirty="0"/>
              <a:t>murid</a:t>
            </a:r>
            <a:r>
              <a:rPr sz="2800" dirty="0"/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t>Pilihan Media Pembuatan LKPD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0887" y="1744764"/>
            <a:ext cx="10789920" cy="44063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282828"/>
                </a:solidFill>
                <a:latin typeface="Arial"/>
              </a:defRPr>
            </a:pPr>
            <a:r>
              <a:rPr sz="2800" dirty="0"/>
              <a:t>Anda </a:t>
            </a:r>
            <a:r>
              <a:rPr sz="2800" dirty="0" err="1"/>
              <a:t>dapat</a:t>
            </a:r>
            <a:r>
              <a:rPr sz="2800" dirty="0"/>
              <a:t> </a:t>
            </a:r>
            <a:r>
              <a:rPr sz="2800" dirty="0" err="1"/>
              <a:t>memanfaatkan</a:t>
            </a:r>
            <a:r>
              <a:rPr sz="2800" dirty="0"/>
              <a:t> </a:t>
            </a:r>
            <a:r>
              <a:rPr sz="2800" dirty="0" err="1"/>
              <a:t>berbagai</a:t>
            </a:r>
            <a:r>
              <a:rPr sz="2800" dirty="0"/>
              <a:t> tools modern </a:t>
            </a:r>
            <a:r>
              <a:rPr sz="2800" dirty="0" err="1"/>
              <a:t>sesuai</a:t>
            </a:r>
            <a:r>
              <a:rPr sz="2800" dirty="0"/>
              <a:t> </a:t>
            </a:r>
            <a:r>
              <a:rPr sz="2800" dirty="0" err="1"/>
              <a:t>kebutuhan</a:t>
            </a:r>
            <a:r>
              <a:rPr sz="2800" dirty="0"/>
              <a:t> model </a:t>
            </a:r>
            <a:r>
              <a:rPr sz="2800" dirty="0" err="1"/>
              <a:t>pembelajaran</a:t>
            </a:r>
            <a:r>
              <a:rPr sz="2800" dirty="0"/>
              <a:t>:</a:t>
            </a:r>
          </a:p>
          <a:p>
            <a:pPr>
              <a:spcAft>
                <a:spcPts val="1000"/>
              </a:spcAft>
              <a:defRPr sz="1800" b="1">
                <a:solidFill>
                  <a:srgbClr val="009688"/>
                </a:solidFill>
                <a:latin typeface="Arial"/>
              </a:defRPr>
            </a:pPr>
            <a:r>
              <a:rPr sz="2800" dirty="0"/>
              <a:t>💻 Microsoft PowerPoint — </a:t>
            </a:r>
            <a:r>
              <a:rPr sz="2800" b="0" dirty="0" err="1">
                <a:solidFill>
                  <a:srgbClr val="282828"/>
                </a:solidFill>
              </a:rPr>
              <a:t>Sangat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handal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untuk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mendesain</a:t>
            </a:r>
            <a:r>
              <a:rPr sz="2800" b="0" dirty="0">
                <a:solidFill>
                  <a:srgbClr val="282828"/>
                </a:solidFill>
              </a:rPr>
              <a:t> tata </a:t>
            </a:r>
            <a:r>
              <a:rPr sz="2800" b="0" dirty="0" err="1">
                <a:solidFill>
                  <a:srgbClr val="282828"/>
                </a:solidFill>
              </a:rPr>
              <a:t>letak</a:t>
            </a:r>
            <a:r>
              <a:rPr sz="2800" b="0" dirty="0">
                <a:solidFill>
                  <a:srgbClr val="282828"/>
                </a:solidFill>
              </a:rPr>
              <a:t> LKPD </a:t>
            </a:r>
            <a:r>
              <a:rPr sz="2800" b="0" dirty="0" err="1">
                <a:solidFill>
                  <a:srgbClr val="282828"/>
                </a:solidFill>
              </a:rPr>
              <a:t>cetak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maupun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interaktif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secara</a:t>
            </a:r>
            <a:r>
              <a:rPr sz="2800" b="0" dirty="0">
                <a:solidFill>
                  <a:srgbClr val="282828"/>
                </a:solidFill>
              </a:rPr>
              <a:t> offline.</a:t>
            </a:r>
          </a:p>
          <a:p>
            <a:pPr>
              <a:spcAft>
                <a:spcPts val="1000"/>
              </a:spcAft>
              <a:defRPr sz="1800" b="1">
                <a:solidFill>
                  <a:srgbClr val="009688"/>
                </a:solidFill>
                <a:latin typeface="Arial"/>
              </a:defRPr>
            </a:pPr>
            <a:r>
              <a:rPr sz="2800" dirty="0"/>
              <a:t>💻 Canva + Google Slides — </a:t>
            </a:r>
            <a:r>
              <a:rPr sz="2800" b="0" dirty="0" err="1">
                <a:solidFill>
                  <a:srgbClr val="282828"/>
                </a:solidFill>
              </a:rPr>
              <a:t>Kombinasi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terbaik</a:t>
            </a:r>
            <a:r>
              <a:rPr sz="2800" b="0" dirty="0">
                <a:solidFill>
                  <a:srgbClr val="282828"/>
                </a:solidFill>
              </a:rPr>
              <a:t>: </a:t>
            </a:r>
            <a:r>
              <a:rPr sz="2800" b="0" dirty="0" err="1">
                <a:solidFill>
                  <a:srgbClr val="282828"/>
                </a:solidFill>
              </a:rPr>
              <a:t>Desain</a:t>
            </a:r>
            <a:r>
              <a:rPr sz="2800" b="0" dirty="0">
                <a:solidFill>
                  <a:srgbClr val="282828"/>
                </a:solidFill>
              </a:rPr>
              <a:t> visual </a:t>
            </a:r>
            <a:r>
              <a:rPr sz="2800" b="0" dirty="0" err="1">
                <a:solidFill>
                  <a:srgbClr val="282828"/>
                </a:solidFill>
              </a:rPr>
              <a:t>estetik</a:t>
            </a:r>
            <a:r>
              <a:rPr sz="2800" b="0" dirty="0">
                <a:solidFill>
                  <a:srgbClr val="282828"/>
                </a:solidFill>
              </a:rPr>
              <a:t> di Canva, </a:t>
            </a:r>
            <a:r>
              <a:rPr sz="2800" b="0" dirty="0" err="1">
                <a:solidFill>
                  <a:srgbClr val="282828"/>
                </a:solidFill>
              </a:rPr>
              <a:t>lalu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ekspor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ke</a:t>
            </a:r>
            <a:r>
              <a:rPr sz="2800" b="0" dirty="0">
                <a:solidFill>
                  <a:srgbClr val="282828"/>
                </a:solidFill>
              </a:rPr>
              <a:t> Google Slides </a:t>
            </a:r>
            <a:r>
              <a:rPr sz="2800" b="0" dirty="0" err="1">
                <a:solidFill>
                  <a:srgbClr val="282828"/>
                </a:solidFill>
              </a:rPr>
              <a:t>untuk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isian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interaktif</a:t>
            </a:r>
            <a:r>
              <a:rPr sz="2800" b="0" dirty="0">
                <a:solidFill>
                  <a:srgbClr val="282828"/>
                </a:solidFill>
              </a:rPr>
              <a:t>.</a:t>
            </a:r>
          </a:p>
          <a:p>
            <a:pPr>
              <a:spcAft>
                <a:spcPts val="1000"/>
              </a:spcAft>
              <a:defRPr sz="1800" b="1">
                <a:solidFill>
                  <a:srgbClr val="009688"/>
                </a:solidFill>
                <a:latin typeface="Arial"/>
              </a:defRPr>
            </a:pPr>
            <a:r>
              <a:rPr sz="2800" dirty="0"/>
              <a:t>💻 Google Slides </a:t>
            </a:r>
            <a:r>
              <a:rPr sz="2800" dirty="0" err="1"/>
              <a:t>Kolaboratif</a:t>
            </a:r>
            <a:r>
              <a:rPr sz="2800" dirty="0"/>
              <a:t> — </a:t>
            </a:r>
            <a:r>
              <a:rPr sz="2800" b="0" dirty="0" err="1">
                <a:solidFill>
                  <a:srgbClr val="282828"/>
                </a:solidFill>
              </a:rPr>
              <a:t>Sangat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cocok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untuk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kerja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kelompok</a:t>
            </a:r>
            <a:r>
              <a:rPr sz="2800" b="0" dirty="0">
                <a:solidFill>
                  <a:srgbClr val="282828"/>
                </a:solidFill>
              </a:rPr>
              <a:t> daring (</a:t>
            </a:r>
            <a:r>
              <a:rPr sz="2800" b="0" dirty="0" err="1">
                <a:solidFill>
                  <a:srgbClr val="282828"/>
                </a:solidFill>
              </a:rPr>
              <a:t>siswa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diberikan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akses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sebagai</a:t>
            </a:r>
            <a:r>
              <a:rPr sz="2800" b="0" dirty="0">
                <a:solidFill>
                  <a:srgbClr val="282828"/>
                </a:solidFill>
              </a:rPr>
              <a:t> Editor </a:t>
            </a:r>
            <a:r>
              <a:rPr sz="2800" b="0" dirty="0" err="1">
                <a:solidFill>
                  <a:srgbClr val="282828"/>
                </a:solidFill>
              </a:rPr>
              <a:t>untuk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mengisi</a:t>
            </a:r>
            <a:r>
              <a:rPr sz="2800" b="0" dirty="0">
                <a:solidFill>
                  <a:srgbClr val="282828"/>
                </a:solidFill>
              </a:rPr>
              <a:t> </a:t>
            </a:r>
            <a:r>
              <a:rPr sz="2800" b="0" dirty="0" err="1">
                <a:solidFill>
                  <a:srgbClr val="282828"/>
                </a:solidFill>
              </a:rPr>
              <a:t>bersama</a:t>
            </a:r>
            <a:r>
              <a:rPr sz="2800" b="0" dirty="0">
                <a:solidFill>
                  <a:srgbClr val="282828"/>
                </a:solidFill>
              </a:rPr>
              <a:t>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-1420836"/>
            <a:ext cx="12191695" cy="6858000"/>
          </a:xfrm>
          <a:prstGeom prst="rect">
            <a:avLst/>
          </a:prstGeom>
          <a:solidFill>
            <a:srgbClr val="F5F7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00968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85800" y="457200"/>
            <a:ext cx="1078992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82B49"/>
                </a:solidFill>
                <a:latin typeface="Arial"/>
              </a:defRPr>
            </a:pPr>
            <a:r>
              <a:rPr dirty="0"/>
              <a:t>Tips </a:t>
            </a:r>
            <a:r>
              <a:rPr dirty="0" err="1"/>
              <a:t>Desain</a:t>
            </a:r>
            <a:r>
              <a:rPr dirty="0"/>
              <a:t> LK</a:t>
            </a:r>
            <a:r>
              <a:rPr lang="en-US" dirty="0"/>
              <a:t>M</a:t>
            </a:r>
            <a:r>
              <a:rPr dirty="0"/>
              <a:t> yang </a:t>
            </a:r>
            <a:r>
              <a:rPr dirty="0" err="1"/>
              <a:t>Efektif</a:t>
            </a:r>
            <a:r>
              <a:rPr dirty="0"/>
              <a:t> &amp; </a:t>
            </a:r>
            <a:r>
              <a:rPr dirty="0" err="1"/>
              <a:t>Menarik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685800" y="1828800"/>
            <a:ext cx="10789920" cy="42780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spcAft>
                <a:spcPts val="1200"/>
              </a:spcAft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/>
              <a:t>💡 </a:t>
            </a:r>
            <a:r>
              <a:rPr sz="2800" dirty="0" err="1"/>
              <a:t>Gunakan</a:t>
            </a:r>
            <a:r>
              <a:rPr sz="2800" dirty="0"/>
              <a:t> Bahasa yang </a:t>
            </a:r>
            <a:r>
              <a:rPr sz="2800" dirty="0" err="1"/>
              <a:t>Sederhana</a:t>
            </a:r>
            <a:r>
              <a:rPr sz="2800" dirty="0"/>
              <a:t>: </a:t>
            </a:r>
            <a:r>
              <a:rPr sz="2800" dirty="0" err="1"/>
              <a:t>Sesuaikan</a:t>
            </a:r>
            <a:r>
              <a:rPr sz="2800" dirty="0"/>
              <a:t> </a:t>
            </a:r>
            <a:r>
              <a:rPr sz="2800" dirty="0" err="1"/>
              <a:t>kalimat</a:t>
            </a:r>
            <a:r>
              <a:rPr sz="2800" dirty="0"/>
              <a:t> </a:t>
            </a:r>
            <a:r>
              <a:rPr sz="2800" dirty="0" err="1"/>
              <a:t>instruksi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perkembangan</a:t>
            </a:r>
            <a:r>
              <a:rPr sz="2800" dirty="0"/>
              <a:t> </a:t>
            </a:r>
            <a:r>
              <a:rPr sz="2800" dirty="0" err="1"/>
              <a:t>usia</a:t>
            </a:r>
            <a:r>
              <a:rPr sz="2800" dirty="0"/>
              <a:t> </a:t>
            </a:r>
            <a:r>
              <a:rPr sz="2800" dirty="0" err="1"/>
              <a:t>siswa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/>
              <a:t>💡 Visual yang </a:t>
            </a:r>
            <a:r>
              <a:rPr sz="2800" dirty="0" err="1"/>
              <a:t>Proporsional</a:t>
            </a:r>
            <a:r>
              <a:rPr sz="2800" dirty="0"/>
              <a:t>: </a:t>
            </a:r>
            <a:r>
              <a:rPr sz="2800" dirty="0" err="1"/>
              <a:t>Kombinasikan</a:t>
            </a:r>
            <a:r>
              <a:rPr sz="2800" dirty="0"/>
              <a:t> </a:t>
            </a:r>
            <a:r>
              <a:rPr sz="2800" dirty="0" err="1"/>
              <a:t>teks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gambar</a:t>
            </a:r>
            <a:r>
              <a:rPr sz="2800" dirty="0"/>
              <a:t> </a:t>
            </a:r>
            <a:r>
              <a:rPr sz="2800" dirty="0" err="1"/>
              <a:t>pendukung</a:t>
            </a:r>
            <a:r>
              <a:rPr sz="2800" dirty="0"/>
              <a:t> </a:t>
            </a:r>
            <a:r>
              <a:rPr sz="2800" dirty="0" err="1"/>
              <a:t>atau</a:t>
            </a:r>
            <a:r>
              <a:rPr sz="2800" dirty="0"/>
              <a:t> ikon agar </a:t>
            </a:r>
            <a:r>
              <a:rPr sz="2800" dirty="0" err="1"/>
              <a:t>tidak</a:t>
            </a:r>
            <a:r>
              <a:rPr sz="2800" dirty="0"/>
              <a:t> </a:t>
            </a:r>
            <a:r>
              <a:rPr sz="2800" dirty="0" err="1"/>
              <a:t>monoton</a:t>
            </a:r>
            <a:r>
              <a:rPr sz="2800" dirty="0"/>
              <a:t>.</a:t>
            </a:r>
          </a:p>
          <a:p>
            <a:pPr>
              <a:spcAft>
                <a:spcPts val="1200"/>
              </a:spcAft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/>
              <a:t>💡 </a:t>
            </a:r>
            <a:r>
              <a:rPr sz="2800" dirty="0" err="1"/>
              <a:t>Ruang</a:t>
            </a:r>
            <a:r>
              <a:rPr sz="2800" dirty="0"/>
              <a:t> </a:t>
            </a:r>
            <a:r>
              <a:rPr sz="2800" dirty="0" err="1"/>
              <a:t>Isian</a:t>
            </a:r>
            <a:r>
              <a:rPr sz="2800" dirty="0"/>
              <a:t> yang </a:t>
            </a:r>
            <a:r>
              <a:rPr sz="2800" dirty="0" err="1"/>
              <a:t>Cukup</a:t>
            </a:r>
            <a:r>
              <a:rPr sz="2800" dirty="0"/>
              <a:t>: </a:t>
            </a:r>
            <a:r>
              <a:rPr sz="2800" dirty="0" err="1"/>
              <a:t>Berikan</a:t>
            </a:r>
            <a:r>
              <a:rPr sz="2800" dirty="0"/>
              <a:t> area </a:t>
            </a:r>
            <a:r>
              <a:rPr sz="2800" dirty="0" err="1"/>
              <a:t>atau</a:t>
            </a:r>
            <a:r>
              <a:rPr sz="2800" dirty="0"/>
              <a:t> </a:t>
            </a:r>
            <a:r>
              <a:rPr sz="2800" dirty="0" err="1"/>
              <a:t>kolom</a:t>
            </a:r>
            <a:r>
              <a:rPr sz="2800" dirty="0"/>
              <a:t> </a:t>
            </a:r>
            <a:r>
              <a:rPr sz="2800" dirty="0" err="1"/>
              <a:t>kosong</a:t>
            </a:r>
            <a:r>
              <a:rPr sz="2800" dirty="0"/>
              <a:t> yang </a:t>
            </a:r>
            <a:r>
              <a:rPr sz="2800" dirty="0" err="1"/>
              <a:t>memadai</a:t>
            </a:r>
            <a:r>
              <a:rPr sz="2800" dirty="0"/>
              <a:t> </a:t>
            </a:r>
            <a:r>
              <a:rPr sz="2800" dirty="0" err="1"/>
              <a:t>jika</a:t>
            </a:r>
            <a:r>
              <a:rPr sz="2800" dirty="0"/>
              <a:t> LKPD </a:t>
            </a:r>
            <a:r>
              <a:rPr sz="2800" dirty="0" err="1"/>
              <a:t>ditulis</a:t>
            </a:r>
            <a:r>
              <a:rPr sz="2800" dirty="0"/>
              <a:t> manual.</a:t>
            </a:r>
          </a:p>
          <a:p>
            <a:pPr>
              <a:spcAft>
                <a:spcPts val="1200"/>
              </a:spcAft>
              <a:defRPr sz="1800">
                <a:solidFill>
                  <a:srgbClr val="282828"/>
                </a:solidFill>
                <a:latin typeface="Arial"/>
              </a:defRPr>
            </a:pPr>
            <a:r>
              <a:rPr sz="2800" dirty="0"/>
              <a:t>💡 </a:t>
            </a:r>
            <a:r>
              <a:rPr sz="2800" dirty="0" err="1"/>
              <a:t>Hemat</a:t>
            </a:r>
            <a:r>
              <a:rPr sz="2800" dirty="0"/>
              <a:t> Media (</a:t>
            </a:r>
            <a:r>
              <a:rPr sz="2800" dirty="0" err="1"/>
              <a:t>Efisiensi</a:t>
            </a:r>
            <a:r>
              <a:rPr sz="2800" dirty="0"/>
              <a:t> </a:t>
            </a:r>
            <a:r>
              <a:rPr sz="2800" dirty="0" err="1"/>
              <a:t>Halaman</a:t>
            </a:r>
            <a:r>
              <a:rPr sz="2800" dirty="0"/>
              <a:t>): </a:t>
            </a:r>
            <a:r>
              <a:rPr sz="2800" dirty="0" err="1"/>
              <a:t>Atur</a:t>
            </a:r>
            <a:r>
              <a:rPr sz="2800" dirty="0"/>
              <a:t> tata </a:t>
            </a:r>
            <a:r>
              <a:rPr sz="2800" dirty="0" err="1"/>
              <a:t>letak</a:t>
            </a:r>
            <a:r>
              <a:rPr sz="2800" dirty="0"/>
              <a:t> </a:t>
            </a:r>
            <a:r>
              <a:rPr sz="2800" dirty="0" err="1"/>
              <a:t>dengan</a:t>
            </a:r>
            <a:r>
              <a:rPr sz="2800" dirty="0"/>
              <a:t> </a:t>
            </a:r>
            <a:r>
              <a:rPr sz="2800" dirty="0" err="1"/>
              <a:t>cerdas</a:t>
            </a:r>
            <a:r>
              <a:rPr sz="2800" dirty="0"/>
              <a:t> agar </a:t>
            </a:r>
            <a:r>
              <a:rPr sz="2800" dirty="0" err="1"/>
              <a:t>menghemat</a:t>
            </a:r>
            <a:r>
              <a:rPr sz="2800" dirty="0"/>
              <a:t> </a:t>
            </a:r>
            <a:r>
              <a:rPr sz="2800" dirty="0" err="1"/>
              <a:t>penggunaan</a:t>
            </a:r>
            <a:r>
              <a:rPr sz="2800" dirty="0"/>
              <a:t> </a:t>
            </a:r>
            <a:r>
              <a:rPr sz="2800" dirty="0" err="1"/>
              <a:t>kertas</a:t>
            </a:r>
            <a:r>
              <a:rPr sz="2800" dirty="0"/>
              <a:t> </a:t>
            </a:r>
            <a:r>
              <a:rPr sz="2800" dirty="0" err="1"/>
              <a:t>saat</a:t>
            </a:r>
            <a:r>
              <a:rPr sz="2800" dirty="0"/>
              <a:t> </a:t>
            </a:r>
            <a:r>
              <a:rPr sz="2800" dirty="0" err="1"/>
              <a:t>dicetak</a:t>
            </a:r>
            <a:r>
              <a:rPr sz="2800" dirty="0"/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689317"/>
            <a:ext cx="12191695" cy="6858000"/>
          </a:xfrm>
          <a:prstGeom prst="rect">
            <a:avLst/>
          </a:prstGeom>
          <a:solidFill>
            <a:srgbClr val="182B4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2011680"/>
            <a:ext cx="1036289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09688"/>
                </a:solidFill>
                <a:latin typeface="Arial"/>
              </a:defRPr>
            </a:pPr>
            <a:r>
              <a:rPr sz="4800" dirty="0"/>
              <a:t>Kesimpulan</a:t>
            </a:r>
          </a:p>
          <a:p>
            <a:pPr>
              <a:spcAft>
                <a:spcPts val="2400"/>
              </a:spcAft>
              <a:defRPr sz="2200" i="1">
                <a:solidFill>
                  <a:srgbClr val="FFFFFF"/>
                </a:solidFill>
                <a:latin typeface="Arial"/>
              </a:defRPr>
            </a:pPr>
            <a:r>
              <a:rPr sz="3200" dirty="0"/>
              <a:t>"LK</a:t>
            </a:r>
            <a:r>
              <a:rPr lang="en-US" sz="3200" dirty="0"/>
              <a:t>M</a:t>
            </a:r>
            <a:r>
              <a:rPr sz="3200" dirty="0"/>
              <a:t> </a:t>
            </a:r>
            <a:r>
              <a:rPr sz="3200" dirty="0" err="1"/>
              <a:t>bukan</a:t>
            </a:r>
            <a:r>
              <a:rPr sz="3200" dirty="0"/>
              <a:t> </a:t>
            </a:r>
            <a:r>
              <a:rPr sz="3200" dirty="0" err="1"/>
              <a:t>sekadar</a:t>
            </a:r>
            <a:r>
              <a:rPr sz="3200" dirty="0"/>
              <a:t> </a:t>
            </a:r>
            <a:r>
              <a:rPr sz="3200" dirty="0" err="1"/>
              <a:t>kumpulan</a:t>
            </a:r>
            <a:r>
              <a:rPr sz="3200" dirty="0"/>
              <a:t> </a:t>
            </a:r>
            <a:r>
              <a:rPr sz="3200" dirty="0" err="1"/>
              <a:t>soal</a:t>
            </a:r>
            <a:r>
              <a:rPr sz="3200" dirty="0"/>
              <a:t> </a:t>
            </a:r>
            <a:r>
              <a:rPr sz="3200" dirty="0" err="1"/>
              <a:t>ujian</a:t>
            </a:r>
            <a:r>
              <a:rPr sz="3200" dirty="0"/>
              <a:t> (LKS), </a:t>
            </a:r>
            <a:r>
              <a:rPr sz="3200" dirty="0" err="1"/>
              <a:t>melainkan</a:t>
            </a:r>
            <a:r>
              <a:rPr sz="3200" dirty="0"/>
              <a:t> </a:t>
            </a:r>
            <a:r>
              <a:rPr sz="3200" dirty="0" err="1"/>
              <a:t>kompas</a:t>
            </a:r>
            <a:r>
              <a:rPr sz="3200" dirty="0"/>
              <a:t> </a:t>
            </a:r>
            <a:r>
              <a:rPr sz="3200" dirty="0" err="1"/>
              <a:t>pembelajaran</a:t>
            </a:r>
            <a:r>
              <a:rPr sz="3200" dirty="0"/>
              <a:t> yang </a:t>
            </a:r>
            <a:r>
              <a:rPr sz="3200" dirty="0" err="1"/>
              <a:t>memandu</a:t>
            </a:r>
            <a:r>
              <a:rPr sz="3200" dirty="0"/>
              <a:t> </a:t>
            </a:r>
            <a:r>
              <a:rPr lang="en-US" sz="3200" dirty="0"/>
              <a:t>murid</a:t>
            </a:r>
            <a:r>
              <a:rPr sz="3200" dirty="0"/>
              <a:t> </a:t>
            </a:r>
            <a:r>
              <a:rPr sz="3200" dirty="0" err="1"/>
              <a:t>menemukan</a:t>
            </a:r>
            <a:r>
              <a:rPr sz="3200" dirty="0"/>
              <a:t> </a:t>
            </a:r>
            <a:r>
              <a:rPr sz="3200" dirty="0" err="1"/>
              <a:t>konsep</a:t>
            </a:r>
            <a:r>
              <a:rPr sz="3200" dirty="0"/>
              <a:t> </a:t>
            </a:r>
            <a:r>
              <a:rPr sz="3200" dirty="0" err="1"/>
              <a:t>secara</a:t>
            </a:r>
            <a:r>
              <a:rPr sz="3200" dirty="0"/>
              <a:t> </a:t>
            </a:r>
            <a:r>
              <a:rPr sz="3200" dirty="0" err="1"/>
              <a:t>mandiri</a:t>
            </a:r>
            <a:r>
              <a:rPr sz="3200" dirty="0"/>
              <a:t> </a:t>
            </a:r>
            <a:r>
              <a:rPr sz="3200" dirty="0" err="1"/>
              <a:t>melalui</a:t>
            </a:r>
            <a:r>
              <a:rPr sz="3200" dirty="0"/>
              <a:t> </a:t>
            </a:r>
            <a:r>
              <a:rPr sz="3200" dirty="0" err="1"/>
              <a:t>aktivitas</a:t>
            </a:r>
            <a:r>
              <a:rPr sz="3200" dirty="0"/>
              <a:t> </a:t>
            </a:r>
            <a:r>
              <a:rPr sz="3200" dirty="0" err="1"/>
              <a:t>terarah</a:t>
            </a:r>
            <a:r>
              <a:rPr sz="3200" dirty="0"/>
              <a:t>."</a:t>
            </a:r>
          </a:p>
          <a:p>
            <a:pPr algn="ctr">
              <a:defRPr sz="2400" b="1">
                <a:solidFill>
                  <a:srgbClr val="FFFFFF"/>
                </a:solidFill>
                <a:latin typeface="Arial"/>
              </a:defRPr>
            </a:pPr>
            <a:r>
              <a:rPr dirty="0" err="1"/>
              <a:t>Terima</a:t>
            </a:r>
            <a:r>
              <a:rPr dirty="0"/>
              <a:t> </a:t>
            </a:r>
            <a:r>
              <a:rPr dirty="0" err="1"/>
              <a:t>kasih</a:t>
            </a:r>
            <a:r>
              <a:rPr dirty="0"/>
              <a:t>! Ada </a:t>
            </a:r>
            <a:r>
              <a:rPr dirty="0" err="1"/>
              <a:t>pertanyaan</a:t>
            </a:r>
            <a:r>
              <a:rPr dirty="0"/>
              <a:t> </a:t>
            </a:r>
            <a:r>
              <a:rPr dirty="0" err="1"/>
              <a:t>atau</a:t>
            </a:r>
            <a:r>
              <a:rPr dirty="0"/>
              <a:t> </a:t>
            </a:r>
            <a:r>
              <a:rPr dirty="0" err="1"/>
              <a:t>tanggapan</a:t>
            </a:r>
            <a:r>
              <a:rPr dirty="0"/>
              <a:t>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CA5214-6399-449D-BA37-8D0F387E1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335" y="0"/>
            <a:ext cx="64852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98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41DDA91-23DD-478E-98BD-DEF39A730A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0833" y="0"/>
            <a:ext cx="75121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483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AA519E7-C12F-44D8-B8AC-5D7A8D6177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4388" y="0"/>
            <a:ext cx="68650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8903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3FB5EB1-77F1-40DB-B594-1778B3A797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6929" y="-87923"/>
            <a:ext cx="67782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2070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A42B4B5-3E90-4508-A92C-C22069F087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727" y="0"/>
            <a:ext cx="680876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378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387</Words>
  <Application>Microsoft Office PowerPoint</Application>
  <PresentationFormat>Widescreen</PresentationFormat>
  <Paragraphs>39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WIN10</cp:lastModifiedBy>
  <cp:revision>14</cp:revision>
  <dcterms:created xsi:type="dcterms:W3CDTF">2013-01-27T09:14:16Z</dcterms:created>
  <dcterms:modified xsi:type="dcterms:W3CDTF">2026-09-19T02:55:48Z</dcterms:modified>
  <cp:category/>
</cp:coreProperties>
</file>