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 /><Relationship Id="rId3" Type="http://schemas.openxmlformats.org/officeDocument/2006/relationships/image" Target="../media/image7.png" /><Relationship Id="rId7" Type="http://schemas.openxmlformats.org/officeDocument/2006/relationships/image" Target="../media/image11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0.png" /><Relationship Id="rId11" Type="http://schemas.openxmlformats.org/officeDocument/2006/relationships/image" Target="../media/image15.png" /><Relationship Id="rId5" Type="http://schemas.openxmlformats.org/officeDocument/2006/relationships/image" Target="../media/image9.png" /><Relationship Id="rId10" Type="http://schemas.openxmlformats.org/officeDocument/2006/relationships/image" Target="../media/image14.png" /><Relationship Id="rId4" Type="http://schemas.openxmlformats.org/officeDocument/2006/relationships/image" Target="../media/image8.png" /><Relationship Id="rId9" Type="http://schemas.openxmlformats.org/officeDocument/2006/relationships/image" Target="../media/image13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6.png" /><Relationship Id="rId4" Type="http://schemas.openxmlformats.org/officeDocument/2006/relationships/image" Target="../media/image16.png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 /><Relationship Id="rId3" Type="http://schemas.openxmlformats.org/officeDocument/2006/relationships/image" Target="../media/image7.png" /><Relationship Id="rId7" Type="http://schemas.openxmlformats.org/officeDocument/2006/relationships/image" Target="../media/image11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0.png" /><Relationship Id="rId11" Type="http://schemas.openxmlformats.org/officeDocument/2006/relationships/image" Target="../media/image19.png" /><Relationship Id="rId5" Type="http://schemas.openxmlformats.org/officeDocument/2006/relationships/image" Target="../media/image9.png" /><Relationship Id="rId10" Type="http://schemas.openxmlformats.org/officeDocument/2006/relationships/image" Target="../media/image18.png" /><Relationship Id="rId4" Type="http://schemas.openxmlformats.org/officeDocument/2006/relationships/image" Target="../media/image8.png" /><Relationship Id="rId9" Type="http://schemas.openxmlformats.org/officeDocument/2006/relationships/image" Target="../media/image17.png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6.png" /><Relationship Id="rId4" Type="http://schemas.openxmlformats.org/officeDocument/2006/relationships/image" Target="../media/image20.png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 /><Relationship Id="rId3" Type="http://schemas.openxmlformats.org/officeDocument/2006/relationships/image" Target="../media/image7.png" /><Relationship Id="rId7" Type="http://schemas.openxmlformats.org/officeDocument/2006/relationships/image" Target="../media/image11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0.png" /><Relationship Id="rId11" Type="http://schemas.openxmlformats.org/officeDocument/2006/relationships/image" Target="../media/image23.png" /><Relationship Id="rId5" Type="http://schemas.openxmlformats.org/officeDocument/2006/relationships/image" Target="../media/image9.png" /><Relationship Id="rId10" Type="http://schemas.openxmlformats.org/officeDocument/2006/relationships/image" Target="../media/image22.png" /><Relationship Id="rId4" Type="http://schemas.openxmlformats.org/officeDocument/2006/relationships/image" Target="../media/image8.png" /><Relationship Id="rId9" Type="http://schemas.openxmlformats.org/officeDocument/2006/relationships/image" Target="../media/image21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5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8.png" /><Relationship Id="rId4" Type="http://schemas.openxmlformats.org/officeDocument/2006/relationships/image" Target="../media/image27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037" y="4717553"/>
            <a:ext cx="3971925" cy="4286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95437" y="1711821"/>
            <a:ext cx="9001125" cy="19198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sz="4200" b="1" i="0" u="none">
                <a:solidFill>
                  <a:srgbClr val="1C1917"/>
                </a:solidFill>
                <a:latin typeface="Playfair Display"/>
              </a:rPr>
              <a:t>Best Practice Pembelajaran Praktik &amp; Manajemen Dapur Artistik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09750" y="3822203"/>
            <a:ext cx="85725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0" i="0" u="none">
                <a:solidFill>
                  <a:srgbClr val="57534E"/>
                </a:solidFill>
                <a:latin typeface="Plus Jakarta Sans"/>
              </a:rPr>
              <a:t>Strategi Menciptakan Standar Operasional yang Rapi, Efisien, dan Estetik dalam Laboratorium Kuliner &amp; Pastry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8162" y="4846141"/>
            <a:ext cx="219075" cy="1714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2719387"/>
            <a:ext cx="762000" cy="3810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460545" y="2995612"/>
            <a:ext cx="7270908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1C1917"/>
                </a:solidFill>
                <a:latin typeface="Playfair Display"/>
              </a:rPr>
              <a:t>01. Fondasi Manajemen Dapur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62250" y="3843337"/>
            <a:ext cx="66675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57534E"/>
                </a:solidFill>
                <a:latin typeface="Plus Jakarta Sans"/>
              </a:rPr>
              <a:t>Membangun tata kelola dapur praktik yang disiplin, aman, dan berstandar industri profesional.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71687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2071687"/>
            <a:ext cx="50673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44403C"/>
                </a:solidFill>
                <a:latin typeface="Plus Jakarta Sans"/>
              </a:rPr>
              <a:t>Penerapan 5S / 5R (Seiri, Seiton, Seiso, Seiketsu, Shitsuke):</a:t>
            </a:r>
            <a:r>
              <a:rPr sz="1275" b="0" i="0" u="none">
                <a:solidFill>
                  <a:srgbClr val="44403C"/>
                </a:solidFill>
                <a:latin typeface="Plus Jakarta Sans"/>
              </a:rPr>
              <a:t> Budaya ringkas, rapi, resik, rawat, dan rajin sebagai basis efisiensi kerja.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952750"/>
            <a:ext cx="50673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44403C"/>
                </a:solidFill>
                <a:latin typeface="Plus Jakarta Sans"/>
              </a:rPr>
              <a:t>Alur Kerja Linier (Linear Workflow):</a:t>
            </a:r>
            <a:r>
              <a:rPr sz="1275" b="0" i="0" u="none">
                <a:solidFill>
                  <a:srgbClr val="44403C"/>
                </a:solidFill>
                <a:latin typeface="Plus Jakarta Sans"/>
              </a:rPr>
              <a:t> Mencegah kontaminasi silang (cross-contamination) dari area kotor ke area bersih.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590925"/>
            <a:ext cx="50673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44403C"/>
                </a:solidFill>
                <a:latin typeface="Plus Jakarta Sans"/>
              </a:rPr>
              <a:t>Food Safety &amp; Sanitation (HACCP):</a:t>
            </a:r>
            <a:r>
              <a:rPr sz="1275" b="0" i="0" u="none">
                <a:solidFill>
                  <a:srgbClr val="44403C"/>
                </a:solidFill>
                <a:latin typeface="Plus Jakarta Sans"/>
              </a:rPr>
              <a:t> Pengendalian suhu kritis, higienitas personal, serta sterilisasi alat berkala.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4229100"/>
            <a:ext cx="50673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44403C"/>
                </a:solidFill>
                <a:latin typeface="Plus Jakarta Sans"/>
              </a:rPr>
              <a:t>Ergonomi Ruang &amp; Alat:</a:t>
            </a:r>
            <a:r>
              <a:rPr sz="1275" b="0" i="0" u="none">
                <a:solidFill>
                  <a:srgbClr val="44403C"/>
                </a:solidFill>
                <a:latin typeface="Plus Jakarta Sans"/>
              </a:rPr>
              <a:t> Penataan tinggi meja kerja dan jangkauan alat untuk meminimalisir kelelahan kerja siswa/chef.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071687"/>
            <a:ext cx="5334000" cy="3619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571500"/>
            <a:ext cx="11601450" cy="504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C1917"/>
                </a:solidFill>
                <a:latin typeface="Playfair Display"/>
              </a:rPr>
              <a:t>Prinsip &amp; Standar Operasional Dapur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171575"/>
            <a:ext cx="11049000" cy="19050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090737"/>
            <a:ext cx="161925" cy="16192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971800"/>
            <a:ext cx="161925" cy="1619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609975"/>
            <a:ext cx="161925" cy="1619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248150"/>
            <a:ext cx="161925" cy="1619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00312"/>
            <a:ext cx="3492549" cy="27622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799" y="2500312"/>
            <a:ext cx="3492549" cy="27622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2500312"/>
            <a:ext cx="3492549" cy="27622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2795587"/>
            <a:ext cx="666750" cy="666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6775" y="3652837"/>
            <a:ext cx="3047099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C1917"/>
                </a:solidFill>
                <a:latin typeface="Playfair Display"/>
              </a:rPr>
              <a:t>Zona Penyimpanan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6775" y="4052887"/>
            <a:ext cx="2901999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57534E"/>
                </a:solidFill>
                <a:latin typeface="Plus Jakarta Sans"/>
              </a:rPr>
              <a:t>Penyimpanan bahan kering dan dingin terorganisir dengan sistem FIFO (First In, First Out) berlabel tanggal jelas.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5074" y="2795587"/>
            <a:ext cx="66675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45074" y="3652837"/>
            <a:ext cx="3047099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C1917"/>
                </a:solidFill>
                <a:latin typeface="Playfair Display"/>
              </a:rPr>
              <a:t>Zona Preparasi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5074" y="4052887"/>
            <a:ext cx="290199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57534E"/>
                </a:solidFill>
                <a:latin typeface="Plus Jakarta Sans"/>
              </a:rPr>
              <a:t>Area penimbangan, pencampuran, dan pemotongan yang dilengkapi meja stainless steel higienis dan mudah dibersihkan.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3374" y="2795587"/>
            <a:ext cx="666750" cy="6667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423374" y="3652837"/>
            <a:ext cx="3047099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C1917"/>
                </a:solidFill>
                <a:latin typeface="Playfair Display"/>
              </a:rPr>
              <a:t>Zona Produksi &amp; Finis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23374" y="4052887"/>
            <a:ext cx="290199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57534E"/>
                </a:solidFill>
                <a:latin typeface="Plus Jakarta Sans"/>
              </a:rPr>
              <a:t>Penempatan oven, kompor, dan area dekorasi kue yang terisolasi panas namun tetap memiliki akses sirkulasi optimal.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4887" y="2957512"/>
            <a:ext cx="390525" cy="3429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6049" y="2957512"/>
            <a:ext cx="304800" cy="3429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42436" y="2957512"/>
            <a:ext cx="428625" cy="3429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571500"/>
            <a:ext cx="11601450" cy="504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C1917"/>
                </a:solidFill>
                <a:latin typeface="Playfair Display"/>
              </a:rPr>
              <a:t>Zona Krusial dalam Tata Letak Dapur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" y="1171575"/>
            <a:ext cx="11049000" cy="19050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2719387"/>
            <a:ext cx="762000" cy="3810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25366" y="2995612"/>
            <a:ext cx="10141267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1C1917"/>
                </a:solidFill>
                <a:latin typeface="Playfair Display"/>
              </a:rPr>
              <a:t>02. Pembelajaran Praktik Berbasis Artistik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62250" y="3843337"/>
            <a:ext cx="66675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57534E"/>
                </a:solidFill>
                <a:latin typeface="Plus Jakarta Sans"/>
              </a:rPr>
              <a:t>Mengintegrasikan estetika visual, ketepatan teknik, dan kreativitas tinggi di ruang kelas kuliner.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071687"/>
            <a:ext cx="5334000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071687"/>
            <a:ext cx="5334000" cy="3619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53200" y="2071687"/>
            <a:ext cx="50673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44403C"/>
                </a:solidFill>
                <a:latin typeface="Plus Jakarta Sans"/>
              </a:rPr>
              <a:t>Visual Balance &amp; Harmonization:</a:t>
            </a:r>
            <a:r>
              <a:rPr sz="1275" b="0" i="0" u="none">
                <a:solidFill>
                  <a:srgbClr val="44403C"/>
                </a:solidFill>
                <a:latin typeface="Plus Jakarta Sans"/>
              </a:rPr>
              <a:t> Mengajarkan pemilihan warna, tekstur, dan tinggi komposisi hidangan atau produk pastry.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53200" y="2709862"/>
            <a:ext cx="50673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44403C"/>
                </a:solidFill>
                <a:latin typeface="Plus Jakarta Sans"/>
              </a:rPr>
              <a:t>Clean Station Discipline:</a:t>
            </a:r>
            <a:r>
              <a:rPr sz="1275" b="0" i="0" u="none">
                <a:solidFill>
                  <a:srgbClr val="44403C"/>
                </a:solidFill>
                <a:latin typeface="Plus Jakarta Sans"/>
              </a:rPr>
              <a:t> Membiasakan peserta didik membersihkan meja kerja seketika (clean as you go) selama proses memasak berlangsung.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53200" y="3590925"/>
            <a:ext cx="50673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44403C"/>
                </a:solidFill>
                <a:latin typeface="Plus Jakarta Sans"/>
              </a:rPr>
              <a:t>Presisi Alat Potong &amp; Ukur:</a:t>
            </a:r>
            <a:r>
              <a:rPr sz="1275" b="0" i="0" u="none">
                <a:solidFill>
                  <a:srgbClr val="44403C"/>
                </a:solidFill>
                <a:latin typeface="Plus Jakarta Sans"/>
              </a:rPr>
              <a:t> Menjaga kualitas potongan (uniformity) untuk menciptakan tampilan akhir yang profesional dan elegan.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53200" y="4471987"/>
            <a:ext cx="50673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44403C"/>
                </a:solidFill>
                <a:latin typeface="Plus Jakarta Sans"/>
              </a:rPr>
              <a:t>Dokumentasi Portofolio Karya:</a:t>
            </a:r>
            <a:r>
              <a:rPr sz="1275" b="0" i="0" u="none">
                <a:solidFill>
                  <a:srgbClr val="44403C"/>
                </a:solidFill>
                <a:latin typeface="Plus Jakarta Sans"/>
              </a:rPr>
              <a:t> Melatih siswa menampilkan hasil akhir kreasi dengan pencahayaan dan sudut foto kuliner yang menarik.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571500"/>
            <a:ext cx="11601450" cy="504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C1917"/>
                </a:solidFill>
                <a:latin typeface="Playfair Display"/>
              </a:rPr>
              <a:t>Estetika dan Kerapian dalam Praktik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171575"/>
            <a:ext cx="11049000" cy="19050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2090737"/>
            <a:ext cx="161925" cy="16192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2728912"/>
            <a:ext cx="161925" cy="1619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3609975"/>
            <a:ext cx="161925" cy="1619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4491037"/>
            <a:ext cx="161925" cy="1619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00312"/>
            <a:ext cx="3492549" cy="27622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799" y="2500312"/>
            <a:ext cx="3492549" cy="27622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2500312"/>
            <a:ext cx="3492549" cy="27622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2795587"/>
            <a:ext cx="666750" cy="666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6775" y="3652837"/>
            <a:ext cx="3047099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C1917"/>
                </a:solidFill>
                <a:latin typeface="Playfair Display"/>
              </a:rPr>
              <a:t>Briefing &amp; Recipe Review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6775" y="4052887"/>
            <a:ext cx="290199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57534E"/>
                </a:solidFill>
                <a:latin typeface="Plus Jakarta Sans"/>
              </a:rPr>
              <a:t>Pemaparan resep, pembagian tugas kelompok, dan pengecekan kelengkapan alat sebelum praktik dimulai.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5074" y="2795587"/>
            <a:ext cx="66675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45074" y="3652837"/>
            <a:ext cx="3047099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C1917"/>
                </a:solidFill>
                <a:latin typeface="Playfair Display"/>
              </a:rPr>
              <a:t>Demonstrasi &amp; Supervisi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5074" y="4052887"/>
            <a:ext cx="290199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57534E"/>
                </a:solidFill>
                <a:latin typeface="Plus Jakarta Sans"/>
              </a:rPr>
              <a:t>Instruktur memberikan contoh teknik dasar secara detail, diikuti pemantauan langsung pada setiap langkah kerja siswa.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3374" y="2795587"/>
            <a:ext cx="666750" cy="6667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423374" y="3652837"/>
            <a:ext cx="3047099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C1917"/>
                </a:solidFill>
                <a:latin typeface="Playfair Display"/>
              </a:rPr>
              <a:t>Evaluasi &amp; Grading Terbuka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23374" y="4052887"/>
            <a:ext cx="2901999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57534E"/>
                </a:solidFill>
                <a:latin typeface="Plus Jakarta Sans"/>
              </a:rPr>
              <a:t>Penilaian objektif mencakup aspek rasa, kebersihan kerja, ketepatan waktu, dan nilai artistik penyajian akhir.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700" y="2957512"/>
            <a:ext cx="342900" cy="3429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3187" y="2957512"/>
            <a:ext cx="390525" cy="3429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61486" y="2957512"/>
            <a:ext cx="390525" cy="3429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571500"/>
            <a:ext cx="11601450" cy="504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C1917"/>
                </a:solidFill>
                <a:latin typeface="Playfair Display"/>
              </a:rPr>
              <a:t>Best Practice Manajemen Kelas Praktik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" y="1171575"/>
            <a:ext cx="11049000" cy="19050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2719387"/>
            <a:ext cx="762000" cy="3810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675572" y="2995612"/>
            <a:ext cx="6840855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1C1917"/>
                </a:solidFill>
                <a:latin typeface="Playfair Display"/>
              </a:rPr>
              <a:t>03. Efisiensi &amp; Kontrol Mutu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62250" y="3843337"/>
            <a:ext cx="66675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57534E"/>
                </a:solidFill>
                <a:latin typeface="Plus Jakarta Sans"/>
              </a:rPr>
              <a:t>Meningkatkan produktivitas dan meminimalisir pemborosan bahan melalui manajemen operasional yang cermat.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71687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2071687"/>
            <a:ext cx="50673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44403C"/>
                </a:solidFill>
                <a:latin typeface="Plus Jakarta Sans"/>
              </a:rPr>
              <a:t>Manajemen Limbah Organik &amp; Anorganik:</a:t>
            </a:r>
            <a:r>
              <a:rPr sz="1275" b="0" i="0" u="none">
                <a:solidFill>
                  <a:srgbClr val="44403C"/>
                </a:solidFill>
                <a:latin typeface="Plus Jakarta Sans"/>
              </a:rPr>
              <a:t> Pemilahan sampah langsung di tempat untuk menjaga higienitas area kerja sekitar.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709862"/>
            <a:ext cx="50673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44403C"/>
                </a:solidFill>
                <a:latin typeface="Plus Jakarta Sans"/>
              </a:rPr>
              <a:t>Audit Peralatan Rutin:</a:t>
            </a:r>
            <a:r>
              <a:rPr sz="1275" b="0" i="0" u="none">
                <a:solidFill>
                  <a:srgbClr val="44403C"/>
                </a:solidFill>
                <a:latin typeface="Plus Jakarta Sans"/>
              </a:rPr>
              <a:t> Pengecekan fungsionalitas mesin mixer, oven, dan kalibrasi termometer berkala.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348037"/>
            <a:ext cx="50673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44403C"/>
                </a:solidFill>
                <a:latin typeface="Plus Jakarta Sans"/>
              </a:rPr>
              <a:t>Efisiensi Bahan Baku (Yield Management):</a:t>
            </a:r>
            <a:r>
              <a:rPr sz="1275" b="0" i="0" u="none">
                <a:solidFill>
                  <a:srgbClr val="44403C"/>
                </a:solidFill>
                <a:latin typeface="Plus Jakarta Sans"/>
              </a:rPr>
              <a:t> Penghitungan porsi yang akurat guna menghindari sisa produksi yang berlebihan.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986212"/>
            <a:ext cx="50673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44403C"/>
                </a:solidFill>
                <a:latin typeface="Plus Jakarta Sans"/>
              </a:rPr>
              <a:t>Standar Keselamatan Kerja (K3):</a:t>
            </a:r>
            <a:r>
              <a:rPr sz="1275" b="0" i="0" u="none">
                <a:solidFill>
                  <a:srgbClr val="44403C"/>
                </a:solidFill>
                <a:latin typeface="Plus Jakarta Sans"/>
              </a:rPr>
              <a:t> Pelatihan penanganan alat panas, bahan kimia pembersih, dan kotak P3K yang mudah dijangkau.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071687"/>
            <a:ext cx="5334000" cy="3619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571500"/>
            <a:ext cx="11601450" cy="504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C1917"/>
                </a:solidFill>
                <a:latin typeface="Playfair Display"/>
              </a:rPr>
              <a:t>Kontrol Mutu &amp; Mitigasi Risiko Dapur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171575"/>
            <a:ext cx="11049000" cy="19050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090737"/>
            <a:ext cx="161925" cy="16192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728912"/>
            <a:ext cx="161925" cy="1619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367087"/>
            <a:ext cx="161925" cy="1619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005262"/>
            <a:ext cx="161925" cy="1619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85925" y="2923282"/>
            <a:ext cx="8820150" cy="1439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sz="2700" b="0" i="1" u="none">
                <a:solidFill>
                  <a:srgbClr val="1C1917"/>
                </a:solidFill>
                <a:latin typeface="Playfair Display"/>
              </a:rPr>
              <a:t> "Dapur yang rapi dan artistik bukan sekadar tempat mengolah makanan, melainkan cerminan disiplin jiwa, dedikasi seni, dan standar mutu yang tinggi."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19650" y="4601319"/>
            <a:ext cx="25527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B45309"/>
                </a:solidFill>
                <a:latin typeface="Plus Jakarta Sans SemiBold"/>
              </a:rPr>
              <a:t>— Anggi Purnama Dini, S.Pd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571500"/>
            <a:ext cx="11601450" cy="504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C1917"/>
                </a:solidFill>
                <a:latin typeface="Playfair Display"/>
              </a:rPr>
              <a:t>Filosofi Kerja Profesional</a:t>
            </a:r>
          </a:p>
        </p:txBody>
      </p:sp>
      <p:sp>
        <p:nvSpPr>
          <p:cNvPr id="6" name="Rectangle 5"/>
          <p:cNvSpPr/>
          <p:nvPr/>
        </p:nvSpPr>
        <p:spPr>
          <a:xfrm>
            <a:off x="571500" y="1171575"/>
            <a:ext cx="11049000" cy="19050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00312"/>
            <a:ext cx="3492549" cy="27622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799" y="2500312"/>
            <a:ext cx="3492549" cy="27622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2500312"/>
            <a:ext cx="3492549" cy="27622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2795587"/>
            <a:ext cx="666750" cy="666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6775" y="3652837"/>
            <a:ext cx="3047099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C1917"/>
                </a:solidFill>
                <a:latin typeface="Playfair Display"/>
              </a:rPr>
              <a:t>Desain Terstruktur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6775" y="4052887"/>
            <a:ext cx="290199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57534E"/>
                </a:solidFill>
                <a:latin typeface="Plus Jakarta Sans"/>
              </a:rPr>
              <a:t>Layout dapur yang sistematis mendukung kelancaran mobilitas dan mencegah terjadinya kontaminasi silang.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5074" y="2795587"/>
            <a:ext cx="66675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45074" y="3652837"/>
            <a:ext cx="3047099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C1917"/>
                </a:solidFill>
                <a:latin typeface="Playfair Display"/>
              </a:rPr>
              <a:t>Budaya Bersih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5074" y="4052887"/>
            <a:ext cx="290199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57534E"/>
                </a:solidFill>
                <a:latin typeface="Plus Jakarta Sans"/>
              </a:rPr>
              <a:t>Penerapan prinsip kebersihan dan kerapian (Clean as you go) harus menjadi habit utama setiap praktisi kuliner.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3374" y="2795587"/>
            <a:ext cx="666750" cy="6667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423374" y="3652837"/>
            <a:ext cx="3047099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C1917"/>
                </a:solidFill>
                <a:latin typeface="Playfair Display"/>
              </a:rPr>
              <a:t>Sentuhan Artistik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23374" y="4052887"/>
            <a:ext cx="2901999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57534E"/>
                </a:solidFill>
                <a:latin typeface="Plus Jakarta Sans"/>
              </a:rPr>
              <a:t>Kombinasi teknik matang dan estetika visual menghasilkan karya kuliner dan pastry berkelas industri.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700" y="2957512"/>
            <a:ext cx="342900" cy="3429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3187" y="2957512"/>
            <a:ext cx="390525" cy="3429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28161" y="2957512"/>
            <a:ext cx="257175" cy="3429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571500"/>
            <a:ext cx="11601450" cy="504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C1917"/>
                </a:solidFill>
                <a:latin typeface="Playfair Display"/>
              </a:rPr>
              <a:t>Kesimpulan &amp; Ringkasan Utama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" y="1171575"/>
            <a:ext cx="11049000" cy="19050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562" y="4076700"/>
            <a:ext cx="3952875" cy="4667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2314575"/>
            <a:ext cx="11601450" cy="809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1C1917"/>
                </a:solidFill>
                <a:latin typeface="Playfair Display"/>
              </a:rPr>
              <a:t>Terima Kasih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3314700"/>
            <a:ext cx="110490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57534E"/>
                </a:solidFill>
                <a:latin typeface="Plus Jakarta Sans"/>
              </a:rPr>
              <a:t>Sesi Tanya Jawab &amp; Diskusi Terbuka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4837" y="4238625"/>
            <a:ext cx="152400" cy="171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38212" y="2728912"/>
            <a:ext cx="10315575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938212" y="3500437"/>
            <a:ext cx="10315575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38212" y="3490912"/>
            <a:ext cx="1031557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38212" y="3490912"/>
            <a:ext cx="1031557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38212" y="4262437"/>
            <a:ext cx="1031557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38212" y="4262437"/>
            <a:ext cx="1031557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12" y="2871787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33587" y="2909887"/>
            <a:ext cx="92202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4403C"/>
                </a:solidFill>
                <a:latin typeface="Plus Jakarta Sans"/>
              </a:rPr>
              <a:t>https://cdn.shopify.com/s/files/1/0881/1819/8573/files/01-hero-stainless-steel-bench.png?v=1779771026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33587" y="3109912"/>
            <a:ext cx="9220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4403C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commercialkitchenappliances.com.au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212" y="3643312"/>
            <a:ext cx="857250" cy="476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033587" y="3681412"/>
            <a:ext cx="92202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4403C"/>
                </a:solidFill>
                <a:latin typeface="Plus Jakarta Sans"/>
              </a:rPr>
              <a:t>https://newimageinstitute.com/uploads/courses/f_6a3e329401459_1782461076.png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33587" y="3881437"/>
            <a:ext cx="9220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4403C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newimageinstitute.com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212" y="4414837"/>
            <a:ext cx="857250" cy="476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033587" y="4452937"/>
            <a:ext cx="92202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4403C"/>
                </a:solidFill>
                <a:latin typeface="Plus Jakarta Sans"/>
              </a:rPr>
              <a:t>https://images.squarespace-cdn.com/content/v1/5e32ab1a44a8b143b36cad96/a7b7ecb1-af3f-4d31-815e-1a675e18808f/Screenshot+%28796%29.png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33587" y="4652962"/>
            <a:ext cx="9220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4403C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associationofprofessionalchefs.com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" y="571500"/>
            <a:ext cx="11601450" cy="504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C1917"/>
                </a:solidFill>
                <a:latin typeface="Playfair Display"/>
              </a:rPr>
              <a:t>Image Sources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" y="1171575"/>
            <a:ext cx="11049000" cy="19050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Layar Lebar</PresentationFormat>
  <Paragraphs>0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Judul Slide</vt:lpstr>
      </vt:variant>
      <vt:variant>
        <vt:i4>13</vt:i4>
      </vt:variant>
    </vt:vector>
  </HeadingPairs>
  <TitlesOfParts>
    <vt:vector size="14" baseType="lpstr"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subject/>
  <dc:creator/>
  <cp:keywords/>
  <dc:description>generated using python-pptx</dc:description>
  <cp:lastModifiedBy>anggidini82@gmail.com</cp:lastModifiedBy>
  <cp:revision>2</cp:revision>
  <dcterms:created xsi:type="dcterms:W3CDTF">2013-01-27T09:14:16Z</dcterms:created>
  <dcterms:modified xsi:type="dcterms:W3CDTF">2026-09-11T12:31:58Z</dcterms:modified>
  <cp:category/>
</cp:coreProperties>
</file>