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type="screen4x3" cy="6858000" cx="12191695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tableStyles" Target="tableStyles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4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4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5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5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5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9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7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2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2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2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3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3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3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7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4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4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81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1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80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8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8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/>
      </p:grpSpPr>
      <p:sp>
        <p:nvSpPr>
          <p:cNvPr id="1048584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85" name="TextBox 1"/>
          <p:cNvSpPr txBox="1"/>
          <p:nvPr/>
        </p:nvSpPr>
        <p:spPr>
          <a:xfrm>
            <a:off x="640080" y="502920"/>
            <a:ext cx="7023765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PEMBINAAN KARAKTER SISWA SM</a:t>
            </a:r>
            <a:r>
              <a:rPr altLang="id-ID" lang="en-US">
                <a:solidFill>
                  <a:srgbClr val="000000"/>
                </a:solidFill>
              </a:rPr>
              <a:t>A</a:t>
            </a:r>
            <a:r>
              <a:rPr altLang="id-ID" lang="en-US">
                <a:solidFill>
                  <a:srgbClr val="000000"/>
                </a:solidFill>
              </a:rPr>
              <a:t>/</a:t>
            </a:r>
            <a:r>
              <a:rPr altLang="id-ID" lang="en-US">
                <a:solidFill>
                  <a:srgbClr val="000000"/>
                </a:solidFill>
              </a:rPr>
              <a:t>S</a:t>
            </a:r>
            <a:r>
              <a:rPr altLang="id-ID" lang="en-US">
                <a:solidFill>
                  <a:srgbClr val="000000"/>
                </a:solidFill>
              </a:rPr>
              <a:t>M</a:t>
            </a:r>
            <a:r>
              <a:rPr altLang="id-ID" lang="en-US">
                <a:solidFill>
                  <a:srgbClr val="000000"/>
                </a:solidFill>
              </a:rPr>
              <a:t>K</a:t>
            </a:r>
            <a:endParaRPr altLang="en-US" lang="zh-CN"/>
          </a:p>
        </p:txBody>
      </p:sp>
      <p:sp>
        <p:nvSpPr>
          <p:cNvPr id="1048586" name="TextBox 2"/>
          <p:cNvSpPr txBox="1"/>
          <p:nvPr/>
        </p:nvSpPr>
        <p:spPr>
          <a:xfrm>
            <a:off x="777240" y="1417320"/>
            <a:ext cx="10698480" cy="764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Contoh permasalahan siswa dan strategi penanganan BK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Materi MGBK • Interaktif • Praktis</a:t>
            </a:r>
          </a:p>
        </p:txBody>
      </p:sp>
      <p:sp>
        <p:nvSpPr>
          <p:cNvPr id="1048587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88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89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0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591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/>
      </p:grpSpPr>
      <p:sp>
        <p:nvSpPr>
          <p:cNvPr id="1048592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3" name="TextBox 1"/>
          <p:cNvSpPr txBox="1"/>
          <p:nvPr/>
        </p:nvSpPr>
        <p:spPr>
          <a:xfrm>
            <a:off x="640080" y="502920"/>
            <a:ext cx="4589929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Arah Pembinaan Karakter</a:t>
            </a:r>
          </a:p>
        </p:txBody>
      </p:sp>
      <p:sp>
        <p:nvSpPr>
          <p:cNvPr id="1048594" name="TextBox 2"/>
          <p:cNvSpPr txBox="1"/>
          <p:nvPr/>
        </p:nvSpPr>
        <p:spPr>
          <a:xfrm>
            <a:off x="777240" y="1417320"/>
            <a:ext cx="10698480" cy="14376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Karakter bukan sekadar nasihat, tetapi kebiasaan yang dilatih.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Fokus: integritas • tanggung jawab • disiplin • empati • resiliensi • kontrol diri • etika digital</a:t>
            </a:r>
          </a:p>
        </p:txBody>
      </p:sp>
      <p:sp>
        <p:nvSpPr>
          <p:cNvPr id="1048595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6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7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98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599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/>
      </p:grpSpPr>
      <p:sp>
        <p:nvSpPr>
          <p:cNvPr id="1048600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1" name="TextBox 1"/>
          <p:cNvSpPr txBox="1"/>
          <p:nvPr/>
        </p:nvSpPr>
        <p:spPr>
          <a:xfrm>
            <a:off x="640080" y="502920"/>
            <a:ext cx="10090915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Mengapa Anak SM</a:t>
            </a:r>
            <a:r>
              <a:rPr altLang="id-ID" lang="en-US">
                <a:solidFill>
                  <a:srgbClr val="000000"/>
                </a:solidFill>
              </a:rPr>
              <a:t>A</a:t>
            </a:r>
            <a:r>
              <a:rPr altLang="id-ID" lang="en-US">
                <a:solidFill>
                  <a:srgbClr val="000000"/>
                </a:solidFill>
              </a:rPr>
              <a:t>/</a:t>
            </a:r>
            <a:r>
              <a:rPr altLang="id-ID" lang="en-US">
                <a:solidFill>
                  <a:srgbClr val="000000"/>
                </a:solidFill>
              </a:rPr>
              <a:t>S</a:t>
            </a:r>
            <a:r>
              <a:rPr altLang="id-ID" lang="en-US">
                <a:solidFill>
                  <a:srgbClr val="000000"/>
                </a:solidFill>
              </a:rPr>
              <a:t>M</a:t>
            </a:r>
            <a:r>
              <a:rPr altLang="id-ID" lang="en-US">
                <a:solidFill>
                  <a:srgbClr val="000000"/>
                </a:solidFill>
              </a:rPr>
              <a:t>K</a:t>
            </a:r>
            <a:r>
              <a:rPr>
                <a:solidFill>
                  <a:srgbClr val="000000"/>
                </a:solidFill>
              </a:rPr>
              <a:t> Sekarang Perlu Pendampingan?</a:t>
            </a:r>
            <a:endParaRPr altLang="en-US" lang="zh-CN"/>
          </a:p>
        </p:txBody>
      </p:sp>
      <p:sp>
        <p:nvSpPr>
          <p:cNvPr id="1048602" name="TextBox 2"/>
          <p:cNvSpPr txBox="1"/>
          <p:nvPr/>
        </p:nvSpPr>
        <p:spPr>
          <a:xfrm>
            <a:off x="777240" y="1417320"/>
            <a:ext cx="10698480" cy="2288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Arus informasi sangat cepat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Tekanan teman sebaya dan media sosial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FOMO dan budaya membandingkan diri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Penggunaan AI dalam belajar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Ekspektasi akademik dan masa depan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Konflik relasi yang berpindah ke ruang digital</a:t>
            </a:r>
          </a:p>
        </p:txBody>
      </p:sp>
      <p:sp>
        <p:nvSpPr>
          <p:cNvPr id="1048603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4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5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6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07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/>
      </p:grpSpPr>
      <p:sp>
        <p:nvSpPr>
          <p:cNvPr id="1048608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09" name="TextBox 1"/>
          <p:cNvSpPr txBox="1"/>
          <p:nvPr/>
        </p:nvSpPr>
        <p:spPr>
          <a:xfrm>
            <a:off x="640080" y="502920"/>
            <a:ext cx="3610194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Peta Masalah Siswa</a:t>
            </a:r>
          </a:p>
        </p:txBody>
      </p:sp>
      <p:sp>
        <p:nvSpPr>
          <p:cNvPr id="1048610" name="TextBox 2"/>
          <p:cNvSpPr txBox="1"/>
          <p:nvPr/>
        </p:nvSpPr>
        <p:spPr>
          <a:xfrm>
            <a:off x="777240" y="1417320"/>
            <a:ext cx="10698480" cy="1907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AKADEMIK: menyontek, malas, tidak fokus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PERILAKU: terlambat, melanggar aturan, agresif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SOSIAL: bullying, konflik circle, peer pressure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DIGITAL: scrolling berlebihan, cyberbullying, AI tidak etis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PERSONAL: minder, takut gagal, bingung masa depan</a:t>
            </a:r>
          </a:p>
        </p:txBody>
      </p:sp>
      <p:sp>
        <p:nvSpPr>
          <p:cNvPr id="1048611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2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3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4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15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/>
      </p:grpSpPr>
      <p:sp>
        <p:nvSpPr>
          <p:cNvPr id="1048616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17" name="TextBox 1"/>
          <p:cNvSpPr txBox="1"/>
          <p:nvPr/>
        </p:nvSpPr>
        <p:spPr>
          <a:xfrm>
            <a:off x="640080" y="502920"/>
            <a:ext cx="5521147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1 — Disiplin &amp; Terlambat</a:t>
            </a:r>
          </a:p>
        </p:txBody>
      </p:sp>
      <p:sp>
        <p:nvSpPr>
          <p:cNvPr id="1048618" name="TextBox 2"/>
          <p:cNvSpPr txBox="1"/>
          <p:nvPr/>
        </p:nvSpPr>
        <p:spPr>
          <a:xfrm>
            <a:off x="777240" y="1417320"/>
            <a:ext cx="10698480" cy="33426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Raka sering terlambat dan tidur larut karena bermain HP. Ia berkata, “Saya tetap bisa mengejar pelajaran.”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 BK: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1. Gali penyebab, bukan langsung menghakimi.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2. Petakan kebiasaan dan pemicu.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3. Tetapkan target kecil dan terukur.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4. Buat kontrak/perencanaan perubahan.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5. Monitoring bersama wali kelas.</a:t>
            </a:r>
          </a:p>
        </p:txBody>
      </p:sp>
      <p:sp>
        <p:nvSpPr>
          <p:cNvPr id="1048619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0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1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2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23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/>
      </p:grpSpPr>
      <p:sp>
        <p:nvSpPr>
          <p:cNvPr id="1048624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5" name="TextBox 1"/>
          <p:cNvSpPr txBox="1"/>
          <p:nvPr/>
        </p:nvSpPr>
        <p:spPr>
          <a:xfrm>
            <a:off x="640080" y="502920"/>
            <a:ext cx="6954759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2 — Bullying Berkedok Bercanda</a:t>
            </a:r>
          </a:p>
        </p:txBody>
      </p:sp>
      <p:sp>
        <p:nvSpPr>
          <p:cNvPr id="1048626" name="TextBox 2"/>
          <p:cNvSpPr txBox="1"/>
          <p:nvPr/>
        </p:nvSpPr>
        <p:spPr>
          <a:xfrm>
            <a:off x="777240" y="1417320"/>
            <a:ext cx="10698480" cy="3050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Sekelompok siswa mengejek fisik teman dan mengunggahnya ke grup kelas.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 BK: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Utamakan keamanan dan hentikan perilaku.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Dengarkan siswa yang terdampak tanpa menyalahkan.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Klarifikasi perilaku dan dampaknya.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Pembinaan empati dan tanggung jawab.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Kolaborasi sekolah/orang tua sesuai prosedur.</a:t>
            </a:r>
          </a:p>
        </p:txBody>
      </p:sp>
      <p:sp>
        <p:nvSpPr>
          <p:cNvPr id="1048627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8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29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0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31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/>
      </p:grpSpPr>
      <p:sp>
        <p:nvSpPr>
          <p:cNvPr id="1048632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3" name="TextBox 1"/>
          <p:cNvSpPr txBox="1"/>
          <p:nvPr/>
        </p:nvSpPr>
        <p:spPr>
          <a:xfrm>
            <a:off x="640080" y="502920"/>
            <a:ext cx="6770807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3 — Konflik Pertemanan &amp; Chat</a:t>
            </a:r>
          </a:p>
        </p:txBody>
      </p:sp>
      <p:sp>
        <p:nvSpPr>
          <p:cNvPr id="1048634" name="TextBox 2"/>
          <p:cNvSpPr txBox="1"/>
          <p:nvPr/>
        </p:nvSpPr>
        <p:spPr>
          <a:xfrm>
            <a:off x="777240" y="1417320"/>
            <a:ext cx="10698480" cy="3050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Sindiran di grup chat berkembang menjadi permusuhan di kelas.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1. Temui pihak secara terpisah.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2. Bedakan fakta, asumsi, dan emosi.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3. Latih komunikasi asertif.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4. Mediasi bila aman dan semua siap.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5. Buat kesepakatan perilaku dan follow-up.</a:t>
            </a:r>
          </a:p>
        </p:txBody>
      </p:sp>
      <p:sp>
        <p:nvSpPr>
          <p:cNvPr id="1048635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6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7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38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39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/>
      </p:grpSpPr>
      <p:sp>
        <p:nvSpPr>
          <p:cNvPr id="1048640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1" name="TextBox 1"/>
          <p:cNvSpPr txBox="1"/>
          <p:nvPr/>
        </p:nvSpPr>
        <p:spPr>
          <a:xfrm>
            <a:off x="640080" y="502920"/>
            <a:ext cx="6978819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4 — Menyontek / AI untuk Tugas</a:t>
            </a:r>
          </a:p>
        </p:txBody>
      </p:sp>
      <p:sp>
        <p:nvSpPr>
          <p:cNvPr id="1048642" name="TextBox 2"/>
          <p:cNvSpPr txBox="1"/>
          <p:nvPr/>
        </p:nvSpPr>
        <p:spPr>
          <a:xfrm>
            <a:off x="777240" y="1417320"/>
            <a:ext cx="10698480" cy="33426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Siswa menyerahkan tugas dari AI tanpa memahami isinya dan menyontek saat ujian.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 BK: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Bahas integritas akademik, bukan hanya hukuman.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Cari tekanan yang mendorong perilaku.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Ajarkan penggunaan AI sebagai alat bantu belajar.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Latih perencanaan tugas dan belajar.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Koordinasikan tindak lanjut dengan guru mapel.</a:t>
            </a:r>
          </a:p>
        </p:txBody>
      </p:sp>
      <p:sp>
        <p:nvSpPr>
          <p:cNvPr id="1048643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4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5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6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47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/>
      </p:grpSpPr>
      <p:sp>
        <p:nvSpPr>
          <p:cNvPr id="1048648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49" name="TextBox 1"/>
          <p:cNvSpPr txBox="1"/>
          <p:nvPr/>
        </p:nvSpPr>
        <p:spPr>
          <a:xfrm>
            <a:off x="640080" y="502920"/>
            <a:ext cx="5934244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5 — Motivasi Belajar Turun</a:t>
            </a:r>
          </a:p>
        </p:txBody>
      </p:sp>
      <p:sp>
        <p:nvSpPr>
          <p:cNvPr id="1048650" name="TextBox 2"/>
          <p:cNvSpPr txBox="1"/>
          <p:nvPr/>
        </p:nvSpPr>
        <p:spPr>
          <a:xfrm>
            <a:off x="777240" y="1417320"/>
            <a:ext cx="10698480" cy="3050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“Saya tidak tahu mau kuliah apa, jadi buat apa belajar?”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Eksplorasi minat, kekuatan, nilai, dan tujuan.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Hubungkan belajar dengan pilihan masa depan.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Buat target jangka pendek.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Gunakan pendekatan strength-based.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Pantau kemajuan dan beri umpan balik.</a:t>
            </a:r>
          </a:p>
        </p:txBody>
      </p:sp>
      <p:sp>
        <p:nvSpPr>
          <p:cNvPr id="1048651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2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3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4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55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/>
      </p:grpSpPr>
      <p:sp>
        <p:nvSpPr>
          <p:cNvPr id="1048656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57" name="TextBox 1"/>
          <p:cNvSpPr txBox="1"/>
          <p:nvPr/>
        </p:nvSpPr>
        <p:spPr>
          <a:xfrm>
            <a:off x="640080" y="502920"/>
            <a:ext cx="6139577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6 — Tekanan Teman Sebaya</a:t>
            </a:r>
          </a:p>
        </p:txBody>
      </p:sp>
      <p:sp>
        <p:nvSpPr>
          <p:cNvPr id="1048658" name="TextBox 2"/>
          <p:cNvSpPr txBox="1"/>
          <p:nvPr/>
        </p:nvSpPr>
        <p:spPr>
          <a:xfrm>
            <a:off x="777240" y="1417320"/>
            <a:ext cx="10698480" cy="3050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Siswa mengikuti perilaku berisiko karena takut dikeluarkan dari circle.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Identifikasi kebutuhan diterima kelompok.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Role play mengatakan “tidak”.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Latih pengambilan keputusan dan konsekuensi.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Bangun dukungan teman yang positif.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Jika ada risiko keselamatan, aktifkan prosedur sekolah.</a:t>
            </a:r>
          </a:p>
        </p:txBody>
      </p:sp>
      <p:sp>
        <p:nvSpPr>
          <p:cNvPr id="1048659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0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1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2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63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/>
      </p:grpSpPr>
      <p:sp>
        <p:nvSpPr>
          <p:cNvPr id="1048664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5" name="TextBox 1"/>
          <p:cNvSpPr txBox="1"/>
          <p:nvPr/>
        </p:nvSpPr>
        <p:spPr>
          <a:xfrm>
            <a:off x="640080" y="502920"/>
            <a:ext cx="7342257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KASUS 7 — Minder &amp; Membandingkan Diri</a:t>
            </a:r>
          </a:p>
        </p:txBody>
      </p:sp>
      <p:sp>
        <p:nvSpPr>
          <p:cNvPr id="1048666" name="TextBox 2"/>
          <p:cNvSpPr txBox="1"/>
          <p:nvPr/>
        </p:nvSpPr>
        <p:spPr>
          <a:xfrm>
            <a:off x="777240" y="1417320"/>
            <a:ext cx="10698480" cy="2669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Kasus: Siswa merasa gagal karena melihat teman di media sosial lebih berprestasi.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Penanganan: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Validasi perasaan tanpa menguatkan pikiran negatif.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Identifikasi kekuatan dan pencapaian nyata.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Bahas perbandingan sosial dan jejak digital.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Susun target berdasarkan perkembangan diri sendiri.</a:t>
            </a:r>
          </a:p>
        </p:txBody>
      </p:sp>
      <p:sp>
        <p:nvSpPr>
          <p:cNvPr id="1048667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8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69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0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71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/>
      </p:grpSpPr>
      <p:sp>
        <p:nvSpPr>
          <p:cNvPr id="1048672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3" name="TextBox 1"/>
          <p:cNvSpPr txBox="1"/>
          <p:nvPr/>
        </p:nvSpPr>
        <p:spPr>
          <a:xfrm>
            <a:off x="640080" y="502920"/>
            <a:ext cx="6672630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Teknik Layanan BK yang Dapat Dipilih</a:t>
            </a:r>
          </a:p>
        </p:txBody>
      </p:sp>
      <p:sp>
        <p:nvSpPr>
          <p:cNvPr id="1048674" name="TextBox 2"/>
          <p:cNvSpPr txBox="1"/>
          <p:nvPr/>
        </p:nvSpPr>
        <p:spPr>
          <a:xfrm>
            <a:off x="777240" y="1417320"/>
            <a:ext cx="10698480" cy="2288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Bimbingan klasikal → pencegahan &amp; edukasi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Bimbingan kelompok → latihan keterampilan sosial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Konseling individual → masalah personal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Konseling kelompok → pengalaman bersama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Konsultasi/kolaborasi → wali kelas, guru, orang tua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Rujukan → bila membutuhkan layanan profesional lanjutan</a:t>
            </a:r>
          </a:p>
        </p:txBody>
      </p:sp>
      <p:sp>
        <p:nvSpPr>
          <p:cNvPr id="1048675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6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7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78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79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/>
      </p:grpSpPr>
      <p:sp>
        <p:nvSpPr>
          <p:cNvPr id="1048680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81" name="TextBox 1"/>
          <p:cNvSpPr txBox="1"/>
          <p:nvPr/>
        </p:nvSpPr>
        <p:spPr>
          <a:xfrm>
            <a:off x="640080" y="502920"/>
            <a:ext cx="4532829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Formula Penanganan: 6D</a:t>
            </a:r>
          </a:p>
        </p:txBody>
      </p:sp>
      <p:sp>
        <p:nvSpPr>
          <p:cNvPr id="1048682" name="TextBox 2"/>
          <p:cNvSpPr txBox="1"/>
          <p:nvPr/>
        </p:nvSpPr>
        <p:spPr>
          <a:xfrm>
            <a:off x="777240" y="1417320"/>
            <a:ext cx="10698480" cy="2288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1. DETEKSI — apa masalahnya?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2. DENGARKAN — beri ruang aman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3. DALAMI — cari faktor penyebab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4. DESAIN — tentukan tujuan &amp; intervensi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5. DAMPINGI — monitoring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6. EVALUASI — lihat perubahan &amp; tindak lanjut</a:t>
            </a:r>
          </a:p>
        </p:txBody>
      </p:sp>
      <p:sp>
        <p:nvSpPr>
          <p:cNvPr id="1048683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84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85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86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87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/>
      </p:grpSpPr>
      <p:sp>
        <p:nvSpPr>
          <p:cNvPr id="1048688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89" name="TextBox 1"/>
          <p:cNvSpPr txBox="1"/>
          <p:nvPr/>
        </p:nvSpPr>
        <p:spPr>
          <a:xfrm>
            <a:off x="640080" y="502920"/>
            <a:ext cx="5763538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Hal yang Sebaiknya Dihindari BK</a:t>
            </a:r>
          </a:p>
        </p:txBody>
      </p:sp>
      <p:sp>
        <p:nvSpPr>
          <p:cNvPr id="1048690" name="TextBox 2"/>
          <p:cNvSpPr txBox="1"/>
          <p:nvPr/>
        </p:nvSpPr>
        <p:spPr>
          <a:xfrm>
            <a:off x="777240" y="1417320"/>
            <a:ext cx="10698480" cy="2669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✗ Memberi label “anak nakal”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✗ Mempermalukan siswa di depan kelas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✗ Langsung menyimpulkan penyebab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✗ Menganggap semua masalah selesai dengan nasihat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✗ Membuka cerita siswa tanpa kebutuhan yang sah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✓ Fokus pada perilaku, kebutuhan, keamanan, dan perubahan yang dapat dilatih.</a:t>
            </a:r>
          </a:p>
        </p:txBody>
      </p:sp>
      <p:sp>
        <p:nvSpPr>
          <p:cNvPr id="1048691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92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93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94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695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/>
      </p:grpSpPr>
      <p:sp>
        <p:nvSpPr>
          <p:cNvPr id="1048696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697" name="TextBox 1"/>
          <p:cNvSpPr txBox="1"/>
          <p:nvPr/>
        </p:nvSpPr>
        <p:spPr>
          <a:xfrm>
            <a:off x="640080" y="502920"/>
            <a:ext cx="6702892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Ice Breaking — “Kalau Saya Jadi Dia…”</a:t>
            </a:r>
          </a:p>
        </p:txBody>
      </p:sp>
      <p:sp>
        <p:nvSpPr>
          <p:cNvPr id="1048698" name="TextBox 2"/>
          <p:cNvSpPr txBox="1"/>
          <p:nvPr/>
        </p:nvSpPr>
        <p:spPr>
          <a:xfrm>
            <a:off x="777240" y="1417320"/>
            <a:ext cx="10698480" cy="3812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Tampilkan satu kasus singkat.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Pertanyaan untuk peserta: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1. Apa yang mungkin dirasakan siswa?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2. Apa kebutuhan di balik perilakunya?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3. Apa respons pertama BK?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4. Apa yang jangan dilakukan?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5. Siapa yang perlu dilibatkan?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Diskusi 5–7 menit per kelompok.</a:t>
            </a:r>
          </a:p>
        </p:txBody>
      </p:sp>
      <p:sp>
        <p:nvSpPr>
          <p:cNvPr id="1048699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0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1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2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703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/>
      </p:grpSpPr>
      <p:sp>
        <p:nvSpPr>
          <p:cNvPr id="1048704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5" name="TextBox 1"/>
          <p:cNvSpPr txBox="1"/>
          <p:nvPr/>
        </p:nvSpPr>
        <p:spPr>
          <a:xfrm>
            <a:off x="640080" y="502920"/>
            <a:ext cx="4046955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Kelompok</a:t>
            </a:r>
          </a:p>
        </p:txBody>
      </p:sp>
      <p:sp>
        <p:nvSpPr>
          <p:cNvPr id="1048706" name="TextBox 2"/>
          <p:cNvSpPr txBox="1"/>
          <p:nvPr/>
        </p:nvSpPr>
        <p:spPr>
          <a:xfrm>
            <a:off x="777240" y="1417320"/>
            <a:ext cx="10698480" cy="3431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Pilih satu kasus: bullying • menyontek • konflik circle • kecanduan HP • motivasi belajar.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Tugas kelompok: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A. Identifikasi masalah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B. Faktor penyebab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C. Tujuan layanan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D. Teknik BK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E. Langkah penanganan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F. Indikator keberhasilan</a:t>
            </a:r>
          </a:p>
        </p:txBody>
      </p:sp>
      <p:sp>
        <p:nvSpPr>
          <p:cNvPr id="1048707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8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09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10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711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/>
      </p:grpSpPr>
      <p:sp>
        <p:nvSpPr>
          <p:cNvPr id="1048712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13" name="TextBox 1"/>
          <p:cNvSpPr txBox="1"/>
          <p:nvPr/>
        </p:nvSpPr>
        <p:spPr>
          <a:xfrm>
            <a:off x="640080" y="502920"/>
            <a:ext cx="5430163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Contoh Indikator Keberhasilan</a:t>
            </a:r>
          </a:p>
        </p:txBody>
      </p:sp>
      <p:sp>
        <p:nvSpPr>
          <p:cNvPr id="1048714" name="TextBox 2"/>
          <p:cNvSpPr txBox="1"/>
          <p:nvPr/>
        </p:nvSpPr>
        <p:spPr>
          <a:xfrm>
            <a:off x="777240" y="1417320"/>
            <a:ext cx="10698480" cy="34315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Bukan hanya: “siswa sudah dinasihati.”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Lebih terukur: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keterlambatan berkurang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konflik tidak berulang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siswa mampu mengatakan tidak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tugas dikerjakan secara mandiri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siswa mampu menyebutkan strategi menghadapi tekanan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• siswa memiliki rencana tindak lanjut</a:t>
            </a:r>
          </a:p>
        </p:txBody>
      </p:sp>
      <p:sp>
        <p:nvSpPr>
          <p:cNvPr id="1048715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16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17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18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719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/>
      </p:grpSpPr>
      <p:sp>
        <p:nvSpPr>
          <p:cNvPr id="1048720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1" name="TextBox 1"/>
          <p:cNvSpPr txBox="1"/>
          <p:nvPr/>
        </p:nvSpPr>
        <p:spPr>
          <a:xfrm>
            <a:off x="640080" y="502920"/>
            <a:ext cx="6390750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Kolaborasi: BK Tidak Bekerja Sendiri</a:t>
            </a:r>
          </a:p>
        </p:txBody>
      </p:sp>
      <p:sp>
        <p:nvSpPr>
          <p:cNvPr id="1048722" name="TextBox 2"/>
          <p:cNvSpPr txBox="1"/>
          <p:nvPr/>
        </p:nvSpPr>
        <p:spPr>
          <a:xfrm>
            <a:off x="777240" y="1417320"/>
            <a:ext cx="10698480" cy="14376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SISWA ↔ GURU BK ↔ WALI KELAS ↔ GURU MAPEL ↔ ORANG TUA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Kolaborasi dilakukan sesuai kebutuhan, kewenangan, keamanan siswa, dan ketentuan sekolah.</a:t>
            </a:r>
          </a:p>
        </p:txBody>
      </p:sp>
      <p:sp>
        <p:nvSpPr>
          <p:cNvPr id="1048723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4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5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6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727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/>
      </p:grpSpPr>
      <p:sp>
        <p:nvSpPr>
          <p:cNvPr id="1048728" name="Rectangle 3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2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29" name="TextBox 1"/>
          <p:cNvSpPr txBox="1"/>
          <p:nvPr/>
        </p:nvSpPr>
        <p:spPr>
          <a:xfrm>
            <a:off x="640080" y="502920"/>
            <a:ext cx="1645762" cy="523240"/>
          </a:xfrm>
          <a:prstGeom prst="rect"/>
          <a:noFill/>
        </p:spPr>
        <p:txBody>
          <a:bodyPr wrap="none">
            <a:spAutoFit/>
          </a:bodyPr>
          <a:p>
            <a:pPr>
              <a:defRPr b="1" sz="2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Penutup</a:t>
            </a:r>
          </a:p>
        </p:txBody>
      </p:sp>
      <p:sp>
        <p:nvSpPr>
          <p:cNvPr id="1048730" name="TextBox 2"/>
          <p:cNvSpPr txBox="1"/>
          <p:nvPr/>
        </p:nvSpPr>
        <p:spPr>
          <a:xfrm>
            <a:off x="777240" y="1417320"/>
            <a:ext cx="10698480" cy="2021841"/>
          </a:xfrm>
          <a:prstGeom prst="rect"/>
          <a:noFill/>
        </p:spPr>
        <p:txBody>
          <a:bodyPr wrap="square">
            <a:spAutoFit/>
          </a:bodyPr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“Tujuan pembinaan karakter bukan membuat siswa tidak pernah salah, tetapi membantu mereka belajar bertanggung jawab atas pilihan dan mampu memperbaiki diri.”</a:t>
            </a: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</a:p>
          <a:p>
            <a:pPr>
              <a:spcAft>
                <a:spcPts val="700"/>
              </a:spcAft>
              <a:defRPr sz="1900">
                <a:solidFill>
                  <a:srgbClr val="303F48"/>
                </a:solidFill>
              </a:defRPr>
            </a:pPr>
            <a:r>
              <a:rPr>
                <a:solidFill>
                  <a:srgbClr val="000000"/>
                </a:solidFill>
              </a:rPr>
              <a:t>BK hadir bukan hanya saat masalah muncul, tetapi juga untuk membangun karakter sebelum masalah terjadi.</a:t>
            </a:r>
          </a:p>
        </p:txBody>
      </p:sp>
      <p:sp>
        <p:nvSpPr>
          <p:cNvPr id="1048731" name="Rectangle 4"/>
          <p:cNvSpPr/>
          <p:nvPr/>
        </p:nvSpPr>
        <p:spPr>
          <a:xfrm>
            <a:off x="0" y="0"/>
            <a:ext cx="12191695" cy="164592"/>
          </a:xfrm>
          <a:prstGeom prst="rect"/>
          <a:solidFill>
            <a:srgbClr val="4A8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2" name="Oval 5"/>
          <p:cNvSpPr/>
          <p:nvPr/>
        </p:nvSpPr>
        <p:spPr>
          <a:xfrm>
            <a:off x="10881360" y="-411480"/>
            <a:ext cx="1828800" cy="1828800"/>
          </a:xfrm>
          <a:prstGeom prst="ellipse"/>
          <a:solidFill>
            <a:srgbClr val="DC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3" name="Oval 6"/>
          <p:cNvSpPr/>
          <p:nvPr/>
        </p:nvSpPr>
        <p:spPr>
          <a:xfrm>
            <a:off x="-640080" y="5806440"/>
            <a:ext cx="1645920" cy="1645920"/>
          </a:xfrm>
          <a:prstGeom prst="ellipse"/>
          <a:solidFill>
            <a:srgbClr val="E7D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4" name="Rounded Rectangle 7"/>
          <p:cNvSpPr/>
          <p:nvPr/>
        </p:nvSpPr>
        <p:spPr>
          <a:xfrm>
            <a:off x="10652760" y="5257800"/>
            <a:ext cx="960120" cy="566928"/>
          </a:xfrm>
          <a:prstGeom prst="roundRect"/>
          <a:solidFill>
            <a:srgbClr val="FFFFFF"/>
          </a:solidFill>
          <a:ln>
            <a:solidFill>
              <a:srgbClr val="DCEB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8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BK</a:t>
            </a:r>
          </a:p>
        </p:txBody>
      </p:sp>
      <p:sp>
        <p:nvSpPr>
          <p:cNvPr id="1048735" name="TextBox 8"/>
          <p:cNvSpPr txBox="1"/>
          <p:nvPr/>
        </p:nvSpPr>
        <p:spPr>
          <a:xfrm>
            <a:off x="685800" y="6473952"/>
            <a:ext cx="3556765" cy="231140"/>
          </a:xfrm>
          <a:prstGeom prst="rect"/>
          <a:noFill/>
        </p:spPr>
        <p:txBody>
          <a:bodyPr wrap="none">
            <a:spAutoFit/>
          </a:bodyPr>
          <a:p>
            <a:pPr>
              <a:defRPr b="1" sz="900">
                <a:solidFill>
                  <a:srgbClr val="244359"/>
                </a:solidFill>
              </a:defRPr>
            </a:pPr>
            <a:r>
              <a:rPr>
                <a:solidFill>
                  <a:srgbClr val="000000"/>
                </a:solidFill>
              </a:rPr>
              <a:t>BIMBINGAN DAN KONSELING • PEMBINAAN KARAKTER SISWA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2" name=""/>
        <p:cNvGrpSpPr/>
        <p:nvPr/>
      </p:nvGrpSpPr>
      <p:grpSpPr>
        <a:xfrm/>
      </p:grpSpPr>
      <p:sp>
        <p:nvSpPr>
          <p:cNvPr id="1048736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37" name="TextBox 2"/>
          <p:cNvSpPr txBox="1"/>
          <p:nvPr/>
        </p:nvSpPr>
        <p:spPr>
          <a:xfrm>
            <a:off x="502920" y="109728"/>
            <a:ext cx="6365151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1 — KECANDUAN HP &amp; DISIPLIN</a:t>
            </a:r>
          </a:p>
        </p:txBody>
      </p:sp>
      <p:sp>
        <p:nvSpPr>
          <p:cNvPr id="1048738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>
                <a:solidFill>
                  <a:srgbClr val="000000"/>
                </a:solidFill>
              </a:rPr>
              <a:t>Kasus: Andi sering terlambat, mengantuk di kelas, dan tugas menurun karena bermain HP sampai larut malam.</a:t>
            </a:r>
          </a:p>
        </p:txBody>
      </p:sp>
      <p:sp>
        <p:nvSpPr>
          <p:cNvPr id="1048739" name="TextBox 4"/>
          <p:cNvSpPr txBox="1"/>
          <p:nvPr/>
        </p:nvSpPr>
        <p:spPr>
          <a:xfrm>
            <a:off x="640080" y="2487168"/>
            <a:ext cx="6458367" cy="3327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Pendekatan BK: Konseling individual + pendekatan behavioral.</a:t>
            </a:r>
          </a:p>
        </p:txBody>
      </p:sp>
      <p:sp>
        <p:nvSpPr>
          <p:cNvPr id="1048740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Langkah BK: 1) Bangun rapport dan dengarkan tanpa menghakimi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2) Asesmen pola tidur, penggunaan HP, dan pemicu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3) Tetapkan target realistis: jam tidur dan batas penggunaan HP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4) Buat kontrak perilaku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5) Monitoring mingguan bersama siswa/wali kelas.</a:t>
            </a:r>
          </a:p>
        </p:txBody>
      </p:sp>
      <p:sp>
        <p:nvSpPr>
          <p:cNvPr id="1048741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>
                <a:solidFill>
                  <a:srgbClr val="000000"/>
                </a:solidFill>
              </a:rPr>
              <a:t>Indikator: keterlambatan berkurang, jam tidur lebih teratur, fokus belajar meningkat.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3" name=""/>
        <p:cNvGrpSpPr/>
        <p:nvPr/>
      </p:nvGrpSpPr>
      <p:grpSpPr>
        <a:xfrm/>
      </p:grpSpPr>
      <p:sp>
        <p:nvSpPr>
          <p:cNvPr id="1048742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43" name="TextBox 2"/>
          <p:cNvSpPr txBox="1"/>
          <p:nvPr/>
        </p:nvSpPr>
        <p:spPr>
          <a:xfrm>
            <a:off x="502920" y="109728"/>
            <a:ext cx="6991469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2 — BULLYING / “CUMA BERCANDA”</a:t>
            </a:r>
          </a:p>
        </p:txBody>
      </p:sp>
      <p:sp>
        <p:nvSpPr>
          <p:cNvPr id="1048744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>
                <a:solidFill>
                  <a:srgbClr val="000000"/>
                </a:solidFill>
              </a:rPr>
              <a:t>Kasus: Beni sering mengejek fisik temannya dan mengirim foto yang mempermalukan korban ke grup kelas.</a:t>
            </a:r>
          </a:p>
        </p:txBody>
      </p:sp>
      <p:sp>
        <p:nvSpPr>
          <p:cNvPr id="1048745" name="TextBox 4"/>
          <p:cNvSpPr txBox="1"/>
          <p:nvPr/>
        </p:nvSpPr>
        <p:spPr>
          <a:xfrm>
            <a:off x="640080" y="2487168"/>
            <a:ext cx="6542207" cy="3327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Pendekatan BK: Konseling individual, restoratif, dan kolaboratif.</a:t>
            </a:r>
          </a:p>
        </p:txBody>
      </p:sp>
      <p:sp>
        <p:nvSpPr>
          <p:cNvPr id="1048746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Langkah BK: 1) Pastikan keamanan korban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2) Dengarkan korban secara terpisah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3) Klarifikasi perilaku pelaku dan dampaknya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4) Latih empati, tanggung jawab, dan kontrol diri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5) Kolaborasi dengan wali kelas/orang tua sesuai prosedur sekolah</a:t>
            </a:r>
          </a:p>
          <a:p>
            <a:pPr>
              <a:spcBef>
                <a:spcPts val="400"/>
              </a:spcBef>
              <a:defRPr sz="1350"/>
            </a:pPr>
            <a:r>
              <a:rPr>
                <a:solidFill>
                  <a:srgbClr val="000000"/>
                </a:solidFill>
              </a:rPr>
              <a:t>6) Follow-up untuk memastikan perilaku tidak berulang.</a:t>
            </a:r>
          </a:p>
        </p:txBody>
      </p:sp>
      <p:sp>
        <p:nvSpPr>
          <p:cNvPr id="1048747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>
                <a:solidFill>
                  <a:srgbClr val="000000"/>
                </a:solidFill>
              </a:rPr>
              <a:t>Indikator: perilaku perundungan berhenti, korban merasa aman, pelaku mampu menunjukkan perilaku yang bertanggung jawab.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4" name=""/>
        <p:cNvGrpSpPr/>
        <p:nvPr/>
      </p:nvGrpSpPr>
      <p:grpSpPr>
        <a:xfrm/>
      </p:grpSpPr>
      <p:sp>
        <p:nvSpPr>
          <p:cNvPr id="1048748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49" name="TextBox 2"/>
          <p:cNvSpPr txBox="1"/>
          <p:nvPr/>
        </p:nvSpPr>
        <p:spPr>
          <a:xfrm>
            <a:off x="502920" y="109728"/>
            <a:ext cx="6928069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3 — MENYONTEK &amp; TEKANAN NILAI</a:t>
            </a:r>
          </a:p>
        </p:txBody>
      </p:sp>
      <p:sp>
        <p:nvSpPr>
          <p:cNvPr id="1048750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2000"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 sz="2000">
                <a:solidFill>
                  <a:srgbClr val="000000"/>
                </a:solidFill>
              </a:rPr>
              <a:t>Kasus: Sinta menyontek saat ujian karena takut mengecewakan orang tua dan merasa nilainya harus selalu tinggi.</a:t>
            </a:r>
          </a:p>
        </p:txBody>
      </p:sp>
      <p:sp>
        <p:nvSpPr>
          <p:cNvPr id="1048751" name="TextBox 4"/>
          <p:cNvSpPr txBox="1"/>
          <p:nvPr/>
        </p:nvSpPr>
        <p:spPr>
          <a:xfrm>
            <a:off x="640080" y="2487168"/>
            <a:ext cx="6834902" cy="3581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Pendekatan BK: Konseling individual + cognitive-behavioral.</a:t>
            </a:r>
          </a:p>
        </p:txBody>
      </p:sp>
      <p:sp>
        <p:nvSpPr>
          <p:cNvPr id="1048752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Langkah BK: 1) Gali pikiran dan tekanan di balik menyontek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2) Bantu membedakan nilai diri dengan nilai akademik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3) Identifikasi pikiran “kalau nilai saya turun berarti saya gagal”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4) Latih strategi belajar dan manajemen waktu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5) Bangun komitmen integritas akademik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6) Koordinasi dengan guru mapel bila diperlukan.</a:t>
            </a:r>
          </a:p>
        </p:txBody>
      </p:sp>
      <p:sp>
        <p:nvSpPr>
          <p:cNvPr id="1048753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 sz="1900"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 sz="1900">
                <a:solidFill>
                  <a:srgbClr val="000000"/>
                </a:solidFill>
              </a:rPr>
              <a:t>Indikator: siswa mampu menghadapi ujian tanpa menyontek dan memiliki strategi belajar yang lebih sehat.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5" name=""/>
        <p:cNvGrpSpPr/>
        <p:nvPr/>
      </p:nvGrpSpPr>
      <p:grpSpPr>
        <a:xfrm/>
      </p:grpSpPr>
      <p:sp>
        <p:nvSpPr>
          <p:cNvPr id="1048754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55" name="TextBox 2"/>
          <p:cNvSpPr txBox="1"/>
          <p:nvPr/>
        </p:nvSpPr>
        <p:spPr>
          <a:xfrm>
            <a:off x="502920" y="109728"/>
            <a:ext cx="7203351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4 — KONFLIK CIRCLE / MEDIA SOSIAL</a:t>
            </a:r>
          </a:p>
        </p:txBody>
      </p:sp>
      <p:sp>
        <p:nvSpPr>
          <p:cNvPr id="1048756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2000"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 sz="2000">
                <a:solidFill>
                  <a:srgbClr val="000000"/>
                </a:solidFill>
              </a:rPr>
              <a:t>Kasus: Dua sahabat saling sindir di media sosial. Konflik terbawa ke kelas dan membuat kelompok pertemanan terpecah.</a:t>
            </a:r>
          </a:p>
        </p:txBody>
      </p:sp>
      <p:sp>
        <p:nvSpPr>
          <p:cNvPr id="1048757" name="TextBox 4"/>
          <p:cNvSpPr txBox="1"/>
          <p:nvPr/>
        </p:nvSpPr>
        <p:spPr>
          <a:xfrm>
            <a:off x="640080" y="2487168"/>
            <a:ext cx="9074567" cy="3581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Pendekatan BK: Konseling individual → bimbingan kelompok/mediasi bila aman.</a:t>
            </a:r>
          </a:p>
        </p:txBody>
      </p:sp>
      <p:sp>
        <p:nvSpPr>
          <p:cNvPr id="1048758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Langkah BK: 1) Temui pihak secara terpisah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2) Pisahkan fakta, asumsi, dan emosi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3) Latih komunikasi asertif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4) Bantu siswa memahami dampak unggahan digital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5) Mediasi jika kedua pihak siap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6) Susun kesepakatan perilaku dan follow-up.</a:t>
            </a:r>
          </a:p>
        </p:txBody>
      </p:sp>
      <p:sp>
        <p:nvSpPr>
          <p:cNvPr id="1048759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 sz="1900"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 sz="1900">
                <a:solidFill>
                  <a:srgbClr val="000000"/>
                </a:solidFill>
              </a:rPr>
              <a:t>Indikator: komunikasi membaik, sindiran berhenti, konflik tidak berulang.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6" name=""/>
        <p:cNvGrpSpPr/>
        <p:nvPr/>
      </p:nvGrpSpPr>
      <p:grpSpPr>
        <a:xfrm/>
      </p:grpSpPr>
      <p:sp>
        <p:nvSpPr>
          <p:cNvPr id="1048760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61" name="TextBox 2"/>
          <p:cNvSpPr txBox="1"/>
          <p:nvPr/>
        </p:nvSpPr>
        <p:spPr>
          <a:xfrm>
            <a:off x="502920" y="109728"/>
            <a:ext cx="7384673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5 — MINDER &amp; MEMBANDINGKAN DIRI</a:t>
            </a:r>
          </a:p>
        </p:txBody>
      </p:sp>
      <p:sp>
        <p:nvSpPr>
          <p:cNvPr id="1048762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2000"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 sz="2000">
                <a:solidFill>
                  <a:srgbClr val="000000"/>
                </a:solidFill>
              </a:rPr>
              <a:t>Kasus: Rani merasa dirinya tidak pintar dan tidak menarik karena terus membandingkan diri dengan teman di media sosial.</a:t>
            </a:r>
          </a:p>
        </p:txBody>
      </p:sp>
      <p:sp>
        <p:nvSpPr>
          <p:cNvPr id="1048763" name="TextBox 4"/>
          <p:cNvSpPr txBox="1"/>
          <p:nvPr/>
        </p:nvSpPr>
        <p:spPr>
          <a:xfrm>
            <a:off x="640080" y="2487168"/>
            <a:ext cx="7548781" cy="3581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Pendekatan BK: Strength-based counseling + konseling individual.</a:t>
            </a:r>
          </a:p>
        </p:txBody>
      </p:sp>
      <p:sp>
        <p:nvSpPr>
          <p:cNvPr id="1048764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Langkah BK: 1) Validasi perasaan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2) Identifikasi kekuatan dan keberhasilan yang nyata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3) Tantang kebiasaan membandingkan diri secara tidak realistis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4) Susun target perkembangan diri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5) Latih self-talk positif dan penggunaan media sosial yang sehat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6) Monitoring perubahan kepercayaan diri.</a:t>
            </a:r>
          </a:p>
        </p:txBody>
      </p:sp>
      <p:sp>
        <p:nvSpPr>
          <p:cNvPr id="1048765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 sz="1900"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 sz="1900">
                <a:solidFill>
                  <a:srgbClr val="000000"/>
                </a:solidFill>
              </a:rPr>
              <a:t>Indikator: siswa mampu menyebutkan kekuatan diri, menetapkan target pribadi, dan mengurangi perbandingan sosial.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7" name=""/>
        <p:cNvGrpSpPr/>
        <p:nvPr/>
      </p:nvGrpSpPr>
      <p:grpSpPr>
        <a:xfrm/>
      </p:grpSpPr>
      <p:sp>
        <p:nvSpPr>
          <p:cNvPr id="1048766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67" name="TextBox 2"/>
          <p:cNvSpPr txBox="1"/>
          <p:nvPr/>
        </p:nvSpPr>
        <p:spPr>
          <a:xfrm>
            <a:off x="502920" y="109728"/>
            <a:ext cx="9045595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STUDI KASUS 6 — PEER PRESSURE / TAKUT KEHILANGAN CIRCLE</a:t>
            </a:r>
          </a:p>
        </p:txBody>
      </p:sp>
      <p:sp>
        <p:nvSpPr>
          <p:cNvPr id="1048768" name="Rounded Rectangle 3"/>
          <p:cNvSpPr/>
          <p:nvPr/>
        </p:nvSpPr>
        <p:spPr>
          <a:xfrm>
            <a:off x="502920" y="868680"/>
            <a:ext cx="11155680" cy="14173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2000">
                <a:solidFill>
                  <a:srgbClr val="000000"/>
                </a:solidFill>
              </a:rPr>
              <a:t>CONTOH KASUS</a:t>
            </a:r>
          </a:p>
          <a:p>
            <a:pPr>
              <a:spcBef>
                <a:spcPts val="600"/>
              </a:spcBef>
              <a:defRPr sz="1500"/>
            </a:pPr>
            <a:r>
              <a:rPr sz="2000">
                <a:solidFill>
                  <a:srgbClr val="000000"/>
                </a:solidFill>
              </a:rPr>
              <a:t>Kasus: Dika ikut ajakan teman melakukan perilaku berisiko karena takut dianggap tidak solid dan dijauhi kelompok.</a:t>
            </a:r>
          </a:p>
        </p:txBody>
      </p:sp>
      <p:sp>
        <p:nvSpPr>
          <p:cNvPr id="1048769" name="TextBox 4"/>
          <p:cNvSpPr txBox="1"/>
          <p:nvPr/>
        </p:nvSpPr>
        <p:spPr>
          <a:xfrm>
            <a:off x="640080" y="2487168"/>
            <a:ext cx="7803625" cy="358140"/>
          </a:xfrm>
          <a:prstGeom prst="rect"/>
          <a:noFill/>
        </p:spPr>
        <p:txBody>
          <a:bodyPr wrap="none">
            <a:spAutoFit/>
          </a:bodyPr>
          <a:p>
            <a:pPr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Pendekatan BK: Konseling individual + behavioral rehearsal/role play.</a:t>
            </a:r>
          </a:p>
        </p:txBody>
      </p:sp>
      <p:sp>
        <p:nvSpPr>
          <p:cNvPr id="1048770" name="Rounded Rectangle 5"/>
          <p:cNvSpPr/>
          <p:nvPr/>
        </p:nvSpPr>
        <p:spPr>
          <a:xfrm>
            <a:off x="502920" y="2999232"/>
            <a:ext cx="6903720" cy="324612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4A78"/>
                </a:solidFill>
              </a:defRPr>
            </a:pPr>
            <a:r>
              <a:rPr sz="1800">
                <a:solidFill>
                  <a:srgbClr val="000000"/>
                </a:solidFill>
              </a:rPr>
              <a:t>PENYELESAIAN DARI BK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Langkah BK: 1) Identifikasi kebutuhan untuk diterima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2) Petakan situasi yang paling memicu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3) Role play cara mengatakan “tidak”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4) Latih pengambilan keputusan dan melihat konsekuensi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5) Bangun dukungan teman yang positif</a:t>
            </a:r>
          </a:p>
          <a:p>
            <a:pPr>
              <a:spcBef>
                <a:spcPts val="400"/>
              </a:spcBef>
              <a:defRPr sz="1350"/>
            </a:pPr>
            <a:r>
              <a:rPr sz="1800">
                <a:solidFill>
                  <a:srgbClr val="000000"/>
                </a:solidFill>
              </a:rPr>
              <a:t>6) Jika ada risiko keselamatan, lakukan tindak lanjut sesuai prosedur sekolah.</a:t>
            </a:r>
          </a:p>
        </p:txBody>
      </p:sp>
      <p:sp>
        <p:nvSpPr>
          <p:cNvPr id="1048771" name="Rounded Rectangle 6"/>
          <p:cNvSpPr/>
          <p:nvPr/>
        </p:nvSpPr>
        <p:spPr>
          <a:xfrm>
            <a:off x="7635240" y="2999232"/>
            <a:ext cx="4023360" cy="3246120"/>
          </a:xfrm>
          <a:prstGeom prst="roundRect"/>
          <a:solidFill>
            <a:srgbClr val="E8F2EB"/>
          </a:solidFill>
          <a:ln>
            <a:solidFill>
              <a:srgbClr val="B4CD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600">
                <a:solidFill>
                  <a:srgbClr val="236441"/>
                </a:solidFill>
              </a:defRPr>
            </a:pPr>
            <a:r>
              <a:rPr sz="1900">
                <a:solidFill>
                  <a:srgbClr val="000000"/>
                </a:solidFill>
              </a:rPr>
              <a:t>INDIKATOR KEBERHASILAN</a:t>
            </a:r>
          </a:p>
          <a:p>
            <a:pPr>
              <a:spcBef>
                <a:spcPts val="1000"/>
              </a:spcBef>
              <a:defRPr sz="1400"/>
            </a:pPr>
            <a:r>
              <a:rPr sz="1900">
                <a:solidFill>
                  <a:srgbClr val="000000"/>
                </a:solidFill>
              </a:rPr>
              <a:t>Indikator: siswa mampu menolak ajakan berisiko dan memilih lingkungan pertemanan yang lebih sehat.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8" name=""/>
        <p:cNvGrpSpPr/>
        <p:nvPr/>
      </p:nvGrpSpPr>
      <p:grpSpPr>
        <a:xfrm/>
      </p:grpSpPr>
      <p:sp>
        <p:nvSpPr>
          <p:cNvPr id="1048772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73" name="TextBox 2"/>
          <p:cNvSpPr txBox="1"/>
          <p:nvPr/>
        </p:nvSpPr>
        <p:spPr>
          <a:xfrm>
            <a:off x="502920" y="109728"/>
            <a:ext cx="6938239" cy="447040"/>
          </a:xfrm>
          <a:prstGeom prst="rect"/>
          <a:noFill/>
        </p:spPr>
        <p:txBody>
          <a:bodyPr wrap="none">
            <a:spAutoFit/>
          </a:bodyPr>
          <a:p>
            <a:pPr>
              <a:defRPr b="1" sz="23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ALUR PENDEKATAN BK SAAT MENANGANI KASUS</a:t>
            </a:r>
          </a:p>
        </p:txBody>
      </p:sp>
      <p:sp>
        <p:nvSpPr>
          <p:cNvPr id="1048774" name="Rounded Rectangle 3"/>
          <p:cNvSpPr/>
          <p:nvPr/>
        </p:nvSpPr>
        <p:spPr>
          <a:xfrm>
            <a:off x="640080" y="960120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1. DETEKSI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Identifikasi masalah dan perilaku yang tampak.</a:t>
            </a:r>
          </a:p>
        </p:txBody>
      </p:sp>
      <p:sp>
        <p:nvSpPr>
          <p:cNvPr id="1048775" name="Rounded Rectangle 4"/>
          <p:cNvSpPr/>
          <p:nvPr/>
        </p:nvSpPr>
        <p:spPr>
          <a:xfrm>
            <a:off x="640080" y="1764792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2. DENGARKAN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Bangun rasa aman; dengarkan versi siswa.</a:t>
            </a:r>
          </a:p>
        </p:txBody>
      </p:sp>
      <p:sp>
        <p:nvSpPr>
          <p:cNvPr id="1048776" name="Rounded Rectangle 5"/>
          <p:cNvSpPr/>
          <p:nvPr/>
        </p:nvSpPr>
        <p:spPr>
          <a:xfrm>
            <a:off x="640080" y="2569464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3. ASESMEN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Gali kebutuhan, faktor penyebab, kekuatan, dan risiko.</a:t>
            </a:r>
          </a:p>
        </p:txBody>
      </p:sp>
      <p:sp>
        <p:nvSpPr>
          <p:cNvPr id="1048777" name="Rounded Rectangle 6"/>
          <p:cNvSpPr/>
          <p:nvPr/>
        </p:nvSpPr>
        <p:spPr>
          <a:xfrm>
            <a:off x="640080" y="3374136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4. INTERVENSI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Pilih pendekatan: individual, kelompok, behavioral, CBT, strength-based, dll.</a:t>
            </a:r>
          </a:p>
        </p:txBody>
      </p:sp>
      <p:sp>
        <p:nvSpPr>
          <p:cNvPr id="1048778" name="Rounded Rectangle 7"/>
          <p:cNvSpPr/>
          <p:nvPr/>
        </p:nvSpPr>
        <p:spPr>
          <a:xfrm>
            <a:off x="640080" y="4178808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5. KOLABORASI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Libatkan wali kelas, guru, orang tua, atau pihak lain sesuai kebutuhan.</a:t>
            </a:r>
          </a:p>
        </p:txBody>
      </p:sp>
      <p:sp>
        <p:nvSpPr>
          <p:cNvPr id="1048779" name="Rounded Rectangle 8"/>
          <p:cNvSpPr/>
          <p:nvPr/>
        </p:nvSpPr>
        <p:spPr>
          <a:xfrm>
            <a:off x="640080" y="4983480"/>
            <a:ext cx="10789920" cy="713232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1" sz="1500">
                <a:solidFill>
                  <a:srgbClr val="234A78"/>
                </a:solidFill>
              </a:defRPr>
            </a:pPr>
            <a:r>
              <a:rPr>
                <a:solidFill>
                  <a:srgbClr val="000000"/>
                </a:solidFill>
              </a:rPr>
              <a:t>6. MONITORING &amp; EVALUASI</a:t>
            </a:r>
          </a:p>
          <a:p>
            <a:pPr>
              <a:defRPr sz="1250"/>
            </a:pPr>
            <a:r>
              <a:rPr>
                <a:solidFill>
                  <a:srgbClr val="000000"/>
                </a:solidFill>
              </a:rPr>
              <a:t>Pantau perubahan dan tentukan tindak lanjut.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69" name=""/>
        <p:cNvGrpSpPr/>
        <p:nvPr/>
      </p:nvGrpSpPr>
      <p:grpSpPr>
        <a:xfrm/>
      </p:grpSpPr>
      <p:sp>
        <p:nvSpPr>
          <p:cNvPr id="1048780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81" name="TextBox 2"/>
          <p:cNvSpPr txBox="1"/>
          <p:nvPr/>
        </p:nvSpPr>
        <p:spPr>
          <a:xfrm>
            <a:off x="502920" y="109728"/>
            <a:ext cx="6630512" cy="421640"/>
          </a:xfrm>
          <a:prstGeom prst="rect"/>
          <a:noFill/>
        </p:spPr>
        <p:txBody>
          <a:bodyPr wrap="none">
            <a:spAutoFit/>
          </a:bodyPr>
          <a:p>
            <a:pPr>
              <a:defRPr b="1" sz="22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SIMULASI BK — “SAYA TAKUT DITINGGAL CIRCLE”</a:t>
            </a:r>
          </a:p>
        </p:txBody>
      </p:sp>
      <p:sp>
        <p:nvSpPr>
          <p:cNvPr id="1048782" name="Rounded Rectangle 3"/>
          <p:cNvSpPr/>
          <p:nvPr/>
        </p:nvSpPr>
        <p:spPr>
          <a:xfrm>
            <a:off x="502920" y="914400"/>
            <a:ext cx="5440680" cy="516636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Situasi:</a:t>
            </a:r>
            <a:br/>
            <a:r>
              <a:rPr>
                <a:solidFill>
                  <a:srgbClr val="000000"/>
                </a:solidFill>
              </a:rPr>
              <a:t>“Bu, saya sebenarnya tidak mau ikut mereka. Tapi kalau saya menolak, saya takut dibilang sok alim dan tidak dianggap teman lagi.”</a:t>
            </a:r>
            <a:br/>
            <a:br/>
            <a:r>
              <a:rPr>
                <a:solidFill>
                  <a:srgbClr val="000000"/>
                </a:solidFill>
              </a:rPr>
              <a:t>TANTANGAN UNTUK PESERTA MGBK</a:t>
            </a:r>
            <a:br/>
            <a:r>
              <a:rPr>
                <a:solidFill>
                  <a:srgbClr val="000000"/>
                </a:solidFill>
              </a:rPr>
              <a:t>• Apa kebutuhan siswa di balik perilaku tersebut?</a:t>
            </a:r>
            <a:br/>
            <a:r>
              <a:rPr>
                <a:solidFill>
                  <a:srgbClr val="000000"/>
                </a:solidFill>
              </a:rPr>
              <a:t>• Apa respons pertama guru BK?</a:t>
            </a:r>
            <a:br/>
            <a:r>
              <a:rPr>
                <a:solidFill>
                  <a:srgbClr val="000000"/>
                </a:solidFill>
              </a:rPr>
              <a:t>• Pendekatan BK apa yang paling tepat?</a:t>
            </a:r>
            <a:br/>
            <a:r>
              <a:rPr>
                <a:solidFill>
                  <a:srgbClr val="000000"/>
                </a:solidFill>
              </a:rPr>
              <a:t>• Apa kalimat yang sebaiknya DIHINDARI?</a:t>
            </a:r>
          </a:p>
        </p:txBody>
      </p:sp>
      <p:sp>
        <p:nvSpPr>
          <p:cNvPr id="1048783" name="Rounded Rectangle 4"/>
          <p:cNvSpPr/>
          <p:nvPr/>
        </p:nvSpPr>
        <p:spPr>
          <a:xfrm>
            <a:off x="6172200" y="914400"/>
            <a:ext cx="5440680" cy="5166360"/>
          </a:xfrm>
          <a:prstGeom prst="roundRect"/>
          <a:solidFill>
            <a:srgbClr val="E8F2EB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Contoh respons konselor:</a:t>
            </a:r>
            <a:br/>
            <a:r>
              <a:rPr>
                <a:solidFill>
                  <a:srgbClr val="000000"/>
                </a:solidFill>
              </a:rPr>
              <a:t>“Terima kasih sudah cerita. Ibu tidak akan langsung menghakimi. Kita coba pahami dulu apa yang membuat kamu merasa harus mengikuti mereka.”</a:t>
            </a:r>
            <a:br/>
            <a:br/>
            <a:r>
              <a:rPr>
                <a:solidFill>
                  <a:srgbClr val="000000"/>
                </a:solidFill>
              </a:rPr>
              <a:t>Pendekatan:</a:t>
            </a:r>
            <a:br/>
            <a:r>
              <a:rPr>
                <a:solidFill>
                  <a:srgbClr val="000000"/>
                </a:solidFill>
              </a:rPr>
              <a:t>• Konseling individual</a:t>
            </a:r>
            <a:br/>
            <a:r>
              <a:rPr>
                <a:solidFill>
                  <a:srgbClr val="000000"/>
                </a:solidFill>
              </a:rPr>
              <a:t>• Eksplorasi kebutuhan diterima</a:t>
            </a:r>
            <a:br/>
            <a:r>
              <a:rPr>
                <a:solidFill>
                  <a:srgbClr val="000000"/>
                </a:solidFill>
              </a:rPr>
              <a:t>• Role play mengatakan “tidak”</a:t>
            </a:r>
            <a:br/>
            <a:r>
              <a:rPr>
                <a:solidFill>
                  <a:srgbClr val="000000"/>
                </a:solidFill>
              </a:rPr>
              <a:t>• Latihan pengambilan keputusan</a:t>
            </a:r>
            <a:br/>
            <a:r>
              <a:rPr>
                <a:solidFill>
                  <a:srgbClr val="000000"/>
                </a:solidFill>
              </a:rPr>
              <a:t>• Penguatan jejaring pertemanan positif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70" name=""/>
        <p:cNvGrpSpPr/>
        <p:nvPr/>
      </p:nvGrpSpPr>
      <p:grpSpPr>
        <a:xfrm/>
      </p:grpSpPr>
      <p:sp>
        <p:nvSpPr>
          <p:cNvPr id="1048784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85" name="TextBox 2"/>
          <p:cNvSpPr txBox="1"/>
          <p:nvPr/>
        </p:nvSpPr>
        <p:spPr>
          <a:xfrm>
            <a:off x="502920" y="109728"/>
            <a:ext cx="6736378" cy="421640"/>
          </a:xfrm>
          <a:prstGeom prst="rect"/>
          <a:noFill/>
        </p:spPr>
        <p:txBody>
          <a:bodyPr wrap="none">
            <a:spAutoFit/>
          </a:bodyPr>
          <a:p>
            <a:pPr>
              <a:defRPr b="1" sz="22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SIMULASI BK — “NILAI SAYA TURUN, SAYA GAGAL”</a:t>
            </a:r>
          </a:p>
        </p:txBody>
      </p:sp>
      <p:sp>
        <p:nvSpPr>
          <p:cNvPr id="1048786" name="Rounded Rectangle 3"/>
          <p:cNvSpPr/>
          <p:nvPr/>
        </p:nvSpPr>
        <p:spPr>
          <a:xfrm>
            <a:off x="502920" y="914400"/>
            <a:ext cx="5440680" cy="516636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Situasi:</a:t>
            </a:r>
            <a:br/>
            <a:r>
              <a:rPr>
                <a:solidFill>
                  <a:srgbClr val="000000"/>
                </a:solidFill>
              </a:rPr>
              <a:t>“Saya sudah belajar, Bu. Tapi nilai saya tetap turun. Orang tua pasti kecewa. Saya merasa saya memang tidak pintar.”</a:t>
            </a:r>
            <a:br/>
            <a:br/>
            <a:r>
              <a:rPr>
                <a:solidFill>
                  <a:srgbClr val="000000"/>
                </a:solidFill>
              </a:rPr>
              <a:t>TANTANGAN:</a:t>
            </a:r>
            <a:br/>
            <a:r>
              <a:rPr>
                <a:solidFill>
                  <a:srgbClr val="000000"/>
                </a:solidFill>
              </a:rPr>
              <a:t>• Pikiran apa yang perlu digali?</a:t>
            </a:r>
            <a:br/>
            <a:r>
              <a:rPr>
                <a:solidFill>
                  <a:srgbClr val="000000"/>
                </a:solidFill>
              </a:rPr>
              <a:t>• Bagaimana membedakan masalah akademik dan harga diri?</a:t>
            </a:r>
            <a:br/>
            <a:r>
              <a:rPr>
                <a:solidFill>
                  <a:srgbClr val="000000"/>
                </a:solidFill>
              </a:rPr>
              <a:t>• Apa intervensi BK yang realistis?</a:t>
            </a:r>
          </a:p>
        </p:txBody>
      </p:sp>
      <p:sp>
        <p:nvSpPr>
          <p:cNvPr id="1048787" name="Rounded Rectangle 4"/>
          <p:cNvSpPr/>
          <p:nvPr/>
        </p:nvSpPr>
        <p:spPr>
          <a:xfrm>
            <a:off x="6172200" y="914400"/>
            <a:ext cx="5440680" cy="5166360"/>
          </a:xfrm>
          <a:prstGeom prst="roundRect"/>
          <a:solidFill>
            <a:srgbClr val="E8F2EB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Contoh respons konselor:</a:t>
            </a:r>
            <a:br/>
            <a:r>
              <a:rPr>
                <a:solidFill>
                  <a:srgbClr val="000000"/>
                </a:solidFill>
              </a:rPr>
              <a:t>“Nilai yang turun memang mengecewakan. Tapi nilai satu ujian tidak menentukan nilai dirimu sebagai pribadi. Mari kita lihat bagian mana yang bisa kita ubah.”</a:t>
            </a:r>
            <a:br/>
            <a:br/>
            <a:r>
              <a:rPr>
                <a:solidFill>
                  <a:srgbClr val="000000"/>
                </a:solidFill>
              </a:rPr>
              <a:t>Pendekatan:</a:t>
            </a:r>
            <a:br/>
            <a:r>
              <a:rPr>
                <a:solidFill>
                  <a:srgbClr val="000000"/>
                </a:solidFill>
              </a:rPr>
              <a:t>• Konseling individual</a:t>
            </a:r>
            <a:br/>
            <a:r>
              <a:rPr>
                <a:solidFill>
                  <a:srgbClr val="000000"/>
                </a:solidFill>
              </a:rPr>
              <a:t>• Cognitive restructuring</a:t>
            </a:r>
            <a:br/>
            <a:r>
              <a:rPr>
                <a:solidFill>
                  <a:srgbClr val="000000"/>
                </a:solidFill>
              </a:rPr>
              <a:t>• Strength-based</a:t>
            </a:r>
            <a:br/>
            <a:r>
              <a:rPr>
                <a:solidFill>
                  <a:srgbClr val="000000"/>
                </a:solidFill>
              </a:rPr>
              <a:t>• Target belajar bertahap</a:t>
            </a:r>
            <a:br/>
            <a:r>
              <a:rPr>
                <a:solidFill>
                  <a:srgbClr val="000000"/>
                </a:solidFill>
              </a:rPr>
              <a:t>• Monitoring kemajuan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71" name=""/>
        <p:cNvGrpSpPr/>
        <p:nvPr/>
      </p:nvGrpSpPr>
      <p:grpSpPr>
        <a:xfrm/>
      </p:grpSpPr>
      <p:sp>
        <p:nvSpPr>
          <p:cNvPr id="1048788" name="Rectangle 1"/>
          <p:cNvSpPr/>
          <p:nvPr/>
        </p:nvSpPr>
        <p:spPr>
          <a:xfrm>
            <a:off x="0" y="0"/>
            <a:ext cx="12191695" cy="658368"/>
          </a:xfrm>
          <a:prstGeom prst="rect"/>
          <a:solidFill>
            <a:srgbClr val="23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789" name="TextBox 2"/>
          <p:cNvSpPr txBox="1"/>
          <p:nvPr/>
        </p:nvSpPr>
        <p:spPr>
          <a:xfrm>
            <a:off x="502920" y="109728"/>
            <a:ext cx="5497434" cy="421640"/>
          </a:xfrm>
          <a:prstGeom prst="rect"/>
          <a:noFill/>
        </p:spPr>
        <p:txBody>
          <a:bodyPr wrap="none">
            <a:spAutoFit/>
          </a:bodyPr>
          <a:p>
            <a:pPr>
              <a:defRPr b="1" sz="2200">
                <a:solidFill>
                  <a:srgbClr val="FFFFFF"/>
                </a:solidFill>
              </a:defRPr>
            </a:pPr>
            <a:r>
              <a:rPr>
                <a:solidFill>
                  <a:srgbClr val="000000"/>
                </a:solidFill>
              </a:rPr>
              <a:t>SIMULASI BK — “CUMA BERCANDA, BU!”</a:t>
            </a:r>
          </a:p>
        </p:txBody>
      </p:sp>
      <p:sp>
        <p:nvSpPr>
          <p:cNvPr id="1048790" name="Rounded Rectangle 3"/>
          <p:cNvSpPr/>
          <p:nvPr/>
        </p:nvSpPr>
        <p:spPr>
          <a:xfrm>
            <a:off x="502920" y="914400"/>
            <a:ext cx="5440680" cy="5166360"/>
          </a:xfrm>
          <a:prstGeom prst="roundRect"/>
          <a:solidFill>
            <a:srgbClr val="FFFFFF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Situasi:</a:t>
            </a:r>
            <a:br/>
            <a:r>
              <a:rPr>
                <a:solidFill>
                  <a:srgbClr val="000000"/>
                </a:solidFill>
              </a:rPr>
              <a:t>Siswa mengejek fisik temannya di grup kelas lalu berkata:</a:t>
            </a:r>
            <a:br/>
            <a:r>
              <a:rPr>
                <a:solidFill>
                  <a:srgbClr val="000000"/>
                </a:solidFill>
              </a:rPr>
              <a:t>“Ah, Bu, kami cuma bercanda. Dia juga biasanya ketawa.”</a:t>
            </a:r>
            <a:br/>
            <a:br/>
            <a:r>
              <a:rPr>
                <a:solidFill>
                  <a:srgbClr val="000000"/>
                </a:solidFill>
              </a:rPr>
              <a:t>TANTANGAN:</a:t>
            </a:r>
            <a:br/>
            <a:r>
              <a:rPr>
                <a:solidFill>
                  <a:srgbClr val="000000"/>
                </a:solidFill>
              </a:rPr>
              <a:t>• Bagaimana BK merespons tanpa mempermalukan?</a:t>
            </a:r>
            <a:br/>
            <a:r>
              <a:rPr>
                <a:solidFill>
                  <a:srgbClr val="000000"/>
                </a:solidFill>
              </a:rPr>
              <a:t>• Bagaimana memastikan korban aman?</a:t>
            </a:r>
            <a:br/>
            <a:r>
              <a:rPr>
                <a:solidFill>
                  <a:srgbClr val="000000"/>
                </a:solidFill>
              </a:rPr>
              <a:t>• Bagaimana membangun tanggung jawab pelaku?</a:t>
            </a:r>
          </a:p>
        </p:txBody>
      </p:sp>
      <p:sp>
        <p:nvSpPr>
          <p:cNvPr id="1048791" name="Rounded Rectangle 4"/>
          <p:cNvSpPr/>
          <p:nvPr/>
        </p:nvSpPr>
        <p:spPr>
          <a:xfrm>
            <a:off x="6172200" y="914400"/>
            <a:ext cx="5440680" cy="5166360"/>
          </a:xfrm>
          <a:prstGeom prst="roundRect"/>
          <a:solidFill>
            <a:srgbClr val="E8F2EB"/>
          </a:solidFill>
          <a:ln>
            <a:solidFill>
              <a:srgbClr val="C8D2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>
              <a:defRPr b="0" sz="1400"/>
            </a:pPr>
            <a:r>
              <a:rPr>
                <a:solidFill>
                  <a:srgbClr val="000000"/>
                </a:solidFill>
              </a:rPr>
              <a:t>Respons BK:</a:t>
            </a:r>
            <a:br/>
            <a:r>
              <a:rPr>
                <a:solidFill>
                  <a:srgbClr val="000000"/>
                </a:solidFill>
              </a:rPr>
              <a:t>1. Hentikan perilaku yang merugikan.</a:t>
            </a:r>
            <a:br/>
            <a:r>
              <a:rPr>
                <a:solidFill>
                  <a:srgbClr val="000000"/>
                </a:solidFill>
              </a:rPr>
              <a:t>2. Pastikan keamanan siswa terdampak.</a:t>
            </a:r>
            <a:br/>
            <a:r>
              <a:rPr>
                <a:solidFill>
                  <a:srgbClr val="000000"/>
                </a:solidFill>
              </a:rPr>
              <a:t>3. Dengarkan korban secara terpisah.</a:t>
            </a:r>
            <a:br/>
            <a:r>
              <a:rPr>
                <a:solidFill>
                  <a:srgbClr val="000000"/>
                </a:solidFill>
              </a:rPr>
              <a:t>4. Klarifikasi perilaku dan dampaknya.</a:t>
            </a:r>
            <a:br/>
            <a:r>
              <a:rPr>
                <a:solidFill>
                  <a:srgbClr val="000000"/>
                </a:solidFill>
              </a:rPr>
              <a:t>5. Bangun empati dan tanggung jawab.</a:t>
            </a:r>
            <a:br/>
            <a:r>
              <a:rPr>
                <a:solidFill>
                  <a:srgbClr val="000000"/>
                </a:solidFill>
              </a:rPr>
              <a:t>6. Kolaborasi sesuai prosedur sekolah.</a:t>
            </a:r>
            <a:br/>
            <a:r>
              <a:rPr>
                <a:solidFill>
                  <a:srgbClr val="000000"/>
                </a:solidFill>
              </a:rPr>
              <a:t>7. Follow-up untuk mencegah pengulangan.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Macintosh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Infinix X6885</dc:creator>
  <cp:lastModifiedBy>Steve Canny</cp:lastModifiedBy>
  <dcterms:created xsi:type="dcterms:W3CDTF">2013-01-26T19:14:16Z</dcterms:created>
  <dcterms:modified xsi:type="dcterms:W3CDTF">2026-09-14T03:19:45Z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c04defa76f694de0b1b0e0ab77c00337_23</vt:lpwstr>
  </property>
</Properties>
</file>