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3" r:id="rId11"/>
  </p:sldIdLst>
  <p:sldSz cx="18288000" cy="10287000"/>
  <p:notesSz cx="6858000" cy="9144000"/>
  <p:embeddedFontLst>
    <p:embeddedFont>
      <p:font typeface="Abril Fatface" panose="02000503000000020003" pitchFamily="2" charset="0"/>
      <p:regular r:id="rId12"/>
    </p:embeddedFont>
    <p:embeddedFont>
      <p:font typeface="Arial Black" panose="020B0A04020102020204" pitchFamily="34" charset="0"/>
      <p:bold r:id="rId13"/>
    </p:embeddedFont>
    <p:embeddedFont>
      <p:font typeface="Bahnschrift SemiBold" panose="020B0502040204020203" pitchFamily="34" charset="0"/>
      <p:bold r:id="rId14"/>
    </p:embeddedFont>
    <p:embeddedFont>
      <p:font typeface="Britannic Bold" panose="020B0903060703020204" pitchFamily="34" charset="0"/>
      <p:regular r:id="rId15"/>
    </p:embeddedFont>
    <p:embeddedFont>
      <p:font typeface="Noto Sans Bold" panose="020B0604020202020204" charset="0"/>
      <p:regular r:id="rId16"/>
    </p:embeddedFont>
    <p:embeddedFont>
      <p:font typeface="Nunito" pitchFamily="2"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1" d="100"/>
          <a:sy n="41" d="100"/>
        </p:scale>
        <p:origin x="82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380863" y="139645"/>
            <a:ext cx="8519680" cy="10905191"/>
          </a:xfrm>
          <a:custGeom>
            <a:avLst/>
            <a:gdLst/>
            <a:ahLst/>
            <a:cxnLst/>
            <a:rect l="l" t="t" r="r" b="b"/>
            <a:pathLst>
              <a:path w="8519680" h="10905191">
                <a:moveTo>
                  <a:pt x="0" y="0"/>
                </a:moveTo>
                <a:lnTo>
                  <a:pt x="8519681" y="0"/>
                </a:lnTo>
                <a:lnTo>
                  <a:pt x="8519681" y="10905191"/>
                </a:lnTo>
                <a:lnTo>
                  <a:pt x="0" y="10905191"/>
                </a:lnTo>
                <a:lnTo>
                  <a:pt x="0" y="0"/>
                </a:lnTo>
                <a:close/>
              </a:path>
            </a:pathLst>
          </a:custGeom>
          <a:blipFill>
            <a:blip r:embed="rId3"/>
            <a:stretch>
              <a:fillRect/>
            </a:stretch>
          </a:blipFill>
        </p:spPr>
      </p:sp>
      <p:sp>
        <p:nvSpPr>
          <p:cNvPr id="6" name="TextBox 6"/>
          <p:cNvSpPr txBox="1"/>
          <p:nvPr/>
        </p:nvSpPr>
        <p:spPr>
          <a:xfrm>
            <a:off x="6813718" y="2766257"/>
            <a:ext cx="10242359" cy="3550611"/>
          </a:xfrm>
          <a:prstGeom prst="rect">
            <a:avLst/>
          </a:prstGeom>
        </p:spPr>
        <p:txBody>
          <a:bodyPr lIns="0" tIns="0" rIns="0" bIns="0" rtlCol="0" anchor="t">
            <a:spAutoFit/>
          </a:bodyPr>
          <a:lstStyle/>
          <a:p>
            <a:pPr algn="ctr">
              <a:lnSpc>
                <a:spcPts val="14297"/>
              </a:lnSpc>
            </a:pPr>
            <a:r>
              <a:rPr lang="en-US" sz="10212" spc="275" dirty="0">
                <a:solidFill>
                  <a:srgbClr val="FFFFFF"/>
                </a:solidFill>
                <a:latin typeface="Abril Fatface"/>
                <a:ea typeface="Abril Fatface"/>
                <a:cs typeface="Abril Fatface"/>
                <a:sym typeface="Abril Fatface"/>
              </a:rPr>
              <a:t>Descriptive Text</a:t>
            </a:r>
          </a:p>
        </p:txBody>
      </p:sp>
      <p:sp>
        <p:nvSpPr>
          <p:cNvPr id="7" name="TextBox 7"/>
          <p:cNvSpPr txBox="1"/>
          <p:nvPr/>
        </p:nvSpPr>
        <p:spPr>
          <a:xfrm>
            <a:off x="7643155" y="6726436"/>
            <a:ext cx="8583486" cy="673711"/>
          </a:xfrm>
          <a:prstGeom prst="rect">
            <a:avLst/>
          </a:prstGeom>
        </p:spPr>
        <p:txBody>
          <a:bodyPr lIns="0" tIns="0" rIns="0" bIns="0" rtlCol="0" anchor="t">
            <a:spAutoFit/>
          </a:bodyPr>
          <a:lstStyle/>
          <a:p>
            <a:pPr algn="ctr">
              <a:lnSpc>
                <a:spcPts val="5599"/>
              </a:lnSpc>
            </a:pPr>
            <a:r>
              <a:rPr lang="en-US" sz="3999" dirty="0">
                <a:solidFill>
                  <a:srgbClr val="FFFFFF"/>
                </a:solidFill>
                <a:latin typeface="Britannic Bold" panose="020B0903060703020204" pitchFamily="34" charset="0"/>
                <a:ea typeface="Nunito"/>
                <a:cs typeface="Nunito"/>
                <a:sym typeface="Nunito"/>
              </a:rPr>
              <a:t>By : </a:t>
            </a:r>
            <a:r>
              <a:rPr lang="en-US" sz="3999" dirty="0" err="1">
                <a:solidFill>
                  <a:srgbClr val="FFFFFF"/>
                </a:solidFill>
                <a:latin typeface="Britannic Bold" panose="020B0903060703020204" pitchFamily="34" charset="0"/>
                <a:ea typeface="Nunito"/>
                <a:cs typeface="Nunito"/>
                <a:sym typeface="Nunito"/>
              </a:rPr>
              <a:t>Nurila</a:t>
            </a:r>
            <a:r>
              <a:rPr lang="en-US" sz="3999" dirty="0">
                <a:solidFill>
                  <a:srgbClr val="FFFFFF"/>
                </a:solidFill>
                <a:latin typeface="Britannic Bold" panose="020B0903060703020204" pitchFamily="34" charset="0"/>
                <a:ea typeface="Nunito"/>
                <a:cs typeface="Nunito"/>
                <a:sym typeface="Nunito"/>
              </a:rPr>
              <a:t> </a:t>
            </a:r>
            <a:r>
              <a:rPr lang="en-US" sz="3999" dirty="0" err="1">
                <a:solidFill>
                  <a:srgbClr val="FFFFFF"/>
                </a:solidFill>
                <a:latin typeface="Britannic Bold" panose="020B0903060703020204" pitchFamily="34" charset="0"/>
                <a:ea typeface="Nunito"/>
                <a:cs typeface="Nunito"/>
                <a:sym typeface="Nunito"/>
              </a:rPr>
              <a:t>Apriliani</a:t>
            </a:r>
            <a:r>
              <a:rPr lang="en-US" sz="3999" dirty="0">
                <a:solidFill>
                  <a:srgbClr val="FFFFFF"/>
                </a:solidFill>
                <a:latin typeface="Britannic Bold" panose="020B0903060703020204" pitchFamily="34" charset="0"/>
                <a:ea typeface="Nunito"/>
                <a:cs typeface="Nunito"/>
                <a:sym typeface="Nunito"/>
              </a:rPr>
              <a:t>, </a:t>
            </a:r>
            <a:r>
              <a:rPr lang="en-US" sz="3999" dirty="0" err="1">
                <a:solidFill>
                  <a:srgbClr val="FFFFFF"/>
                </a:solidFill>
                <a:latin typeface="Britannic Bold" panose="020B0903060703020204" pitchFamily="34" charset="0"/>
                <a:ea typeface="Nunito"/>
                <a:cs typeface="Nunito"/>
                <a:sym typeface="Nunito"/>
              </a:rPr>
              <a:t>S.Pd</a:t>
            </a:r>
            <a:endParaRPr lang="en-US" sz="3999" dirty="0">
              <a:solidFill>
                <a:srgbClr val="FFFFFF"/>
              </a:solidFill>
              <a:latin typeface="Britannic Bold" panose="020B0903060703020204" pitchFamily="34" charset="0"/>
              <a:ea typeface="Nunito"/>
              <a:cs typeface="Nunito"/>
              <a:sym typeface="Nunito"/>
            </a:endParaRPr>
          </a:p>
        </p:txBody>
      </p:sp>
      <p:sp>
        <p:nvSpPr>
          <p:cNvPr id="9" name="Freeform 5">
            <a:extLst>
              <a:ext uri="{FF2B5EF4-FFF2-40B4-BE49-F238E27FC236}">
                <a16:creationId xmlns:a16="http://schemas.microsoft.com/office/drawing/2014/main" id="{EE4DE50D-A570-7C18-A99D-96EE637203E6}"/>
              </a:ext>
            </a:extLst>
          </p:cNvPr>
          <p:cNvSpPr/>
          <p:nvPr/>
        </p:nvSpPr>
        <p:spPr>
          <a:xfrm>
            <a:off x="15240000" y="7805929"/>
            <a:ext cx="3280941" cy="3456930"/>
          </a:xfrm>
          <a:custGeom>
            <a:avLst/>
            <a:gdLst/>
            <a:ahLst/>
            <a:cxnLst/>
            <a:rect l="l" t="t" r="r" b="b"/>
            <a:pathLst>
              <a:path w="3280941" h="3456930">
                <a:moveTo>
                  <a:pt x="0" y="0"/>
                </a:moveTo>
                <a:lnTo>
                  <a:pt x="3280941" y="0"/>
                </a:lnTo>
                <a:lnTo>
                  <a:pt x="3280941" y="3456931"/>
                </a:lnTo>
                <a:lnTo>
                  <a:pt x="0" y="345693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6">
            <a:extLst>
              <a:ext uri="{FF2B5EF4-FFF2-40B4-BE49-F238E27FC236}">
                <a16:creationId xmlns:a16="http://schemas.microsoft.com/office/drawing/2014/main" id="{0497636B-5AC0-E4BD-62F5-EFF97A158C98}"/>
              </a:ext>
            </a:extLst>
          </p:cNvPr>
          <p:cNvSpPr/>
          <p:nvPr/>
        </p:nvSpPr>
        <p:spPr>
          <a:xfrm>
            <a:off x="13487400" y="-1350480"/>
            <a:ext cx="6051176" cy="4114800"/>
          </a:xfrm>
          <a:custGeom>
            <a:avLst/>
            <a:gdLst/>
            <a:ahLst/>
            <a:cxnLst/>
            <a:rect l="l" t="t" r="r" b="b"/>
            <a:pathLst>
              <a:path w="6051176" h="4114800">
                <a:moveTo>
                  <a:pt x="0" y="0"/>
                </a:moveTo>
                <a:lnTo>
                  <a:pt x="6051177" y="0"/>
                </a:lnTo>
                <a:lnTo>
                  <a:pt x="6051177"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A377F"/>
        </a:solidFill>
        <a:effectLst/>
      </p:bgPr>
    </p:bg>
    <p:spTree>
      <p:nvGrpSpPr>
        <p:cNvPr id="1" name=""/>
        <p:cNvGrpSpPr/>
        <p:nvPr/>
      </p:nvGrpSpPr>
      <p:grpSpPr>
        <a:xfrm>
          <a:off x="0" y="0"/>
          <a:ext cx="0" cy="0"/>
          <a:chOff x="0" y="0"/>
          <a:chExt cx="0" cy="0"/>
        </a:xfrm>
      </p:grpSpPr>
      <p:grpSp>
        <p:nvGrpSpPr>
          <p:cNvPr id="2" name="Group 2"/>
          <p:cNvGrpSpPr/>
          <p:nvPr/>
        </p:nvGrpSpPr>
        <p:grpSpPr>
          <a:xfrm>
            <a:off x="-120878" y="-328002"/>
            <a:ext cx="6176585" cy="10943004"/>
            <a:chOff x="0" y="0"/>
            <a:chExt cx="1626755" cy="2882108"/>
          </a:xfrm>
        </p:grpSpPr>
        <p:sp>
          <p:nvSpPr>
            <p:cNvPr id="3" name="Freeform 3"/>
            <p:cNvSpPr/>
            <p:nvPr/>
          </p:nvSpPr>
          <p:spPr>
            <a:xfrm>
              <a:off x="0" y="0"/>
              <a:ext cx="1626755" cy="2882108"/>
            </a:xfrm>
            <a:custGeom>
              <a:avLst/>
              <a:gdLst/>
              <a:ahLst/>
              <a:cxnLst/>
              <a:rect l="l" t="t" r="r" b="b"/>
              <a:pathLst>
                <a:path w="1626755" h="2882108">
                  <a:moveTo>
                    <a:pt x="0" y="0"/>
                  </a:moveTo>
                  <a:lnTo>
                    <a:pt x="1626755" y="0"/>
                  </a:lnTo>
                  <a:lnTo>
                    <a:pt x="1626755" y="2882108"/>
                  </a:lnTo>
                  <a:lnTo>
                    <a:pt x="0" y="2882108"/>
                  </a:lnTo>
                  <a:close/>
                </a:path>
              </a:pathLst>
            </a:custGeom>
          </p:spPr>
          <p:style>
            <a:lnRef idx="1">
              <a:schemeClr val="accent4"/>
            </a:lnRef>
            <a:fillRef idx="2">
              <a:schemeClr val="accent4"/>
            </a:fillRef>
            <a:effectRef idx="1">
              <a:schemeClr val="accent4"/>
            </a:effectRef>
            <a:fontRef idx="minor">
              <a:schemeClr val="dk1"/>
            </a:fontRef>
          </p:style>
        </p:sp>
        <p:sp>
          <p:nvSpPr>
            <p:cNvPr id="4" name="TextBox 4"/>
            <p:cNvSpPr txBox="1"/>
            <p:nvPr/>
          </p:nvSpPr>
          <p:spPr>
            <a:xfrm>
              <a:off x="0" y="-38100"/>
              <a:ext cx="1626755" cy="2920208"/>
            </a:xfrm>
            <a:prstGeom prst="rect">
              <a:avLst/>
            </a:prstGeom>
          </p:spPr>
          <p:style>
            <a:lnRef idx="1">
              <a:schemeClr val="accent4"/>
            </a:lnRef>
            <a:fillRef idx="2">
              <a:schemeClr val="accent4"/>
            </a:fillRef>
            <a:effectRef idx="1">
              <a:schemeClr val="accent4"/>
            </a:effectRef>
            <a:fontRef idx="minor">
              <a:schemeClr val="dk1"/>
            </a:fontRef>
          </p:style>
          <p:txBody>
            <a:bodyPr lIns="50800" tIns="50800" rIns="50800" bIns="50800" rtlCol="0" anchor="ctr"/>
            <a:lstStyle/>
            <a:p>
              <a:pPr algn="ctr">
                <a:lnSpc>
                  <a:spcPts val="2940"/>
                </a:lnSpc>
              </a:pPr>
              <a:endParaRPr/>
            </a:p>
          </p:txBody>
        </p:sp>
      </p:grpSp>
      <p:grpSp>
        <p:nvGrpSpPr>
          <p:cNvPr id="5" name="Group 5"/>
          <p:cNvGrpSpPr/>
          <p:nvPr/>
        </p:nvGrpSpPr>
        <p:grpSpPr>
          <a:xfrm>
            <a:off x="788540" y="3779384"/>
            <a:ext cx="4533900" cy="1097544"/>
            <a:chOff x="0" y="0"/>
            <a:chExt cx="1178927" cy="334784"/>
          </a:xfrm>
        </p:grpSpPr>
        <p:sp>
          <p:nvSpPr>
            <p:cNvPr id="6" name="Freeform 6"/>
            <p:cNvSpPr/>
            <p:nvPr/>
          </p:nvSpPr>
          <p:spPr>
            <a:xfrm>
              <a:off x="0" y="0"/>
              <a:ext cx="1178927" cy="334785"/>
            </a:xfrm>
            <a:custGeom>
              <a:avLst/>
              <a:gdLst/>
              <a:ahLst/>
              <a:cxnLst/>
              <a:rect l="l" t="t" r="r" b="b"/>
              <a:pathLst>
                <a:path w="1178927" h="334785">
                  <a:moveTo>
                    <a:pt x="130202" y="0"/>
                  </a:moveTo>
                  <a:lnTo>
                    <a:pt x="1048724" y="0"/>
                  </a:lnTo>
                  <a:cubicBezTo>
                    <a:pt x="1120633" y="0"/>
                    <a:pt x="1178927" y="58294"/>
                    <a:pt x="1178927" y="130202"/>
                  </a:cubicBezTo>
                  <a:lnTo>
                    <a:pt x="1178927" y="204582"/>
                  </a:lnTo>
                  <a:cubicBezTo>
                    <a:pt x="1178927" y="276491"/>
                    <a:pt x="1120633" y="334785"/>
                    <a:pt x="1048724" y="334785"/>
                  </a:cubicBezTo>
                  <a:lnTo>
                    <a:pt x="130202" y="334785"/>
                  </a:lnTo>
                  <a:cubicBezTo>
                    <a:pt x="95671" y="334785"/>
                    <a:pt x="62553" y="321067"/>
                    <a:pt x="38135" y="296649"/>
                  </a:cubicBezTo>
                  <a:cubicBezTo>
                    <a:pt x="13718" y="272231"/>
                    <a:pt x="0" y="239114"/>
                    <a:pt x="0" y="204582"/>
                  </a:cubicBezTo>
                  <a:lnTo>
                    <a:pt x="0" y="130202"/>
                  </a:lnTo>
                  <a:cubicBezTo>
                    <a:pt x="0" y="58294"/>
                    <a:pt x="58294" y="0"/>
                    <a:pt x="130202" y="0"/>
                  </a:cubicBezTo>
                  <a:close/>
                </a:path>
              </a:pathLst>
            </a:custGeom>
          </p:spPr>
          <p:style>
            <a:lnRef idx="2">
              <a:schemeClr val="accent4"/>
            </a:lnRef>
            <a:fillRef idx="1">
              <a:schemeClr val="lt1"/>
            </a:fillRef>
            <a:effectRef idx="0">
              <a:schemeClr val="accent4"/>
            </a:effectRef>
            <a:fontRef idx="minor">
              <a:schemeClr val="dk1"/>
            </a:fontRef>
          </p:style>
        </p:sp>
        <p:sp>
          <p:nvSpPr>
            <p:cNvPr id="7" name="TextBox 7"/>
            <p:cNvSpPr txBox="1"/>
            <p:nvPr/>
          </p:nvSpPr>
          <p:spPr>
            <a:xfrm>
              <a:off x="0" y="-38100"/>
              <a:ext cx="1178927" cy="372884"/>
            </a:xfrm>
            <a:prstGeom prst="rect">
              <a:avLst/>
            </a:prstGeom>
          </p:spPr>
          <p:style>
            <a:lnRef idx="2">
              <a:schemeClr val="accent4"/>
            </a:lnRef>
            <a:fillRef idx="1">
              <a:schemeClr val="lt1"/>
            </a:fillRef>
            <a:effectRef idx="0">
              <a:schemeClr val="accent4"/>
            </a:effectRef>
            <a:fontRef idx="minor">
              <a:schemeClr val="dk1"/>
            </a:fontRef>
          </p:style>
          <p:txBody>
            <a:bodyPr lIns="50800" tIns="50800" rIns="50800" bIns="50800" rtlCol="0" anchor="ctr"/>
            <a:lstStyle/>
            <a:p>
              <a:pPr algn="ctr">
                <a:lnSpc>
                  <a:spcPts val="2940"/>
                </a:lnSpc>
              </a:pPr>
              <a:endParaRPr/>
            </a:p>
          </p:txBody>
        </p:sp>
      </p:grpSp>
      <p:grpSp>
        <p:nvGrpSpPr>
          <p:cNvPr id="8" name="Group 8"/>
          <p:cNvGrpSpPr/>
          <p:nvPr/>
        </p:nvGrpSpPr>
        <p:grpSpPr>
          <a:xfrm>
            <a:off x="1017305" y="469104"/>
            <a:ext cx="3864944" cy="1097544"/>
            <a:chOff x="0" y="0"/>
            <a:chExt cx="1178927" cy="334784"/>
          </a:xfrm>
        </p:grpSpPr>
        <p:sp>
          <p:nvSpPr>
            <p:cNvPr id="9" name="Freeform 9"/>
            <p:cNvSpPr/>
            <p:nvPr/>
          </p:nvSpPr>
          <p:spPr>
            <a:xfrm>
              <a:off x="0" y="0"/>
              <a:ext cx="1178927" cy="334785"/>
            </a:xfrm>
            <a:custGeom>
              <a:avLst/>
              <a:gdLst/>
              <a:ahLst/>
              <a:cxnLst/>
              <a:rect l="l" t="t" r="r" b="b"/>
              <a:pathLst>
                <a:path w="1178927" h="334785">
                  <a:moveTo>
                    <a:pt x="130202" y="0"/>
                  </a:moveTo>
                  <a:lnTo>
                    <a:pt x="1048724" y="0"/>
                  </a:lnTo>
                  <a:cubicBezTo>
                    <a:pt x="1120633" y="0"/>
                    <a:pt x="1178927" y="58294"/>
                    <a:pt x="1178927" y="130202"/>
                  </a:cubicBezTo>
                  <a:lnTo>
                    <a:pt x="1178927" y="204582"/>
                  </a:lnTo>
                  <a:cubicBezTo>
                    <a:pt x="1178927" y="276491"/>
                    <a:pt x="1120633" y="334785"/>
                    <a:pt x="1048724" y="334785"/>
                  </a:cubicBezTo>
                  <a:lnTo>
                    <a:pt x="130202" y="334785"/>
                  </a:lnTo>
                  <a:cubicBezTo>
                    <a:pt x="95671" y="334785"/>
                    <a:pt x="62553" y="321067"/>
                    <a:pt x="38135" y="296649"/>
                  </a:cubicBezTo>
                  <a:cubicBezTo>
                    <a:pt x="13718" y="272231"/>
                    <a:pt x="0" y="239114"/>
                    <a:pt x="0" y="204582"/>
                  </a:cubicBezTo>
                  <a:lnTo>
                    <a:pt x="0" y="130202"/>
                  </a:lnTo>
                  <a:cubicBezTo>
                    <a:pt x="0" y="58294"/>
                    <a:pt x="58294" y="0"/>
                    <a:pt x="130202" y="0"/>
                  </a:cubicBezTo>
                  <a:close/>
                </a:path>
              </a:pathLst>
            </a:custGeom>
          </p:spPr>
          <p:style>
            <a:lnRef idx="2">
              <a:schemeClr val="accent4"/>
            </a:lnRef>
            <a:fillRef idx="1">
              <a:schemeClr val="lt1"/>
            </a:fillRef>
            <a:effectRef idx="0">
              <a:schemeClr val="accent4"/>
            </a:effectRef>
            <a:fontRef idx="minor">
              <a:schemeClr val="dk1"/>
            </a:fontRef>
          </p:style>
        </p:sp>
        <p:sp>
          <p:nvSpPr>
            <p:cNvPr id="10" name="TextBox 10"/>
            <p:cNvSpPr txBox="1"/>
            <p:nvPr/>
          </p:nvSpPr>
          <p:spPr>
            <a:xfrm>
              <a:off x="0" y="-38100"/>
              <a:ext cx="1178927" cy="372884"/>
            </a:xfrm>
            <a:prstGeom prst="rect">
              <a:avLst/>
            </a:prstGeom>
          </p:spPr>
          <p:style>
            <a:lnRef idx="2">
              <a:schemeClr val="accent4"/>
            </a:lnRef>
            <a:fillRef idx="1">
              <a:schemeClr val="lt1"/>
            </a:fillRef>
            <a:effectRef idx="0">
              <a:schemeClr val="accent4"/>
            </a:effectRef>
            <a:fontRef idx="minor">
              <a:schemeClr val="dk1"/>
            </a:fontRef>
          </p:style>
          <p:txBody>
            <a:bodyPr lIns="50800" tIns="50800" rIns="50800" bIns="50800" rtlCol="0" anchor="ctr"/>
            <a:lstStyle/>
            <a:p>
              <a:pPr algn="ctr">
                <a:lnSpc>
                  <a:spcPts val="2940"/>
                </a:lnSpc>
              </a:pPr>
              <a:endParaRPr/>
            </a:p>
          </p:txBody>
        </p:sp>
      </p:grpSp>
      <p:grpSp>
        <p:nvGrpSpPr>
          <p:cNvPr id="11" name="Group 11"/>
          <p:cNvGrpSpPr/>
          <p:nvPr/>
        </p:nvGrpSpPr>
        <p:grpSpPr>
          <a:xfrm>
            <a:off x="1066800" y="2046640"/>
            <a:ext cx="3864944" cy="1097214"/>
            <a:chOff x="0" y="0"/>
            <a:chExt cx="1178927" cy="334684"/>
          </a:xfrm>
        </p:grpSpPr>
        <p:sp>
          <p:nvSpPr>
            <p:cNvPr id="12" name="Freeform 12"/>
            <p:cNvSpPr/>
            <p:nvPr/>
          </p:nvSpPr>
          <p:spPr>
            <a:xfrm>
              <a:off x="0" y="0"/>
              <a:ext cx="1178927" cy="334684"/>
            </a:xfrm>
            <a:custGeom>
              <a:avLst/>
              <a:gdLst/>
              <a:ahLst/>
              <a:cxnLst/>
              <a:rect l="l" t="t" r="r" b="b"/>
              <a:pathLst>
                <a:path w="1178927" h="334684">
                  <a:moveTo>
                    <a:pt x="130202" y="0"/>
                  </a:moveTo>
                  <a:lnTo>
                    <a:pt x="1048724" y="0"/>
                  </a:lnTo>
                  <a:cubicBezTo>
                    <a:pt x="1120633" y="0"/>
                    <a:pt x="1178927" y="58294"/>
                    <a:pt x="1178927" y="130202"/>
                  </a:cubicBezTo>
                  <a:lnTo>
                    <a:pt x="1178927" y="204482"/>
                  </a:lnTo>
                  <a:cubicBezTo>
                    <a:pt x="1178927" y="239013"/>
                    <a:pt x="1165209" y="272131"/>
                    <a:pt x="1140791" y="296549"/>
                  </a:cubicBezTo>
                  <a:cubicBezTo>
                    <a:pt x="1116374" y="320966"/>
                    <a:pt x="1083256" y="334684"/>
                    <a:pt x="1048724" y="334684"/>
                  </a:cubicBezTo>
                  <a:lnTo>
                    <a:pt x="130202" y="334684"/>
                  </a:lnTo>
                  <a:cubicBezTo>
                    <a:pt x="58294" y="334684"/>
                    <a:pt x="0" y="276390"/>
                    <a:pt x="0" y="204482"/>
                  </a:cubicBezTo>
                  <a:lnTo>
                    <a:pt x="0" y="130202"/>
                  </a:lnTo>
                  <a:cubicBezTo>
                    <a:pt x="0" y="58294"/>
                    <a:pt x="58294" y="0"/>
                    <a:pt x="130202" y="0"/>
                  </a:cubicBezTo>
                  <a:close/>
                </a:path>
              </a:pathLst>
            </a:custGeom>
          </p:spPr>
          <p:style>
            <a:lnRef idx="2">
              <a:schemeClr val="accent4"/>
            </a:lnRef>
            <a:fillRef idx="1">
              <a:schemeClr val="lt1"/>
            </a:fillRef>
            <a:effectRef idx="0">
              <a:schemeClr val="accent4"/>
            </a:effectRef>
            <a:fontRef idx="minor">
              <a:schemeClr val="dk1"/>
            </a:fontRef>
          </p:style>
        </p:sp>
        <p:sp>
          <p:nvSpPr>
            <p:cNvPr id="13" name="TextBox 13"/>
            <p:cNvSpPr txBox="1"/>
            <p:nvPr/>
          </p:nvSpPr>
          <p:spPr>
            <a:xfrm>
              <a:off x="0" y="-38100"/>
              <a:ext cx="1178927" cy="372784"/>
            </a:xfrm>
            <a:prstGeom prst="rect">
              <a:avLst/>
            </a:prstGeom>
          </p:spPr>
          <p:style>
            <a:lnRef idx="2">
              <a:schemeClr val="accent4"/>
            </a:lnRef>
            <a:fillRef idx="1">
              <a:schemeClr val="lt1"/>
            </a:fillRef>
            <a:effectRef idx="0">
              <a:schemeClr val="accent4"/>
            </a:effectRef>
            <a:fontRef idx="minor">
              <a:schemeClr val="dk1"/>
            </a:fontRef>
          </p:style>
          <p:txBody>
            <a:bodyPr lIns="50800" tIns="50800" rIns="50800" bIns="50800" rtlCol="0" anchor="ctr"/>
            <a:lstStyle/>
            <a:p>
              <a:pPr algn="ctr">
                <a:lnSpc>
                  <a:spcPts val="2940"/>
                </a:lnSpc>
              </a:pPr>
              <a:endParaRPr/>
            </a:p>
          </p:txBody>
        </p:sp>
      </p:grpSp>
      <p:grpSp>
        <p:nvGrpSpPr>
          <p:cNvPr id="14" name="Group 14"/>
          <p:cNvGrpSpPr/>
          <p:nvPr/>
        </p:nvGrpSpPr>
        <p:grpSpPr>
          <a:xfrm>
            <a:off x="504472" y="5395946"/>
            <a:ext cx="5092336" cy="1097544"/>
            <a:chOff x="0" y="0"/>
            <a:chExt cx="1178927" cy="334784"/>
          </a:xfrm>
        </p:grpSpPr>
        <p:sp>
          <p:nvSpPr>
            <p:cNvPr id="15" name="Freeform 15"/>
            <p:cNvSpPr/>
            <p:nvPr/>
          </p:nvSpPr>
          <p:spPr>
            <a:xfrm>
              <a:off x="0" y="0"/>
              <a:ext cx="1178927" cy="334785"/>
            </a:xfrm>
            <a:custGeom>
              <a:avLst/>
              <a:gdLst/>
              <a:ahLst/>
              <a:cxnLst/>
              <a:rect l="l" t="t" r="r" b="b"/>
              <a:pathLst>
                <a:path w="1178927" h="334785">
                  <a:moveTo>
                    <a:pt x="130202" y="0"/>
                  </a:moveTo>
                  <a:lnTo>
                    <a:pt x="1048724" y="0"/>
                  </a:lnTo>
                  <a:cubicBezTo>
                    <a:pt x="1120633" y="0"/>
                    <a:pt x="1178927" y="58294"/>
                    <a:pt x="1178927" y="130202"/>
                  </a:cubicBezTo>
                  <a:lnTo>
                    <a:pt x="1178927" y="204582"/>
                  </a:lnTo>
                  <a:cubicBezTo>
                    <a:pt x="1178927" y="276491"/>
                    <a:pt x="1120633" y="334785"/>
                    <a:pt x="1048724" y="334785"/>
                  </a:cubicBezTo>
                  <a:lnTo>
                    <a:pt x="130202" y="334785"/>
                  </a:lnTo>
                  <a:cubicBezTo>
                    <a:pt x="95671" y="334785"/>
                    <a:pt x="62553" y="321067"/>
                    <a:pt x="38135" y="296649"/>
                  </a:cubicBezTo>
                  <a:cubicBezTo>
                    <a:pt x="13718" y="272231"/>
                    <a:pt x="0" y="239114"/>
                    <a:pt x="0" y="204582"/>
                  </a:cubicBezTo>
                  <a:lnTo>
                    <a:pt x="0" y="130202"/>
                  </a:lnTo>
                  <a:cubicBezTo>
                    <a:pt x="0" y="58294"/>
                    <a:pt x="58294" y="0"/>
                    <a:pt x="130202" y="0"/>
                  </a:cubicBezTo>
                  <a:close/>
                </a:path>
              </a:pathLst>
            </a:custGeom>
          </p:spPr>
          <p:style>
            <a:lnRef idx="2">
              <a:schemeClr val="accent4"/>
            </a:lnRef>
            <a:fillRef idx="1">
              <a:schemeClr val="lt1"/>
            </a:fillRef>
            <a:effectRef idx="0">
              <a:schemeClr val="accent4"/>
            </a:effectRef>
            <a:fontRef idx="minor">
              <a:schemeClr val="dk1"/>
            </a:fontRef>
          </p:style>
        </p:sp>
        <p:sp>
          <p:nvSpPr>
            <p:cNvPr id="16" name="TextBox 16"/>
            <p:cNvSpPr txBox="1"/>
            <p:nvPr/>
          </p:nvSpPr>
          <p:spPr>
            <a:xfrm>
              <a:off x="0" y="-38100"/>
              <a:ext cx="1178927" cy="372884"/>
            </a:xfrm>
            <a:prstGeom prst="rect">
              <a:avLst/>
            </a:prstGeom>
          </p:spPr>
          <p:style>
            <a:lnRef idx="2">
              <a:schemeClr val="accent4"/>
            </a:lnRef>
            <a:fillRef idx="1">
              <a:schemeClr val="lt1"/>
            </a:fillRef>
            <a:effectRef idx="0">
              <a:schemeClr val="accent4"/>
            </a:effectRef>
            <a:fontRef idx="minor">
              <a:schemeClr val="dk1"/>
            </a:fontRef>
          </p:style>
          <p:txBody>
            <a:bodyPr lIns="50800" tIns="50800" rIns="50800" bIns="50800" rtlCol="0" anchor="ctr"/>
            <a:lstStyle/>
            <a:p>
              <a:pPr algn="ctr">
                <a:lnSpc>
                  <a:spcPts val="2940"/>
                </a:lnSpc>
              </a:pPr>
              <a:endParaRPr/>
            </a:p>
          </p:txBody>
        </p:sp>
      </p:grpSp>
      <p:grpSp>
        <p:nvGrpSpPr>
          <p:cNvPr id="18" name="Group 18"/>
          <p:cNvGrpSpPr/>
          <p:nvPr/>
        </p:nvGrpSpPr>
        <p:grpSpPr>
          <a:xfrm>
            <a:off x="1066800" y="7010757"/>
            <a:ext cx="3864944" cy="1097544"/>
            <a:chOff x="0" y="0"/>
            <a:chExt cx="1178927" cy="334784"/>
          </a:xfrm>
        </p:grpSpPr>
        <p:sp>
          <p:nvSpPr>
            <p:cNvPr id="19" name="Freeform 19"/>
            <p:cNvSpPr/>
            <p:nvPr/>
          </p:nvSpPr>
          <p:spPr>
            <a:xfrm>
              <a:off x="0" y="0"/>
              <a:ext cx="1178927" cy="334785"/>
            </a:xfrm>
            <a:custGeom>
              <a:avLst/>
              <a:gdLst/>
              <a:ahLst/>
              <a:cxnLst/>
              <a:rect l="l" t="t" r="r" b="b"/>
              <a:pathLst>
                <a:path w="1178927" h="334785">
                  <a:moveTo>
                    <a:pt x="130202" y="0"/>
                  </a:moveTo>
                  <a:lnTo>
                    <a:pt x="1048724" y="0"/>
                  </a:lnTo>
                  <a:cubicBezTo>
                    <a:pt x="1120633" y="0"/>
                    <a:pt x="1178927" y="58294"/>
                    <a:pt x="1178927" y="130202"/>
                  </a:cubicBezTo>
                  <a:lnTo>
                    <a:pt x="1178927" y="204582"/>
                  </a:lnTo>
                  <a:cubicBezTo>
                    <a:pt x="1178927" y="276491"/>
                    <a:pt x="1120633" y="334785"/>
                    <a:pt x="1048724" y="334785"/>
                  </a:cubicBezTo>
                  <a:lnTo>
                    <a:pt x="130202" y="334785"/>
                  </a:lnTo>
                  <a:cubicBezTo>
                    <a:pt x="95671" y="334785"/>
                    <a:pt x="62553" y="321067"/>
                    <a:pt x="38135" y="296649"/>
                  </a:cubicBezTo>
                  <a:cubicBezTo>
                    <a:pt x="13718" y="272231"/>
                    <a:pt x="0" y="239114"/>
                    <a:pt x="0" y="204582"/>
                  </a:cubicBezTo>
                  <a:lnTo>
                    <a:pt x="0" y="130202"/>
                  </a:lnTo>
                  <a:cubicBezTo>
                    <a:pt x="0" y="58294"/>
                    <a:pt x="58294" y="0"/>
                    <a:pt x="130202" y="0"/>
                  </a:cubicBezTo>
                  <a:close/>
                </a:path>
              </a:pathLst>
            </a:custGeom>
          </p:spPr>
          <p:style>
            <a:lnRef idx="2">
              <a:schemeClr val="accent4"/>
            </a:lnRef>
            <a:fillRef idx="1">
              <a:schemeClr val="lt1"/>
            </a:fillRef>
            <a:effectRef idx="0">
              <a:schemeClr val="accent4"/>
            </a:effectRef>
            <a:fontRef idx="minor">
              <a:schemeClr val="dk1"/>
            </a:fontRef>
          </p:style>
        </p:sp>
        <p:sp>
          <p:nvSpPr>
            <p:cNvPr id="20" name="TextBox 20"/>
            <p:cNvSpPr txBox="1"/>
            <p:nvPr/>
          </p:nvSpPr>
          <p:spPr>
            <a:xfrm>
              <a:off x="0" y="-38100"/>
              <a:ext cx="1178927" cy="372884"/>
            </a:xfrm>
            <a:prstGeom prst="rect">
              <a:avLst/>
            </a:prstGeom>
          </p:spPr>
          <p:style>
            <a:lnRef idx="2">
              <a:schemeClr val="accent4"/>
            </a:lnRef>
            <a:fillRef idx="1">
              <a:schemeClr val="lt1"/>
            </a:fillRef>
            <a:effectRef idx="0">
              <a:schemeClr val="accent4"/>
            </a:effectRef>
            <a:fontRef idx="minor">
              <a:schemeClr val="dk1"/>
            </a:fontRef>
          </p:style>
          <p:txBody>
            <a:bodyPr lIns="50800" tIns="50800" rIns="50800" bIns="50800" rtlCol="0" anchor="ctr"/>
            <a:lstStyle/>
            <a:p>
              <a:pPr algn="ctr">
                <a:lnSpc>
                  <a:spcPts val="2940"/>
                </a:lnSpc>
              </a:pPr>
              <a:endParaRPr/>
            </a:p>
          </p:txBody>
        </p:sp>
      </p:grpSp>
      <p:sp>
        <p:nvSpPr>
          <p:cNvPr id="26" name="TextBox 26"/>
          <p:cNvSpPr txBox="1"/>
          <p:nvPr/>
        </p:nvSpPr>
        <p:spPr>
          <a:xfrm>
            <a:off x="802740" y="4059350"/>
            <a:ext cx="4495800" cy="467885"/>
          </a:xfrm>
          <a:prstGeom prst="rect">
            <a:avLst/>
          </a:prstGeom>
        </p:spPr>
        <p:txBody>
          <a:bodyPr wrap="square" lIns="0" tIns="0" rIns="0" bIns="0" rtlCol="0" anchor="t">
            <a:spAutoFit/>
          </a:bodyPr>
          <a:lstStyle/>
          <a:p>
            <a:pPr marL="0" lvl="0" indent="0" algn="ctr">
              <a:lnSpc>
                <a:spcPts val="3640"/>
              </a:lnSpc>
            </a:pPr>
            <a:r>
              <a:rPr lang="en-US" sz="3600" b="1" dirty="0">
                <a:solidFill>
                  <a:srgbClr val="2A377F"/>
                </a:solidFill>
                <a:latin typeface="Arial Black" panose="020B0A04020102020204" pitchFamily="34" charset="0"/>
                <a:ea typeface="Noto Sans Bold"/>
                <a:cs typeface="Noto Sans Bold"/>
                <a:sym typeface="Noto Sans Bold"/>
              </a:rPr>
              <a:t>Generic Structure</a:t>
            </a:r>
          </a:p>
        </p:txBody>
      </p:sp>
      <p:sp>
        <p:nvSpPr>
          <p:cNvPr id="27" name="TextBox 27"/>
          <p:cNvSpPr txBox="1"/>
          <p:nvPr/>
        </p:nvSpPr>
        <p:spPr>
          <a:xfrm>
            <a:off x="1172787" y="747949"/>
            <a:ext cx="3314306" cy="467885"/>
          </a:xfrm>
          <a:prstGeom prst="rect">
            <a:avLst/>
          </a:prstGeom>
        </p:spPr>
        <p:txBody>
          <a:bodyPr lIns="0" tIns="0" rIns="0" bIns="0" rtlCol="0" anchor="t">
            <a:spAutoFit/>
          </a:bodyPr>
          <a:lstStyle/>
          <a:p>
            <a:pPr marL="0" lvl="0" indent="0" algn="ctr">
              <a:lnSpc>
                <a:spcPts val="3640"/>
              </a:lnSpc>
            </a:pPr>
            <a:r>
              <a:rPr lang="en-US" sz="3600" b="1" dirty="0">
                <a:solidFill>
                  <a:srgbClr val="2A377F"/>
                </a:solidFill>
                <a:latin typeface="Arial Black" panose="020B0A04020102020204" pitchFamily="34" charset="0"/>
                <a:ea typeface="Noto Sans Bold"/>
                <a:cs typeface="Mongolian Baiti" panose="03000500000000000000" pitchFamily="66" charset="0"/>
                <a:sym typeface="Noto Sans Bold"/>
              </a:rPr>
              <a:t>Definition</a:t>
            </a:r>
            <a:r>
              <a:rPr lang="en-US" sz="2600" b="1" dirty="0">
                <a:solidFill>
                  <a:srgbClr val="2A377F"/>
                </a:solidFill>
                <a:latin typeface="Noto Sans Bold"/>
                <a:ea typeface="Noto Sans Bold"/>
                <a:cs typeface="Noto Sans Bold"/>
                <a:sym typeface="Noto Sans Bold"/>
              </a:rPr>
              <a:t> </a:t>
            </a:r>
          </a:p>
        </p:txBody>
      </p:sp>
      <p:sp>
        <p:nvSpPr>
          <p:cNvPr id="28" name="TextBox 28"/>
          <p:cNvSpPr txBox="1"/>
          <p:nvPr/>
        </p:nvSpPr>
        <p:spPr>
          <a:xfrm>
            <a:off x="1292624" y="2360887"/>
            <a:ext cx="3314306" cy="467885"/>
          </a:xfrm>
          <a:prstGeom prst="rect">
            <a:avLst/>
          </a:prstGeom>
        </p:spPr>
        <p:txBody>
          <a:bodyPr lIns="0" tIns="0" rIns="0" bIns="0" rtlCol="0" anchor="t">
            <a:spAutoFit/>
          </a:bodyPr>
          <a:lstStyle/>
          <a:p>
            <a:pPr marL="0" lvl="0" indent="0" algn="ctr">
              <a:lnSpc>
                <a:spcPts val="3640"/>
              </a:lnSpc>
            </a:pPr>
            <a:r>
              <a:rPr lang="en-US" sz="3600" b="1" dirty="0">
                <a:solidFill>
                  <a:srgbClr val="2A377F"/>
                </a:solidFill>
                <a:latin typeface="Arial Black" panose="020B0A04020102020204" pitchFamily="34" charset="0"/>
                <a:ea typeface="Noto Sans Bold"/>
                <a:cs typeface="Noto Sans Bold"/>
                <a:sym typeface="Noto Sans Bold"/>
              </a:rPr>
              <a:t>Purpose</a:t>
            </a:r>
          </a:p>
        </p:txBody>
      </p:sp>
      <p:sp>
        <p:nvSpPr>
          <p:cNvPr id="29" name="TextBox 29"/>
          <p:cNvSpPr txBox="1"/>
          <p:nvPr/>
        </p:nvSpPr>
        <p:spPr>
          <a:xfrm>
            <a:off x="576227" y="5634814"/>
            <a:ext cx="5020581" cy="467885"/>
          </a:xfrm>
          <a:prstGeom prst="rect">
            <a:avLst/>
          </a:prstGeom>
        </p:spPr>
        <p:txBody>
          <a:bodyPr wrap="square" lIns="0" tIns="0" rIns="0" bIns="0" rtlCol="0" anchor="t">
            <a:spAutoFit/>
          </a:bodyPr>
          <a:lstStyle/>
          <a:p>
            <a:pPr marL="0" lvl="0" indent="0" algn="ctr">
              <a:lnSpc>
                <a:spcPts val="3640"/>
              </a:lnSpc>
            </a:pPr>
            <a:r>
              <a:rPr lang="en-US" sz="3600" b="1" dirty="0">
                <a:solidFill>
                  <a:srgbClr val="2A377F"/>
                </a:solidFill>
                <a:latin typeface="Arial Black" panose="020B0A04020102020204" pitchFamily="34" charset="0"/>
                <a:ea typeface="Noto Sans Bold"/>
                <a:cs typeface="Noto Sans Bold"/>
                <a:sym typeface="Noto Sans Bold"/>
              </a:rPr>
              <a:t>Language Features</a:t>
            </a:r>
          </a:p>
        </p:txBody>
      </p:sp>
      <p:sp>
        <p:nvSpPr>
          <p:cNvPr id="30" name="TextBox 30"/>
          <p:cNvSpPr txBox="1"/>
          <p:nvPr/>
        </p:nvSpPr>
        <p:spPr>
          <a:xfrm>
            <a:off x="1310261" y="7194904"/>
            <a:ext cx="3314306" cy="467885"/>
          </a:xfrm>
          <a:prstGeom prst="rect">
            <a:avLst/>
          </a:prstGeom>
        </p:spPr>
        <p:txBody>
          <a:bodyPr lIns="0" tIns="0" rIns="0" bIns="0" rtlCol="0" anchor="t">
            <a:spAutoFit/>
          </a:bodyPr>
          <a:lstStyle/>
          <a:p>
            <a:pPr marL="0" lvl="0" indent="0" algn="ctr">
              <a:lnSpc>
                <a:spcPts val="3640"/>
              </a:lnSpc>
            </a:pPr>
            <a:r>
              <a:rPr lang="en-US" sz="3600" b="1" dirty="0">
                <a:solidFill>
                  <a:srgbClr val="2A377F"/>
                </a:solidFill>
                <a:latin typeface="Arial Black" panose="020B0A04020102020204" pitchFamily="34" charset="0"/>
                <a:ea typeface="Noto Sans Bold"/>
                <a:cs typeface="Noto Sans Bold"/>
                <a:sym typeface="Noto Sans Bold"/>
              </a:rPr>
              <a:t>Example</a:t>
            </a:r>
          </a:p>
        </p:txBody>
      </p:sp>
      <p:grpSp>
        <p:nvGrpSpPr>
          <p:cNvPr id="31" name="Group 31"/>
          <p:cNvGrpSpPr/>
          <p:nvPr/>
        </p:nvGrpSpPr>
        <p:grpSpPr>
          <a:xfrm>
            <a:off x="541243" y="8538492"/>
            <a:ext cx="4817069" cy="1097544"/>
            <a:chOff x="0" y="0"/>
            <a:chExt cx="1178927" cy="334784"/>
          </a:xfrm>
        </p:grpSpPr>
        <p:sp>
          <p:nvSpPr>
            <p:cNvPr id="32" name="Freeform 32"/>
            <p:cNvSpPr/>
            <p:nvPr/>
          </p:nvSpPr>
          <p:spPr>
            <a:xfrm>
              <a:off x="0" y="0"/>
              <a:ext cx="1178927" cy="334785"/>
            </a:xfrm>
            <a:custGeom>
              <a:avLst/>
              <a:gdLst/>
              <a:ahLst/>
              <a:cxnLst/>
              <a:rect l="l" t="t" r="r" b="b"/>
              <a:pathLst>
                <a:path w="1178927" h="334785">
                  <a:moveTo>
                    <a:pt x="130202" y="0"/>
                  </a:moveTo>
                  <a:lnTo>
                    <a:pt x="1048724" y="0"/>
                  </a:lnTo>
                  <a:cubicBezTo>
                    <a:pt x="1120633" y="0"/>
                    <a:pt x="1178927" y="58294"/>
                    <a:pt x="1178927" y="130202"/>
                  </a:cubicBezTo>
                  <a:lnTo>
                    <a:pt x="1178927" y="204582"/>
                  </a:lnTo>
                  <a:cubicBezTo>
                    <a:pt x="1178927" y="276491"/>
                    <a:pt x="1120633" y="334785"/>
                    <a:pt x="1048724" y="334785"/>
                  </a:cubicBezTo>
                  <a:lnTo>
                    <a:pt x="130202" y="334785"/>
                  </a:lnTo>
                  <a:cubicBezTo>
                    <a:pt x="95671" y="334785"/>
                    <a:pt x="62553" y="321067"/>
                    <a:pt x="38135" y="296649"/>
                  </a:cubicBezTo>
                  <a:cubicBezTo>
                    <a:pt x="13718" y="272231"/>
                    <a:pt x="0" y="239114"/>
                    <a:pt x="0" y="204582"/>
                  </a:cubicBezTo>
                  <a:lnTo>
                    <a:pt x="0" y="130202"/>
                  </a:lnTo>
                  <a:cubicBezTo>
                    <a:pt x="0" y="58294"/>
                    <a:pt x="58294" y="0"/>
                    <a:pt x="130202" y="0"/>
                  </a:cubicBezTo>
                  <a:close/>
                </a:path>
              </a:pathLst>
            </a:custGeom>
          </p:spPr>
          <p:style>
            <a:lnRef idx="2">
              <a:schemeClr val="accent4"/>
            </a:lnRef>
            <a:fillRef idx="1">
              <a:schemeClr val="lt1"/>
            </a:fillRef>
            <a:effectRef idx="0">
              <a:schemeClr val="accent4"/>
            </a:effectRef>
            <a:fontRef idx="minor">
              <a:schemeClr val="dk1"/>
            </a:fontRef>
          </p:style>
        </p:sp>
        <p:sp>
          <p:nvSpPr>
            <p:cNvPr id="33" name="TextBox 33"/>
            <p:cNvSpPr txBox="1"/>
            <p:nvPr/>
          </p:nvSpPr>
          <p:spPr>
            <a:xfrm>
              <a:off x="0" y="-38100"/>
              <a:ext cx="1178927" cy="372884"/>
            </a:xfrm>
            <a:prstGeom prst="rect">
              <a:avLst/>
            </a:prstGeom>
          </p:spPr>
          <p:style>
            <a:lnRef idx="2">
              <a:schemeClr val="accent4"/>
            </a:lnRef>
            <a:fillRef idx="1">
              <a:schemeClr val="lt1"/>
            </a:fillRef>
            <a:effectRef idx="0">
              <a:schemeClr val="accent4"/>
            </a:effectRef>
            <a:fontRef idx="minor">
              <a:schemeClr val="dk1"/>
            </a:fontRef>
          </p:style>
          <p:txBody>
            <a:bodyPr lIns="50800" tIns="50800" rIns="50800" bIns="50800" rtlCol="0" anchor="ctr"/>
            <a:lstStyle/>
            <a:p>
              <a:pPr algn="ctr">
                <a:lnSpc>
                  <a:spcPts val="2940"/>
                </a:lnSpc>
              </a:pPr>
              <a:endParaRPr/>
            </a:p>
          </p:txBody>
        </p:sp>
      </p:grpSp>
      <p:sp>
        <p:nvSpPr>
          <p:cNvPr id="34" name="TextBox 34"/>
          <p:cNvSpPr txBox="1"/>
          <p:nvPr/>
        </p:nvSpPr>
        <p:spPr>
          <a:xfrm>
            <a:off x="319650" y="8581969"/>
            <a:ext cx="5020581" cy="929550"/>
          </a:xfrm>
          <a:prstGeom prst="rect">
            <a:avLst/>
          </a:prstGeom>
        </p:spPr>
        <p:txBody>
          <a:bodyPr wrap="square" lIns="0" tIns="0" rIns="0" bIns="0" rtlCol="0" anchor="t">
            <a:spAutoFit/>
          </a:bodyPr>
          <a:lstStyle/>
          <a:p>
            <a:pPr marL="0" lvl="0" indent="0" algn="ctr">
              <a:lnSpc>
                <a:spcPts val="3640"/>
              </a:lnSpc>
            </a:pPr>
            <a:r>
              <a:rPr lang="en-US" sz="3600" b="1" dirty="0">
                <a:solidFill>
                  <a:srgbClr val="2A377F"/>
                </a:solidFill>
                <a:latin typeface="Arial Black" panose="020B0A04020102020204" pitchFamily="34" charset="0"/>
                <a:ea typeface="Noto Sans Bold"/>
                <a:cs typeface="Noto Sans Bold"/>
                <a:sym typeface="Noto Sans Bold"/>
              </a:rPr>
              <a:t>Examples of TKA Test Questions</a:t>
            </a:r>
          </a:p>
        </p:txBody>
      </p:sp>
      <p:pic>
        <p:nvPicPr>
          <p:cNvPr id="36" name="Picture 35">
            <a:extLst>
              <a:ext uri="{FF2B5EF4-FFF2-40B4-BE49-F238E27FC236}">
                <a16:creationId xmlns:a16="http://schemas.microsoft.com/office/drawing/2014/main" id="{CDC1E185-2843-D2F6-CEB2-0FF017CA3198}"/>
              </a:ext>
            </a:extLst>
          </p:cNvPr>
          <p:cNvPicPr>
            <a:picLocks noChangeAspect="1"/>
          </p:cNvPicPr>
          <p:nvPr/>
        </p:nvPicPr>
        <p:blipFill>
          <a:blip r:embed="rId2"/>
          <a:stretch>
            <a:fillRect/>
          </a:stretch>
        </p:blipFill>
        <p:spPr>
          <a:xfrm>
            <a:off x="13944600" y="3384526"/>
            <a:ext cx="4178386" cy="6604048"/>
          </a:xfrm>
          <a:prstGeom prst="rect">
            <a:avLst/>
          </a:prstGeom>
        </p:spPr>
      </p:pic>
      <p:sp>
        <p:nvSpPr>
          <p:cNvPr id="38" name="Rectangle: Diagonal Corners Rounded 37">
            <a:extLst>
              <a:ext uri="{FF2B5EF4-FFF2-40B4-BE49-F238E27FC236}">
                <a16:creationId xmlns:a16="http://schemas.microsoft.com/office/drawing/2014/main" id="{0DD5A11E-E63C-94C2-1860-10385D067158}"/>
              </a:ext>
            </a:extLst>
          </p:cNvPr>
          <p:cNvSpPr/>
          <p:nvPr/>
        </p:nvSpPr>
        <p:spPr>
          <a:xfrm>
            <a:off x="6985044" y="393721"/>
            <a:ext cx="6030218" cy="5907997"/>
          </a:xfrm>
          <a:prstGeom prst="round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800" dirty="0">
                <a:latin typeface="Arial Black" panose="020B0A04020102020204" pitchFamily="34" charset="0"/>
              </a:rPr>
              <a:t>WHAT ARE COVERED IN DESCRIPTIVE TEXT? </a:t>
            </a:r>
            <a:endParaRPr lang="id-ID" sz="4800" dirty="0">
              <a:latin typeface="Arial Black" panose="020B0A04020102020204" pitchFamily="34" charset="0"/>
            </a:endParaRPr>
          </a:p>
        </p:txBody>
      </p:sp>
      <p:pic>
        <p:nvPicPr>
          <p:cNvPr id="40" name="Picture 39">
            <a:extLst>
              <a:ext uri="{FF2B5EF4-FFF2-40B4-BE49-F238E27FC236}">
                <a16:creationId xmlns:a16="http://schemas.microsoft.com/office/drawing/2014/main" id="{623FAB23-D5B6-F553-15E2-6B93711FD1F4}"/>
              </a:ext>
            </a:extLst>
          </p:cNvPr>
          <p:cNvPicPr>
            <a:picLocks noChangeAspect="1"/>
          </p:cNvPicPr>
          <p:nvPr/>
        </p:nvPicPr>
        <p:blipFill>
          <a:blip r:embed="rId3"/>
          <a:stretch>
            <a:fillRect/>
          </a:stretch>
        </p:blipFill>
        <p:spPr>
          <a:xfrm>
            <a:off x="16983981" y="3537997"/>
            <a:ext cx="1067250" cy="185943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A377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CE0AFC-A449-DDE3-092E-453C41B012C4}"/>
              </a:ext>
            </a:extLst>
          </p:cNvPr>
          <p:cNvPicPr>
            <a:picLocks noChangeAspect="1"/>
          </p:cNvPicPr>
          <p:nvPr/>
        </p:nvPicPr>
        <p:blipFill>
          <a:blip r:embed="rId2"/>
          <a:stretch>
            <a:fillRect/>
          </a:stretch>
        </p:blipFill>
        <p:spPr>
          <a:xfrm>
            <a:off x="228600" y="305128"/>
            <a:ext cx="7467600" cy="3085772"/>
          </a:xfrm>
          <a:prstGeom prst="rect">
            <a:avLst/>
          </a:prstGeom>
        </p:spPr>
      </p:pic>
      <p:pic>
        <p:nvPicPr>
          <p:cNvPr id="13" name="Picture 12">
            <a:extLst>
              <a:ext uri="{FF2B5EF4-FFF2-40B4-BE49-F238E27FC236}">
                <a16:creationId xmlns:a16="http://schemas.microsoft.com/office/drawing/2014/main" id="{375DCEFD-B001-3826-22A7-CAB8F837D40D}"/>
              </a:ext>
            </a:extLst>
          </p:cNvPr>
          <p:cNvPicPr>
            <a:picLocks noChangeAspect="1"/>
          </p:cNvPicPr>
          <p:nvPr/>
        </p:nvPicPr>
        <p:blipFill>
          <a:blip r:embed="rId3"/>
          <a:stretch>
            <a:fillRect/>
          </a:stretch>
        </p:blipFill>
        <p:spPr>
          <a:xfrm>
            <a:off x="10442373" y="247814"/>
            <a:ext cx="7849502" cy="9791372"/>
          </a:xfrm>
          <a:prstGeom prst="rect">
            <a:avLst/>
          </a:prstGeom>
        </p:spPr>
      </p:pic>
      <p:sp>
        <p:nvSpPr>
          <p:cNvPr id="15" name="TextBox 14">
            <a:extLst>
              <a:ext uri="{FF2B5EF4-FFF2-40B4-BE49-F238E27FC236}">
                <a16:creationId xmlns:a16="http://schemas.microsoft.com/office/drawing/2014/main" id="{D16DC5AB-BA12-6FED-4731-25393C1013DA}"/>
              </a:ext>
            </a:extLst>
          </p:cNvPr>
          <p:cNvSpPr txBox="1"/>
          <p:nvPr/>
        </p:nvSpPr>
        <p:spPr>
          <a:xfrm>
            <a:off x="11063793" y="6317610"/>
            <a:ext cx="7467599" cy="3200813"/>
          </a:xfrm>
          <a:prstGeom prst="rect">
            <a:avLst/>
          </a:prstGeom>
          <a:noFill/>
        </p:spPr>
        <p:txBody>
          <a:bodyPr wrap="square">
            <a:spAutoFit/>
          </a:bodyPr>
          <a:lstStyle/>
          <a:p>
            <a:pPr marL="0" lvl="0" indent="0" algn="l">
              <a:lnSpc>
                <a:spcPts val="3973"/>
              </a:lnSpc>
            </a:pPr>
            <a:r>
              <a:rPr lang="en-US" sz="4800" dirty="0">
                <a:latin typeface="Arial Black" panose="020B0A04020102020204" pitchFamily="34" charset="0"/>
                <a:ea typeface="Noto Sans"/>
                <a:cs typeface="Noto Sans"/>
                <a:sym typeface="Noto Sans"/>
              </a:rPr>
              <a:t>The Purpose of descriptive text is to describe and reveal a particular person, place or thing in detail.</a:t>
            </a:r>
          </a:p>
        </p:txBody>
      </p:sp>
      <p:sp>
        <p:nvSpPr>
          <p:cNvPr id="16" name="Rectangle: Rounded Corners 15">
            <a:extLst>
              <a:ext uri="{FF2B5EF4-FFF2-40B4-BE49-F238E27FC236}">
                <a16:creationId xmlns:a16="http://schemas.microsoft.com/office/drawing/2014/main" id="{1367E88B-A8ED-3A49-5D13-3D143132849F}"/>
              </a:ext>
            </a:extLst>
          </p:cNvPr>
          <p:cNvSpPr/>
          <p:nvPr/>
        </p:nvSpPr>
        <p:spPr>
          <a:xfrm>
            <a:off x="1763727" y="4273778"/>
            <a:ext cx="7305560" cy="524464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nSpc>
                <a:spcPts val="3731"/>
              </a:lnSpc>
            </a:pPr>
            <a:r>
              <a:rPr lang="en-US" sz="4400" dirty="0">
                <a:solidFill>
                  <a:srgbClr val="0070C0"/>
                </a:solidFill>
                <a:latin typeface="Arial Black" panose="020B0A04020102020204" pitchFamily="34" charset="0"/>
                <a:ea typeface="Noto Sans"/>
                <a:cs typeface="Noto Sans"/>
                <a:sym typeface="Noto Sans"/>
              </a:rPr>
              <a:t>Descriptive Texts are  texts which describe a person, a thing, or a place. It presents information about what a person or a thing is like. </a:t>
            </a:r>
          </a:p>
        </p:txBody>
      </p:sp>
      <p:sp>
        <p:nvSpPr>
          <p:cNvPr id="17" name="Oval 16">
            <a:extLst>
              <a:ext uri="{FF2B5EF4-FFF2-40B4-BE49-F238E27FC236}">
                <a16:creationId xmlns:a16="http://schemas.microsoft.com/office/drawing/2014/main" id="{385F9F27-2E3D-FA34-6BD8-DA8332EA4782}"/>
              </a:ext>
            </a:extLst>
          </p:cNvPr>
          <p:cNvSpPr/>
          <p:nvPr/>
        </p:nvSpPr>
        <p:spPr>
          <a:xfrm>
            <a:off x="685800" y="3924300"/>
            <a:ext cx="304800" cy="34947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id-ID"/>
          </a:p>
        </p:txBody>
      </p:sp>
      <p:sp>
        <p:nvSpPr>
          <p:cNvPr id="19" name="Oval 18">
            <a:extLst>
              <a:ext uri="{FF2B5EF4-FFF2-40B4-BE49-F238E27FC236}">
                <a16:creationId xmlns:a16="http://schemas.microsoft.com/office/drawing/2014/main" id="{CD52500D-3DAF-997F-E6EE-156FC5D48824}"/>
              </a:ext>
            </a:extLst>
          </p:cNvPr>
          <p:cNvSpPr/>
          <p:nvPr/>
        </p:nvSpPr>
        <p:spPr>
          <a:xfrm>
            <a:off x="990600" y="4301020"/>
            <a:ext cx="304800" cy="34947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id-ID"/>
          </a:p>
        </p:txBody>
      </p:sp>
      <p:sp>
        <p:nvSpPr>
          <p:cNvPr id="21" name="Oval 20">
            <a:extLst>
              <a:ext uri="{FF2B5EF4-FFF2-40B4-BE49-F238E27FC236}">
                <a16:creationId xmlns:a16="http://schemas.microsoft.com/office/drawing/2014/main" id="{7970522E-EDA5-C139-0584-FA5B35BBE9CC}"/>
              </a:ext>
            </a:extLst>
          </p:cNvPr>
          <p:cNvSpPr/>
          <p:nvPr/>
        </p:nvSpPr>
        <p:spPr>
          <a:xfrm>
            <a:off x="381000" y="3574822"/>
            <a:ext cx="304800" cy="34947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id-ID"/>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377B"/>
        </a:solidFill>
        <a:effectLst/>
      </p:bgPr>
    </p:bg>
    <p:spTree>
      <p:nvGrpSpPr>
        <p:cNvPr id="1" name=""/>
        <p:cNvGrpSpPr/>
        <p:nvPr/>
      </p:nvGrpSpPr>
      <p:grpSpPr>
        <a:xfrm>
          <a:off x="0" y="0"/>
          <a:ext cx="0" cy="0"/>
          <a:chOff x="0" y="0"/>
          <a:chExt cx="0" cy="0"/>
        </a:xfrm>
      </p:grpSpPr>
      <p:grpSp>
        <p:nvGrpSpPr>
          <p:cNvPr id="2" name="Group 2"/>
          <p:cNvGrpSpPr/>
          <p:nvPr/>
        </p:nvGrpSpPr>
        <p:grpSpPr>
          <a:xfrm>
            <a:off x="-561649" y="9698692"/>
            <a:ext cx="19411298" cy="1176615"/>
            <a:chOff x="0" y="0"/>
            <a:chExt cx="5112441" cy="309890"/>
          </a:xfrm>
        </p:grpSpPr>
        <p:sp>
          <p:nvSpPr>
            <p:cNvPr id="3" name="Freeform 3"/>
            <p:cNvSpPr/>
            <p:nvPr/>
          </p:nvSpPr>
          <p:spPr>
            <a:xfrm>
              <a:off x="0" y="0"/>
              <a:ext cx="5112441" cy="309890"/>
            </a:xfrm>
            <a:custGeom>
              <a:avLst/>
              <a:gdLst/>
              <a:ahLst/>
              <a:cxnLst/>
              <a:rect l="l" t="t" r="r" b="b"/>
              <a:pathLst>
                <a:path w="5112441" h="309890">
                  <a:moveTo>
                    <a:pt x="0" y="0"/>
                  </a:moveTo>
                  <a:lnTo>
                    <a:pt x="5112441" y="0"/>
                  </a:lnTo>
                  <a:lnTo>
                    <a:pt x="5112441" y="309890"/>
                  </a:lnTo>
                  <a:lnTo>
                    <a:pt x="0" y="309890"/>
                  </a:lnTo>
                  <a:close/>
                </a:path>
              </a:pathLst>
            </a:custGeom>
            <a:solidFill>
              <a:srgbClr val="4FC4C1"/>
            </a:solidFill>
          </p:spPr>
        </p:sp>
        <p:sp>
          <p:nvSpPr>
            <p:cNvPr id="4" name="TextBox 4"/>
            <p:cNvSpPr txBox="1"/>
            <p:nvPr/>
          </p:nvSpPr>
          <p:spPr>
            <a:xfrm>
              <a:off x="0" y="-38100"/>
              <a:ext cx="5112441" cy="347990"/>
            </a:xfrm>
            <a:prstGeom prst="rect">
              <a:avLst/>
            </a:prstGeom>
          </p:spPr>
          <p:txBody>
            <a:bodyPr lIns="50800" tIns="50800" rIns="50800" bIns="50800" rtlCol="0" anchor="ctr"/>
            <a:lstStyle/>
            <a:p>
              <a:pPr algn="ctr">
                <a:lnSpc>
                  <a:spcPts val="2940"/>
                </a:lnSpc>
              </a:pPr>
              <a:endParaRPr/>
            </a:p>
          </p:txBody>
        </p:sp>
      </p:grpSp>
      <p:pic>
        <p:nvPicPr>
          <p:cNvPr id="17" name="Picture 16">
            <a:extLst>
              <a:ext uri="{FF2B5EF4-FFF2-40B4-BE49-F238E27FC236}">
                <a16:creationId xmlns:a16="http://schemas.microsoft.com/office/drawing/2014/main" id="{6B87F521-9764-6E30-8F99-303EE5AC2EED}"/>
              </a:ext>
            </a:extLst>
          </p:cNvPr>
          <p:cNvPicPr>
            <a:picLocks noChangeAspect="1"/>
          </p:cNvPicPr>
          <p:nvPr/>
        </p:nvPicPr>
        <p:blipFill>
          <a:blip r:embed="rId2"/>
          <a:stretch>
            <a:fillRect/>
          </a:stretch>
        </p:blipFill>
        <p:spPr>
          <a:xfrm>
            <a:off x="511036" y="7280548"/>
            <a:ext cx="1892397" cy="2019404"/>
          </a:xfrm>
          <a:prstGeom prst="rect">
            <a:avLst/>
          </a:prstGeom>
        </p:spPr>
      </p:pic>
      <p:pic>
        <p:nvPicPr>
          <p:cNvPr id="19" name="Picture 18">
            <a:extLst>
              <a:ext uri="{FF2B5EF4-FFF2-40B4-BE49-F238E27FC236}">
                <a16:creationId xmlns:a16="http://schemas.microsoft.com/office/drawing/2014/main" id="{C58FB3F9-5344-EA88-4434-776BC0629A48}"/>
              </a:ext>
            </a:extLst>
          </p:cNvPr>
          <p:cNvPicPr>
            <a:picLocks noChangeAspect="1"/>
          </p:cNvPicPr>
          <p:nvPr/>
        </p:nvPicPr>
        <p:blipFill>
          <a:blip r:embed="rId2"/>
          <a:stretch>
            <a:fillRect/>
          </a:stretch>
        </p:blipFill>
        <p:spPr>
          <a:xfrm>
            <a:off x="15773400" y="7280548"/>
            <a:ext cx="1892397" cy="2019404"/>
          </a:xfrm>
          <a:prstGeom prst="rect">
            <a:avLst/>
          </a:prstGeom>
        </p:spPr>
      </p:pic>
      <p:pic>
        <p:nvPicPr>
          <p:cNvPr id="21" name="Picture 20">
            <a:extLst>
              <a:ext uri="{FF2B5EF4-FFF2-40B4-BE49-F238E27FC236}">
                <a16:creationId xmlns:a16="http://schemas.microsoft.com/office/drawing/2014/main" id="{CF9289E8-EB71-8D6F-908C-4375F68F90A7}"/>
              </a:ext>
            </a:extLst>
          </p:cNvPr>
          <p:cNvPicPr>
            <a:picLocks noChangeAspect="1"/>
          </p:cNvPicPr>
          <p:nvPr/>
        </p:nvPicPr>
        <p:blipFill>
          <a:blip r:embed="rId3"/>
          <a:stretch>
            <a:fillRect/>
          </a:stretch>
        </p:blipFill>
        <p:spPr>
          <a:xfrm>
            <a:off x="2971800" y="7280548"/>
            <a:ext cx="2216264" cy="2019404"/>
          </a:xfrm>
          <a:prstGeom prst="rect">
            <a:avLst/>
          </a:prstGeom>
        </p:spPr>
      </p:pic>
      <p:pic>
        <p:nvPicPr>
          <p:cNvPr id="23" name="Picture 22">
            <a:extLst>
              <a:ext uri="{FF2B5EF4-FFF2-40B4-BE49-F238E27FC236}">
                <a16:creationId xmlns:a16="http://schemas.microsoft.com/office/drawing/2014/main" id="{D8781D3F-67B6-DC8D-3716-2A191CE8CCF2}"/>
              </a:ext>
            </a:extLst>
          </p:cNvPr>
          <p:cNvPicPr>
            <a:picLocks noChangeAspect="1"/>
          </p:cNvPicPr>
          <p:nvPr/>
        </p:nvPicPr>
        <p:blipFill>
          <a:blip r:embed="rId4"/>
          <a:stretch>
            <a:fillRect/>
          </a:stretch>
        </p:blipFill>
        <p:spPr>
          <a:xfrm>
            <a:off x="5498887" y="7274736"/>
            <a:ext cx="2197213" cy="2002614"/>
          </a:xfrm>
          <a:prstGeom prst="rect">
            <a:avLst/>
          </a:prstGeom>
        </p:spPr>
      </p:pic>
      <p:pic>
        <p:nvPicPr>
          <p:cNvPr id="25" name="Picture 24">
            <a:extLst>
              <a:ext uri="{FF2B5EF4-FFF2-40B4-BE49-F238E27FC236}">
                <a16:creationId xmlns:a16="http://schemas.microsoft.com/office/drawing/2014/main" id="{4DD279F6-A518-CC04-E20F-A27E564485C0}"/>
              </a:ext>
            </a:extLst>
          </p:cNvPr>
          <p:cNvPicPr>
            <a:picLocks noChangeAspect="1"/>
          </p:cNvPicPr>
          <p:nvPr/>
        </p:nvPicPr>
        <p:blipFill>
          <a:blip r:embed="rId3"/>
          <a:stretch>
            <a:fillRect/>
          </a:stretch>
        </p:blipFill>
        <p:spPr>
          <a:xfrm>
            <a:off x="13099938" y="7257946"/>
            <a:ext cx="2216264" cy="2019404"/>
          </a:xfrm>
          <a:prstGeom prst="rect">
            <a:avLst/>
          </a:prstGeom>
        </p:spPr>
      </p:pic>
      <p:pic>
        <p:nvPicPr>
          <p:cNvPr id="27" name="Picture 26">
            <a:extLst>
              <a:ext uri="{FF2B5EF4-FFF2-40B4-BE49-F238E27FC236}">
                <a16:creationId xmlns:a16="http://schemas.microsoft.com/office/drawing/2014/main" id="{A21D3452-391B-5ED4-8DCB-45EDDDB48630}"/>
              </a:ext>
            </a:extLst>
          </p:cNvPr>
          <p:cNvPicPr>
            <a:picLocks noChangeAspect="1"/>
          </p:cNvPicPr>
          <p:nvPr/>
        </p:nvPicPr>
        <p:blipFill>
          <a:blip r:embed="rId2"/>
          <a:stretch>
            <a:fillRect/>
          </a:stretch>
        </p:blipFill>
        <p:spPr>
          <a:xfrm>
            <a:off x="8197802" y="7280548"/>
            <a:ext cx="1892397" cy="2019404"/>
          </a:xfrm>
          <a:prstGeom prst="rect">
            <a:avLst/>
          </a:prstGeom>
        </p:spPr>
      </p:pic>
      <p:pic>
        <p:nvPicPr>
          <p:cNvPr id="29" name="Picture 28">
            <a:extLst>
              <a:ext uri="{FF2B5EF4-FFF2-40B4-BE49-F238E27FC236}">
                <a16:creationId xmlns:a16="http://schemas.microsoft.com/office/drawing/2014/main" id="{963AB3C9-2E80-A3AD-E7BE-5FA8A4737712}"/>
              </a:ext>
            </a:extLst>
          </p:cNvPr>
          <p:cNvPicPr>
            <a:picLocks noChangeAspect="1"/>
          </p:cNvPicPr>
          <p:nvPr/>
        </p:nvPicPr>
        <p:blipFill>
          <a:blip r:embed="rId4"/>
          <a:stretch>
            <a:fillRect/>
          </a:stretch>
        </p:blipFill>
        <p:spPr>
          <a:xfrm>
            <a:off x="10482255" y="7297338"/>
            <a:ext cx="2197213" cy="2002614"/>
          </a:xfrm>
          <a:prstGeom prst="rect">
            <a:avLst/>
          </a:prstGeom>
        </p:spPr>
      </p:pic>
      <p:pic>
        <p:nvPicPr>
          <p:cNvPr id="31" name="Picture 30">
            <a:extLst>
              <a:ext uri="{FF2B5EF4-FFF2-40B4-BE49-F238E27FC236}">
                <a16:creationId xmlns:a16="http://schemas.microsoft.com/office/drawing/2014/main" id="{2FEE16B5-E5EA-57EA-E1E4-CB0DF676BBFA}"/>
              </a:ext>
            </a:extLst>
          </p:cNvPr>
          <p:cNvPicPr>
            <a:picLocks noChangeAspect="1"/>
          </p:cNvPicPr>
          <p:nvPr/>
        </p:nvPicPr>
        <p:blipFill>
          <a:blip r:embed="rId5"/>
          <a:stretch>
            <a:fillRect/>
          </a:stretch>
        </p:blipFill>
        <p:spPr>
          <a:xfrm>
            <a:off x="1562100" y="571500"/>
            <a:ext cx="15163800" cy="6409765"/>
          </a:xfrm>
          <a:prstGeom prst="rect">
            <a:avLst/>
          </a:prstGeom>
        </p:spPr>
      </p:pic>
      <p:pic>
        <p:nvPicPr>
          <p:cNvPr id="6" name="Picture 5">
            <a:extLst>
              <a:ext uri="{FF2B5EF4-FFF2-40B4-BE49-F238E27FC236}">
                <a16:creationId xmlns:a16="http://schemas.microsoft.com/office/drawing/2014/main" id="{8B37561E-3DF6-1040-C87A-7EEA801B71CC}"/>
              </a:ext>
            </a:extLst>
          </p:cNvPr>
          <p:cNvPicPr>
            <a:picLocks noChangeAspect="1"/>
          </p:cNvPicPr>
          <p:nvPr/>
        </p:nvPicPr>
        <p:blipFill>
          <a:blip r:embed="rId6"/>
          <a:stretch>
            <a:fillRect/>
          </a:stretch>
        </p:blipFill>
        <p:spPr>
          <a:xfrm>
            <a:off x="7086600" y="3924300"/>
            <a:ext cx="2514600" cy="808582"/>
          </a:xfrm>
          <a:prstGeom prst="rect">
            <a:avLst/>
          </a:prstGeom>
        </p:spPr>
      </p:pic>
      <p:pic>
        <p:nvPicPr>
          <p:cNvPr id="8" name="Picture 7">
            <a:extLst>
              <a:ext uri="{FF2B5EF4-FFF2-40B4-BE49-F238E27FC236}">
                <a16:creationId xmlns:a16="http://schemas.microsoft.com/office/drawing/2014/main" id="{7D996F62-C6BB-6D43-ABB9-8DB68A5F6997}"/>
              </a:ext>
            </a:extLst>
          </p:cNvPr>
          <p:cNvPicPr>
            <a:picLocks noChangeAspect="1"/>
          </p:cNvPicPr>
          <p:nvPr/>
        </p:nvPicPr>
        <p:blipFill>
          <a:blip r:embed="rId7"/>
          <a:stretch>
            <a:fillRect/>
          </a:stretch>
        </p:blipFill>
        <p:spPr>
          <a:xfrm>
            <a:off x="15925800" y="5915997"/>
            <a:ext cx="1977638" cy="86363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4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1127790" y="-4437"/>
            <a:ext cx="12426341" cy="1276350"/>
          </a:xfrm>
          <a:prstGeom prst="rect">
            <a:avLst/>
          </a:prstGeom>
        </p:spPr>
        <p:txBody>
          <a:bodyPr lIns="0" tIns="0" rIns="0" bIns="0" rtlCol="0" anchor="t">
            <a:spAutoFit/>
          </a:bodyPr>
          <a:lstStyle/>
          <a:p>
            <a:pPr algn="ctr">
              <a:lnSpc>
                <a:spcPts val="10499"/>
              </a:lnSpc>
            </a:pPr>
            <a:r>
              <a:rPr lang="en-US" sz="7499" spc="202" dirty="0">
                <a:solidFill>
                  <a:srgbClr val="FFFFFF"/>
                </a:solidFill>
                <a:latin typeface="Abril Fatface"/>
                <a:ea typeface="Abril Fatface"/>
                <a:cs typeface="Abril Fatface"/>
                <a:sym typeface="Abril Fatface"/>
              </a:rPr>
              <a:t>Language Features</a:t>
            </a:r>
          </a:p>
        </p:txBody>
      </p:sp>
      <p:sp>
        <p:nvSpPr>
          <p:cNvPr id="6" name="Freeform 6"/>
          <p:cNvSpPr/>
          <p:nvPr/>
        </p:nvSpPr>
        <p:spPr>
          <a:xfrm>
            <a:off x="14654312" y="1354230"/>
            <a:ext cx="2668919" cy="1638049"/>
          </a:xfrm>
          <a:custGeom>
            <a:avLst/>
            <a:gdLst/>
            <a:ahLst/>
            <a:cxnLst/>
            <a:rect l="l" t="t" r="r" b="b"/>
            <a:pathLst>
              <a:path w="2668919" h="1638049">
                <a:moveTo>
                  <a:pt x="0" y="0"/>
                </a:moveTo>
                <a:lnTo>
                  <a:pt x="2668919" y="0"/>
                </a:lnTo>
                <a:lnTo>
                  <a:pt x="2668919" y="1638049"/>
                </a:lnTo>
                <a:lnTo>
                  <a:pt x="0" y="1638049"/>
                </a:lnTo>
                <a:lnTo>
                  <a:pt x="0" y="0"/>
                </a:lnTo>
                <a:close/>
              </a:path>
            </a:pathLst>
          </a:custGeom>
          <a:blipFill>
            <a:blip r:embed="rId3"/>
            <a:stretch>
              <a:fillRect/>
            </a:stretch>
          </a:blipFill>
        </p:spPr>
      </p:sp>
      <p:pic>
        <p:nvPicPr>
          <p:cNvPr id="8" name="Picture 7">
            <a:extLst>
              <a:ext uri="{FF2B5EF4-FFF2-40B4-BE49-F238E27FC236}">
                <a16:creationId xmlns:a16="http://schemas.microsoft.com/office/drawing/2014/main" id="{615F0796-993F-B8EB-D8A1-3AC865C67C4B}"/>
              </a:ext>
            </a:extLst>
          </p:cNvPr>
          <p:cNvPicPr>
            <a:picLocks noChangeAspect="1"/>
          </p:cNvPicPr>
          <p:nvPr/>
        </p:nvPicPr>
        <p:blipFill>
          <a:blip r:embed="rId4"/>
          <a:stretch>
            <a:fillRect/>
          </a:stretch>
        </p:blipFill>
        <p:spPr>
          <a:xfrm>
            <a:off x="0" y="5143501"/>
            <a:ext cx="3733800" cy="5422158"/>
          </a:xfrm>
          <a:prstGeom prst="rect">
            <a:avLst/>
          </a:prstGeom>
        </p:spPr>
      </p:pic>
      <p:sp>
        <p:nvSpPr>
          <p:cNvPr id="9" name="Flowchart: Terminator 8">
            <a:extLst>
              <a:ext uri="{FF2B5EF4-FFF2-40B4-BE49-F238E27FC236}">
                <a16:creationId xmlns:a16="http://schemas.microsoft.com/office/drawing/2014/main" id="{BE3FB21C-0CEA-BD74-C4C1-198D4BA413D9}"/>
              </a:ext>
            </a:extLst>
          </p:cNvPr>
          <p:cNvSpPr/>
          <p:nvPr/>
        </p:nvSpPr>
        <p:spPr>
          <a:xfrm>
            <a:off x="1295400" y="1409700"/>
            <a:ext cx="8726838" cy="2205118"/>
          </a:xfrm>
          <a:prstGeom prst="flowChartTerminator">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sz="2400" dirty="0">
                <a:solidFill>
                  <a:schemeClr val="tx2"/>
                </a:solidFill>
                <a:latin typeface="Arial Black" panose="020B0A04020102020204" pitchFamily="34" charset="0"/>
              </a:rPr>
              <a:t>Specific participant has certain object, is not common and unique (only one). For example: Beach, My house, Borobudur Temple, Lombok Island, etc.</a:t>
            </a:r>
          </a:p>
          <a:p>
            <a:pPr algn="ctr"/>
            <a:endParaRPr lang="id-ID" dirty="0"/>
          </a:p>
        </p:txBody>
      </p:sp>
      <p:sp>
        <p:nvSpPr>
          <p:cNvPr id="10" name="Flowchart: Terminator 9">
            <a:extLst>
              <a:ext uri="{FF2B5EF4-FFF2-40B4-BE49-F238E27FC236}">
                <a16:creationId xmlns:a16="http://schemas.microsoft.com/office/drawing/2014/main" id="{63A1BCD7-378F-5BBD-613E-13D82C1E1B2D}"/>
              </a:ext>
            </a:extLst>
          </p:cNvPr>
          <p:cNvSpPr/>
          <p:nvPr/>
        </p:nvSpPr>
        <p:spPr>
          <a:xfrm>
            <a:off x="3886200" y="3796169"/>
            <a:ext cx="8915400" cy="1833807"/>
          </a:xfrm>
          <a:prstGeom prst="flowChartTerminator">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sz="2400" dirty="0">
                <a:solidFill>
                  <a:schemeClr val="tx2"/>
                </a:solidFill>
                <a:latin typeface="Arial Black" panose="020B0A04020102020204" pitchFamily="34" charset="0"/>
              </a:rPr>
              <a:t>The use adjective : to clarify the noun, for example a beautiful beach, a handsome man, the famous place in </a:t>
            </a:r>
            <a:r>
              <a:rPr lang="en-US" sz="2400" dirty="0" err="1">
                <a:solidFill>
                  <a:schemeClr val="tx2"/>
                </a:solidFill>
                <a:latin typeface="Arial Black" panose="020B0A04020102020204" pitchFamily="34" charset="0"/>
              </a:rPr>
              <a:t>Jepara</a:t>
            </a:r>
            <a:r>
              <a:rPr lang="en-US" sz="2400" dirty="0">
                <a:solidFill>
                  <a:schemeClr val="tx2"/>
                </a:solidFill>
                <a:latin typeface="Arial Black" panose="020B0A04020102020204" pitchFamily="34" charset="0"/>
              </a:rPr>
              <a:t>, </a:t>
            </a:r>
            <a:r>
              <a:rPr lang="en-US" sz="2400" dirty="0" err="1">
                <a:solidFill>
                  <a:schemeClr val="tx2"/>
                </a:solidFill>
                <a:latin typeface="Arial Black" panose="020B0A04020102020204" pitchFamily="34" charset="0"/>
              </a:rPr>
              <a:t>etc</a:t>
            </a:r>
            <a:endParaRPr lang="en-US" sz="2400" dirty="0">
              <a:solidFill>
                <a:schemeClr val="tx2"/>
              </a:solidFill>
              <a:latin typeface="Arial Black" panose="020B0A04020102020204" pitchFamily="34" charset="0"/>
            </a:endParaRPr>
          </a:p>
          <a:p>
            <a:pPr algn="ctr"/>
            <a:endParaRPr lang="id-ID" dirty="0"/>
          </a:p>
        </p:txBody>
      </p:sp>
      <p:sp>
        <p:nvSpPr>
          <p:cNvPr id="11" name="Flowchart: Terminator 10">
            <a:extLst>
              <a:ext uri="{FF2B5EF4-FFF2-40B4-BE49-F238E27FC236}">
                <a16:creationId xmlns:a16="http://schemas.microsoft.com/office/drawing/2014/main" id="{57E2DD2C-7A85-B3DF-008B-05DE9DA9B044}"/>
              </a:ext>
            </a:extLst>
          </p:cNvPr>
          <p:cNvSpPr/>
          <p:nvPr/>
        </p:nvSpPr>
        <p:spPr>
          <a:xfrm>
            <a:off x="6753537" y="5926410"/>
            <a:ext cx="7524125" cy="1943092"/>
          </a:xfrm>
          <a:prstGeom prst="flowChartTerminator">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sz="2400" dirty="0">
                <a:solidFill>
                  <a:schemeClr val="tx2"/>
                </a:solidFill>
                <a:latin typeface="Arial Black" panose="020B0A04020102020204" pitchFamily="34" charset="0"/>
                <a:ea typeface="Nunito"/>
                <a:cs typeface="Nunito"/>
                <a:sym typeface="Nunito"/>
              </a:rPr>
              <a:t>Simple present tense: the sentence pattern used is simple present because it tells the fact of the object described</a:t>
            </a:r>
          </a:p>
          <a:p>
            <a:pPr algn="just"/>
            <a:endParaRPr lang="id-ID" sz="2400" dirty="0">
              <a:solidFill>
                <a:schemeClr val="tx2"/>
              </a:solidFill>
              <a:latin typeface="Arial Black" panose="020B0A04020102020204" pitchFamily="34" charset="0"/>
            </a:endParaRPr>
          </a:p>
        </p:txBody>
      </p:sp>
      <p:sp>
        <p:nvSpPr>
          <p:cNvPr id="12" name="Flowchart: Terminator 11">
            <a:extLst>
              <a:ext uri="{FF2B5EF4-FFF2-40B4-BE49-F238E27FC236}">
                <a16:creationId xmlns:a16="http://schemas.microsoft.com/office/drawing/2014/main" id="{443781AE-1D30-8058-6637-8237BD2EA252}"/>
              </a:ext>
            </a:extLst>
          </p:cNvPr>
          <p:cNvSpPr/>
          <p:nvPr/>
        </p:nvSpPr>
        <p:spPr>
          <a:xfrm>
            <a:off x="9133668" y="8135994"/>
            <a:ext cx="8153400" cy="1290068"/>
          </a:xfrm>
          <a:prstGeom prst="flowChartTerminator">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solidFill>
                  <a:schemeClr val="tx2"/>
                </a:solidFill>
                <a:latin typeface="Arial Black" panose="020B0A04020102020204" pitchFamily="34" charset="0"/>
              </a:rPr>
              <a:t>Action verb : verbs that show an activity (for example: run, sleep, walk, cut, </a:t>
            </a:r>
            <a:r>
              <a:rPr lang="en-US" sz="2400" dirty="0" err="1">
                <a:solidFill>
                  <a:schemeClr val="tx2"/>
                </a:solidFill>
                <a:latin typeface="Arial Black" panose="020B0A04020102020204" pitchFamily="34" charset="0"/>
              </a:rPr>
              <a:t>etc</a:t>
            </a:r>
            <a:endParaRPr lang="en-US" sz="2400" dirty="0">
              <a:solidFill>
                <a:schemeClr val="tx2"/>
              </a:solidFill>
              <a:latin typeface="Arial Black" panose="020B0A04020102020204" pitchFamily="34" charset="0"/>
            </a:endParaRPr>
          </a:p>
          <a:p>
            <a:pPr algn="ctr"/>
            <a:endParaRPr lang="id-ID" dirty="0"/>
          </a:p>
        </p:txBody>
      </p:sp>
      <p:sp>
        <p:nvSpPr>
          <p:cNvPr id="14" name="Freeform 6">
            <a:extLst>
              <a:ext uri="{FF2B5EF4-FFF2-40B4-BE49-F238E27FC236}">
                <a16:creationId xmlns:a16="http://schemas.microsoft.com/office/drawing/2014/main" id="{077A3B71-1380-E789-14EF-92DD0AAE994A}"/>
              </a:ext>
            </a:extLst>
          </p:cNvPr>
          <p:cNvSpPr/>
          <p:nvPr/>
        </p:nvSpPr>
        <p:spPr>
          <a:xfrm>
            <a:off x="14013715" y="3614818"/>
            <a:ext cx="2668919" cy="1638049"/>
          </a:xfrm>
          <a:custGeom>
            <a:avLst/>
            <a:gdLst/>
            <a:ahLst/>
            <a:cxnLst/>
            <a:rect l="l" t="t" r="r" b="b"/>
            <a:pathLst>
              <a:path w="2668919" h="1638049">
                <a:moveTo>
                  <a:pt x="0" y="0"/>
                </a:moveTo>
                <a:lnTo>
                  <a:pt x="2668919" y="0"/>
                </a:lnTo>
                <a:lnTo>
                  <a:pt x="2668919" y="1638049"/>
                </a:lnTo>
                <a:lnTo>
                  <a:pt x="0" y="1638049"/>
                </a:lnTo>
                <a:lnTo>
                  <a:pt x="0" y="0"/>
                </a:lnTo>
                <a:close/>
              </a:path>
            </a:pathLst>
          </a:custGeom>
          <a:blipFill>
            <a:blip r:embed="rId3"/>
            <a:stretch>
              <a:fillRect/>
            </a:stretch>
          </a:blipFill>
        </p:spPr>
      </p:sp>
      <p:sp>
        <p:nvSpPr>
          <p:cNvPr id="16" name="Freeform 6">
            <a:extLst>
              <a:ext uri="{FF2B5EF4-FFF2-40B4-BE49-F238E27FC236}">
                <a16:creationId xmlns:a16="http://schemas.microsoft.com/office/drawing/2014/main" id="{C28A0390-E034-77AE-F015-6463012ECB26}"/>
              </a:ext>
            </a:extLst>
          </p:cNvPr>
          <p:cNvSpPr/>
          <p:nvPr/>
        </p:nvSpPr>
        <p:spPr>
          <a:xfrm>
            <a:off x="11608743" y="1248420"/>
            <a:ext cx="2668919" cy="1638049"/>
          </a:xfrm>
          <a:custGeom>
            <a:avLst/>
            <a:gdLst/>
            <a:ahLst/>
            <a:cxnLst/>
            <a:rect l="l" t="t" r="r" b="b"/>
            <a:pathLst>
              <a:path w="2668919" h="1638049">
                <a:moveTo>
                  <a:pt x="0" y="0"/>
                </a:moveTo>
                <a:lnTo>
                  <a:pt x="2668919" y="0"/>
                </a:lnTo>
                <a:lnTo>
                  <a:pt x="2668919" y="1638049"/>
                </a:lnTo>
                <a:lnTo>
                  <a:pt x="0" y="1638049"/>
                </a:lnTo>
                <a:lnTo>
                  <a:pt x="0" y="0"/>
                </a:lnTo>
                <a:close/>
              </a:path>
            </a:pathLst>
          </a:custGeom>
          <a:blipFill>
            <a:blip r:embed="rId3"/>
            <a:stretch>
              <a:fillRect/>
            </a:stretch>
          </a:blipFill>
        </p:spPr>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11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4590971" y="1028700"/>
            <a:ext cx="9106058" cy="47625"/>
          </a:xfrm>
          <a:custGeom>
            <a:avLst/>
            <a:gdLst/>
            <a:ahLst/>
            <a:cxnLst/>
            <a:rect l="l" t="t" r="r" b="b"/>
            <a:pathLst>
              <a:path w="9106058" h="47625">
                <a:moveTo>
                  <a:pt x="0" y="0"/>
                </a:moveTo>
                <a:lnTo>
                  <a:pt x="9106058" y="0"/>
                </a:lnTo>
                <a:lnTo>
                  <a:pt x="9106058" y="47625"/>
                </a:lnTo>
                <a:lnTo>
                  <a:pt x="0" y="47625"/>
                </a:lnTo>
                <a:lnTo>
                  <a:pt x="0" y="0"/>
                </a:lnTo>
                <a:close/>
              </a:path>
            </a:pathLst>
          </a:custGeom>
          <a:blipFill>
            <a:blip r:embed="rId3"/>
            <a:stretch>
              <a:fillRect b="-17180000"/>
            </a:stretch>
          </a:blipFill>
        </p:spPr>
      </p:sp>
      <p:sp>
        <p:nvSpPr>
          <p:cNvPr id="4" name="TextBox 4"/>
          <p:cNvSpPr txBox="1"/>
          <p:nvPr/>
        </p:nvSpPr>
        <p:spPr>
          <a:xfrm>
            <a:off x="-2387294" y="115712"/>
            <a:ext cx="10226818" cy="1184275"/>
          </a:xfrm>
          <a:prstGeom prst="rect">
            <a:avLst/>
          </a:prstGeom>
        </p:spPr>
        <p:txBody>
          <a:bodyPr lIns="0" tIns="0" rIns="0" bIns="0" rtlCol="0" anchor="t">
            <a:spAutoFit/>
          </a:bodyPr>
          <a:lstStyle/>
          <a:p>
            <a:pPr algn="ctr">
              <a:lnSpc>
                <a:spcPts val="9799"/>
              </a:lnSpc>
            </a:pPr>
            <a:r>
              <a:rPr lang="en-US" sz="6999" spc="188" dirty="0">
                <a:solidFill>
                  <a:srgbClr val="FFFFFF"/>
                </a:solidFill>
                <a:latin typeface="Abril Fatface"/>
                <a:ea typeface="Abril Fatface"/>
                <a:cs typeface="Abril Fatface"/>
                <a:sym typeface="Abril Fatface"/>
              </a:rPr>
              <a:t>Examples </a:t>
            </a:r>
          </a:p>
        </p:txBody>
      </p:sp>
      <p:sp>
        <p:nvSpPr>
          <p:cNvPr id="5" name="Freeform 5"/>
          <p:cNvSpPr/>
          <p:nvPr/>
        </p:nvSpPr>
        <p:spPr>
          <a:xfrm>
            <a:off x="1867310" y="2941095"/>
            <a:ext cx="7252702" cy="6317205"/>
          </a:xfrm>
          <a:custGeom>
            <a:avLst/>
            <a:gdLst/>
            <a:ahLst/>
            <a:cxnLst/>
            <a:rect l="l" t="t" r="r" b="b"/>
            <a:pathLst>
              <a:path w="6465193" h="4596164">
                <a:moveTo>
                  <a:pt x="0" y="0"/>
                </a:moveTo>
                <a:lnTo>
                  <a:pt x="6465193" y="0"/>
                </a:lnTo>
                <a:lnTo>
                  <a:pt x="6465193" y="4596164"/>
                </a:lnTo>
                <a:lnTo>
                  <a:pt x="0" y="459616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828800" y="1903319"/>
            <a:ext cx="6051648" cy="10616926"/>
          </a:xfrm>
          <a:custGeom>
            <a:avLst/>
            <a:gdLst/>
            <a:ahLst/>
            <a:cxnLst/>
            <a:rect l="l" t="t" r="r" b="b"/>
            <a:pathLst>
              <a:path w="6051648" h="10616926">
                <a:moveTo>
                  <a:pt x="0" y="0"/>
                </a:moveTo>
                <a:lnTo>
                  <a:pt x="6051648" y="0"/>
                </a:lnTo>
                <a:lnTo>
                  <a:pt x="6051648" y="10616926"/>
                </a:lnTo>
                <a:lnTo>
                  <a:pt x="0" y="10616926"/>
                </a:lnTo>
                <a:lnTo>
                  <a:pt x="0" y="0"/>
                </a:lnTo>
                <a:close/>
              </a:path>
            </a:pathLst>
          </a:custGeom>
          <a:blipFill>
            <a:blip r:embed="rId5"/>
            <a:stretch>
              <a:fillRect/>
            </a:stretch>
          </a:blipFill>
        </p:spPr>
      </p:sp>
      <p:sp>
        <p:nvSpPr>
          <p:cNvPr id="7" name="Freeform 7"/>
          <p:cNvSpPr/>
          <p:nvPr/>
        </p:nvSpPr>
        <p:spPr>
          <a:xfrm>
            <a:off x="15643191" y="0"/>
            <a:ext cx="2668919" cy="1638049"/>
          </a:xfrm>
          <a:custGeom>
            <a:avLst/>
            <a:gdLst/>
            <a:ahLst/>
            <a:cxnLst/>
            <a:rect l="l" t="t" r="r" b="b"/>
            <a:pathLst>
              <a:path w="2668919" h="1638049">
                <a:moveTo>
                  <a:pt x="0" y="0"/>
                </a:moveTo>
                <a:lnTo>
                  <a:pt x="2668919" y="0"/>
                </a:lnTo>
                <a:lnTo>
                  <a:pt x="2668919" y="1638049"/>
                </a:lnTo>
                <a:lnTo>
                  <a:pt x="0" y="1638049"/>
                </a:lnTo>
                <a:lnTo>
                  <a:pt x="0" y="0"/>
                </a:lnTo>
                <a:close/>
              </a:path>
            </a:pathLst>
          </a:custGeom>
          <a:blipFill>
            <a:blip r:embed="rId6"/>
            <a:stretch>
              <a:fillRect/>
            </a:stretch>
          </a:blipFill>
        </p:spPr>
      </p:sp>
      <p:sp>
        <p:nvSpPr>
          <p:cNvPr id="9" name="Freeform 9"/>
          <p:cNvSpPr/>
          <p:nvPr/>
        </p:nvSpPr>
        <p:spPr>
          <a:xfrm>
            <a:off x="9354090" y="2005974"/>
            <a:ext cx="8781510" cy="8380077"/>
          </a:xfrm>
          <a:custGeom>
            <a:avLst/>
            <a:gdLst/>
            <a:ahLst/>
            <a:cxnLst/>
            <a:rect l="l" t="t" r="r" b="b"/>
            <a:pathLst>
              <a:path w="6465193" h="4596164">
                <a:moveTo>
                  <a:pt x="0" y="0"/>
                </a:moveTo>
                <a:lnTo>
                  <a:pt x="6465192" y="0"/>
                </a:lnTo>
                <a:lnTo>
                  <a:pt x="6465192" y="4596164"/>
                </a:lnTo>
                <a:lnTo>
                  <a:pt x="0" y="459616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9753600" y="3164413"/>
            <a:ext cx="8232983" cy="6063198"/>
          </a:xfrm>
          <a:prstGeom prst="rect">
            <a:avLst/>
          </a:prstGeom>
        </p:spPr>
        <p:txBody>
          <a:bodyPr wrap="square" lIns="0" tIns="0" rIns="0" bIns="0" rtlCol="0" anchor="t">
            <a:spAutoFit/>
          </a:bodyPr>
          <a:lstStyle/>
          <a:p>
            <a:pPr fontAlgn="base"/>
            <a:r>
              <a:rPr lang="id-ID" sz="3200" b="1" dirty="0">
                <a:solidFill>
                  <a:schemeClr val="tx2"/>
                </a:solidFill>
                <a:latin typeface="Nunito" pitchFamily="2" charset="0"/>
              </a:rPr>
              <a:t>Description:</a:t>
            </a:r>
            <a:endParaRPr lang="en-US" sz="3200" b="1" dirty="0">
              <a:solidFill>
                <a:schemeClr val="tx2"/>
              </a:solidFill>
              <a:latin typeface="Nunito" pitchFamily="2" charset="0"/>
            </a:endParaRPr>
          </a:p>
          <a:p>
            <a:pPr fontAlgn="base"/>
            <a:endParaRPr lang="id-ID" sz="3200" b="1" dirty="0">
              <a:solidFill>
                <a:schemeClr val="tx2"/>
              </a:solidFill>
              <a:latin typeface="Nunito" pitchFamily="2" charset="0"/>
            </a:endParaRPr>
          </a:p>
          <a:p>
            <a:pPr fontAlgn="base"/>
            <a:r>
              <a:rPr lang="id-ID" sz="3000" b="1" dirty="0">
                <a:solidFill>
                  <a:schemeClr val="tx2"/>
                </a:solidFill>
                <a:latin typeface="Nunito" pitchFamily="2" charset="0"/>
              </a:rPr>
              <a:t>Hanni is so pretty. She has an oval face, rounded eyes, pointed nose, and beautiful black long hair. Her skin color is fair. Also, she has a slim body and is quite tall. She is 155 centimeters tall. </a:t>
            </a:r>
            <a:endParaRPr lang="en-US" sz="3000" b="1" dirty="0">
              <a:solidFill>
                <a:schemeClr val="tx2"/>
              </a:solidFill>
              <a:latin typeface="Nunito" pitchFamily="2" charset="0"/>
            </a:endParaRPr>
          </a:p>
          <a:p>
            <a:pPr fontAlgn="base"/>
            <a:endParaRPr lang="id-ID" sz="3000" b="1" dirty="0">
              <a:solidFill>
                <a:schemeClr val="tx2"/>
              </a:solidFill>
              <a:latin typeface="Nunito" pitchFamily="2" charset="0"/>
            </a:endParaRPr>
          </a:p>
          <a:p>
            <a:pPr fontAlgn="base"/>
            <a:r>
              <a:rPr lang="id-ID" sz="3000" b="1" dirty="0">
                <a:solidFill>
                  <a:schemeClr val="tx2"/>
                </a:solidFill>
                <a:latin typeface="Nunito" pitchFamily="2" charset="0"/>
              </a:rPr>
              <a:t>Hanni really loves to sing and dance. She joins the dance club as her extracurricular activity at school. She is smart and friendly. She often helps me to do my homework and always respects the elders. Everyone loves her.</a:t>
            </a:r>
          </a:p>
        </p:txBody>
      </p:sp>
      <p:sp>
        <p:nvSpPr>
          <p:cNvPr id="14" name="TextBox 10">
            <a:extLst>
              <a:ext uri="{FF2B5EF4-FFF2-40B4-BE49-F238E27FC236}">
                <a16:creationId xmlns:a16="http://schemas.microsoft.com/office/drawing/2014/main" id="{6EC27B49-2E70-B97A-630C-24CD431974F0}"/>
              </a:ext>
            </a:extLst>
          </p:cNvPr>
          <p:cNvSpPr txBox="1"/>
          <p:nvPr/>
        </p:nvSpPr>
        <p:spPr>
          <a:xfrm>
            <a:off x="2726115" y="3541065"/>
            <a:ext cx="5519004" cy="4108112"/>
          </a:xfrm>
          <a:prstGeom prst="rect">
            <a:avLst/>
          </a:prstGeom>
        </p:spPr>
        <p:txBody>
          <a:bodyPr lIns="0" tIns="0" rIns="0" bIns="0" rtlCol="0" anchor="t">
            <a:spAutoFit/>
          </a:bodyPr>
          <a:lstStyle/>
          <a:p>
            <a:pPr>
              <a:lnSpc>
                <a:spcPts val="4593"/>
              </a:lnSpc>
            </a:pPr>
            <a:r>
              <a:rPr lang="en-US" sz="3281" b="1" dirty="0">
                <a:solidFill>
                  <a:srgbClr val="192362"/>
                </a:solidFill>
                <a:latin typeface="Nunito"/>
                <a:ea typeface="Nunito"/>
                <a:cs typeface="Nunito"/>
                <a:sym typeface="Nunito"/>
              </a:rPr>
              <a:t>Identification:</a:t>
            </a:r>
          </a:p>
          <a:p>
            <a:pPr>
              <a:lnSpc>
                <a:spcPts val="4593"/>
              </a:lnSpc>
            </a:pPr>
            <a:endParaRPr lang="en-US" sz="3281" b="1" dirty="0">
              <a:solidFill>
                <a:srgbClr val="192362"/>
              </a:solidFill>
              <a:latin typeface="Nunito"/>
              <a:ea typeface="Nunito"/>
              <a:cs typeface="Nunito"/>
              <a:sym typeface="Nunito"/>
            </a:endParaRPr>
          </a:p>
          <a:p>
            <a:pPr algn="just">
              <a:lnSpc>
                <a:spcPts val="4593"/>
              </a:lnSpc>
            </a:pPr>
            <a:r>
              <a:rPr lang="en-US" sz="3281" b="1" dirty="0">
                <a:solidFill>
                  <a:srgbClr val="192362"/>
                </a:solidFill>
                <a:latin typeface="Nunito"/>
                <a:ea typeface="Nunito"/>
                <a:cs typeface="Nunito"/>
                <a:sym typeface="Nunito"/>
              </a:rPr>
              <a:t>Let me introduce you to my best friend. Her Name is Hanni. She is my classmate in Junior High School. She is thirteen years old.</a:t>
            </a:r>
          </a:p>
        </p:txBody>
      </p:sp>
      <p:sp>
        <p:nvSpPr>
          <p:cNvPr id="16" name="Flowchart: Manual Input 15">
            <a:extLst>
              <a:ext uri="{FF2B5EF4-FFF2-40B4-BE49-F238E27FC236}">
                <a16:creationId xmlns:a16="http://schemas.microsoft.com/office/drawing/2014/main" id="{D1F9A3B7-D6D6-FAAB-8FE8-2B836E082DBE}"/>
              </a:ext>
            </a:extLst>
          </p:cNvPr>
          <p:cNvSpPr/>
          <p:nvPr/>
        </p:nvSpPr>
        <p:spPr>
          <a:xfrm>
            <a:off x="5673191" y="888122"/>
            <a:ext cx="6051648" cy="1427062"/>
          </a:xfrm>
          <a:prstGeom prst="flowChartManualInp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d-ID" sz="3600" dirty="0">
                <a:solidFill>
                  <a:schemeClr val="tx2"/>
                </a:solidFill>
                <a:latin typeface="Arial Black" panose="020B0A04020102020204" pitchFamily="34" charset="0"/>
              </a:rPr>
              <a:t>My Best Friend, Hanni</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7013834">
            <a:off x="-175957" y="272304"/>
            <a:ext cx="1295327" cy="1140949"/>
          </a:xfrm>
          <a:custGeom>
            <a:avLst/>
            <a:gdLst/>
            <a:ahLst/>
            <a:cxnLst/>
            <a:rect l="l" t="t" r="r" b="b"/>
            <a:pathLst>
              <a:path w="1295327" h="1140949">
                <a:moveTo>
                  <a:pt x="0" y="0"/>
                </a:moveTo>
                <a:lnTo>
                  <a:pt x="1295327" y="0"/>
                </a:lnTo>
                <a:lnTo>
                  <a:pt x="1295327" y="1140949"/>
                </a:lnTo>
                <a:lnTo>
                  <a:pt x="0" y="114094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15619081" y="-7100"/>
            <a:ext cx="2668919" cy="1638049"/>
          </a:xfrm>
          <a:custGeom>
            <a:avLst/>
            <a:gdLst/>
            <a:ahLst/>
            <a:cxnLst/>
            <a:rect l="l" t="t" r="r" b="b"/>
            <a:pathLst>
              <a:path w="2668919" h="1638049">
                <a:moveTo>
                  <a:pt x="0" y="0"/>
                </a:moveTo>
                <a:lnTo>
                  <a:pt x="2668919" y="0"/>
                </a:lnTo>
                <a:lnTo>
                  <a:pt x="2668919" y="1638049"/>
                </a:lnTo>
                <a:lnTo>
                  <a:pt x="0" y="1638049"/>
                </a:lnTo>
                <a:lnTo>
                  <a:pt x="0" y="0"/>
                </a:lnTo>
                <a:close/>
              </a:path>
            </a:pathLst>
          </a:custGeom>
          <a:blipFill>
            <a:blip r:embed="rId4"/>
            <a:stretch>
              <a:fillRect/>
            </a:stretch>
          </a:blipFill>
        </p:spPr>
      </p:sp>
      <p:pic>
        <p:nvPicPr>
          <p:cNvPr id="9" name="Picture 8">
            <a:extLst>
              <a:ext uri="{FF2B5EF4-FFF2-40B4-BE49-F238E27FC236}">
                <a16:creationId xmlns:a16="http://schemas.microsoft.com/office/drawing/2014/main" id="{4784DB1E-2642-9BC0-A8A5-9E00EDA343C9}"/>
              </a:ext>
            </a:extLst>
          </p:cNvPr>
          <p:cNvPicPr>
            <a:picLocks noChangeAspect="1"/>
          </p:cNvPicPr>
          <p:nvPr/>
        </p:nvPicPr>
        <p:blipFill>
          <a:blip r:embed="rId5"/>
          <a:stretch>
            <a:fillRect/>
          </a:stretch>
        </p:blipFill>
        <p:spPr>
          <a:xfrm rot="19883846">
            <a:off x="-1128494" y="8129517"/>
            <a:ext cx="3200400" cy="2331200"/>
          </a:xfrm>
          <a:prstGeom prst="rect">
            <a:avLst/>
          </a:prstGeom>
        </p:spPr>
      </p:pic>
      <p:sp>
        <p:nvSpPr>
          <p:cNvPr id="10" name="Rectangle: Diagonal Corners Rounded 9">
            <a:extLst>
              <a:ext uri="{FF2B5EF4-FFF2-40B4-BE49-F238E27FC236}">
                <a16:creationId xmlns:a16="http://schemas.microsoft.com/office/drawing/2014/main" id="{0D2F7533-8541-DE94-D3A2-A9FEF37CF16E}"/>
              </a:ext>
            </a:extLst>
          </p:cNvPr>
          <p:cNvSpPr/>
          <p:nvPr/>
        </p:nvSpPr>
        <p:spPr>
          <a:xfrm>
            <a:off x="1828800" y="656431"/>
            <a:ext cx="14004635" cy="8506693"/>
          </a:xfrm>
          <a:prstGeom prst="round2Diag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id-ID" sz="3200" b="1" u="sng" dirty="0">
                <a:latin typeface="Bahnschrift SemiBold" panose="020B0502040204020203" pitchFamily="34" charset="0"/>
              </a:rPr>
              <a:t>The Great Barrier Reef</a:t>
            </a:r>
            <a:endParaRPr lang="en-US" sz="3200" b="1" u="sng" dirty="0">
              <a:latin typeface="Bahnschrift SemiBold" panose="020B0502040204020203" pitchFamily="34" charset="0"/>
            </a:endParaRPr>
          </a:p>
          <a:p>
            <a:pPr algn="ctr"/>
            <a:endParaRPr lang="id-ID" sz="3200" b="1" u="sng" dirty="0">
              <a:latin typeface="Bahnschrift SemiBold" panose="020B0502040204020203" pitchFamily="34" charset="0"/>
            </a:endParaRPr>
          </a:p>
          <a:p>
            <a:pPr algn="just"/>
            <a:r>
              <a:rPr lang="id-ID" sz="2400" dirty="0">
                <a:latin typeface="Bahnschrift SemiBold" panose="020B0502040204020203" pitchFamily="34" charset="0"/>
              </a:rPr>
              <a:t>The Great Barrier Reef is one of the most beautiful places in the world. It is located in the Pacific Ocean, near the northeast coast of Australia. The reef is very big. It stretches over 2,000 kilometers and can even be seen from space. There are many small coral islands and clear, warm waters around the reef.</a:t>
            </a:r>
          </a:p>
          <a:p>
            <a:pPr algn="just"/>
            <a:r>
              <a:rPr lang="en-US" sz="2400" b="1" dirty="0">
                <a:latin typeface="Nunito" pitchFamily="2" charset="0"/>
              </a:rPr>
              <a:t>This reef is full of life. There are many kinds of colorful fish, sea turtles, dolphins, and even sharks. Coral of different shapes and colors grows under the water. Sea birds fly over the reef and nest on small islands. People can see this beauty by swimming, diving, or joining a boat tour.</a:t>
            </a:r>
          </a:p>
          <a:p>
            <a:pPr algn="just"/>
            <a:r>
              <a:rPr lang="en-US" sz="2400" b="1" dirty="0">
                <a:latin typeface="Nunito" pitchFamily="2" charset="0"/>
              </a:rPr>
              <a:t>The colors under the water are amazing. Coral comes in red, yellow, green, and blue. Some coral looks like trees, and some looks like big round stones. Small fish swim in and out of the coral like they are playing a game. In some places, soft coral moves with the water like grass in the wind. When the sun shines, the reef looks bright and full of light. It feels like a different world under the sea.</a:t>
            </a:r>
          </a:p>
          <a:p>
            <a:pPr algn="just"/>
            <a:r>
              <a:rPr lang="en-US" sz="2400" b="1" dirty="0">
                <a:latin typeface="Nunito" pitchFamily="2" charset="0"/>
              </a:rPr>
              <a:t>The reef is not only beautiful, but also very important. It helps protect the coast from big waves and storms. It is a home for sea animals and a place where plants can grow. Many people also get food and jobs from the sea near the reef. Without the reef, the ocean would not be the same.</a:t>
            </a:r>
          </a:p>
          <a:p>
            <a:pPr algn="just"/>
            <a:endParaRPr lang="en-US" sz="2400" b="1" dirty="0">
              <a:latin typeface="Nunito" pitchFamily="2" charset="0"/>
            </a:endParaRPr>
          </a:p>
          <a:p>
            <a:pPr algn="just"/>
            <a:r>
              <a:rPr lang="en-US" sz="2400" b="1" dirty="0">
                <a:latin typeface="Nunito" pitchFamily="2" charset="0"/>
              </a:rPr>
              <a:t>Adapted from: </a:t>
            </a:r>
            <a:r>
              <a:rPr lang="en-US" sz="2400" b="1" i="1" dirty="0">
                <a:latin typeface="Nunito" pitchFamily="2" charset="0"/>
              </a:rPr>
              <a:t>https://www.britannica.com/place/Great-Barrier-Reef</a:t>
            </a:r>
          </a:p>
          <a:p>
            <a:pPr algn="ctr"/>
            <a:endParaRPr lang="id-ID"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CF0A454-CC64-2394-49E4-D941E0F3BAC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4" name="Rectangle: Diagonal Corners Rounded 3">
            <a:extLst>
              <a:ext uri="{FF2B5EF4-FFF2-40B4-BE49-F238E27FC236}">
                <a16:creationId xmlns:a16="http://schemas.microsoft.com/office/drawing/2014/main" id="{6B56999A-7F0D-4DE1-8B16-D826512EE9D9}"/>
              </a:ext>
            </a:extLst>
          </p:cNvPr>
          <p:cNvSpPr/>
          <p:nvPr/>
        </p:nvSpPr>
        <p:spPr>
          <a:xfrm>
            <a:off x="381000" y="419100"/>
            <a:ext cx="8153400" cy="4343400"/>
          </a:xfrm>
          <a:prstGeom prst="round2DiagRect">
            <a:avLst/>
          </a:prstGeom>
        </p:spPr>
        <p:style>
          <a:lnRef idx="2">
            <a:schemeClr val="accent5"/>
          </a:lnRef>
          <a:fillRef idx="1">
            <a:schemeClr val="lt1"/>
          </a:fillRef>
          <a:effectRef idx="0">
            <a:schemeClr val="accent5"/>
          </a:effectRef>
          <a:fontRef idx="minor">
            <a:schemeClr val="dk1"/>
          </a:fontRef>
        </p:style>
        <p:txBody>
          <a:bodyPr rtlCol="0" anchor="ctr"/>
          <a:lstStyle/>
          <a:p>
            <a:r>
              <a:rPr lang="id-ID" sz="2400" b="1" dirty="0">
                <a:solidFill>
                  <a:schemeClr val="tx2"/>
                </a:solidFill>
                <a:latin typeface="Arial" panose="020B0604020202020204" pitchFamily="34" charset="0"/>
                <a:cs typeface="Arial" panose="020B0604020202020204" pitchFamily="34" charset="0"/>
              </a:rPr>
              <a:t>Which parts of the text best support the idea that the Great Barrier Reef is both beautiful and important?</a:t>
            </a:r>
            <a:endParaRPr lang="id-ID" sz="2400" dirty="0">
              <a:solidFill>
                <a:schemeClr val="tx2"/>
              </a:solidFill>
              <a:latin typeface="Arial" panose="020B0604020202020204" pitchFamily="34" charset="0"/>
              <a:cs typeface="Arial" panose="020B0604020202020204" pitchFamily="34" charset="0"/>
            </a:endParaRPr>
          </a:p>
          <a:p>
            <a:r>
              <a:rPr lang="id-ID" sz="2400" i="1" dirty="0">
                <a:solidFill>
                  <a:schemeClr val="tx2"/>
                </a:solidFill>
                <a:latin typeface="Arial" panose="020B0604020202020204" pitchFamily="34" charset="0"/>
                <a:cs typeface="Arial" panose="020B0604020202020204" pitchFamily="34" charset="0"/>
              </a:rPr>
              <a:t>There is more than one correct answer. Click on every correct answer!</a:t>
            </a:r>
            <a:endParaRPr lang="id-ID" sz="2400" dirty="0">
              <a:solidFill>
                <a:schemeClr val="tx2"/>
              </a:solidFill>
              <a:latin typeface="Arial" panose="020B0604020202020204" pitchFamily="34" charset="0"/>
              <a:cs typeface="Arial" panose="020B0604020202020204" pitchFamily="34" charset="0"/>
            </a:endParaRPr>
          </a:p>
          <a:p>
            <a:pPr lvl="0"/>
            <a:r>
              <a:rPr lang="en-US" sz="2400" dirty="0">
                <a:solidFill>
                  <a:schemeClr val="tx2"/>
                </a:solidFill>
                <a:latin typeface="Arial" panose="020B0604020202020204" pitchFamily="34" charset="0"/>
                <a:cs typeface="Arial" panose="020B0604020202020204" pitchFamily="34" charset="0"/>
              </a:rPr>
              <a:t>A. </a:t>
            </a:r>
            <a:r>
              <a:rPr lang="id-ID" sz="2400" dirty="0">
                <a:solidFill>
                  <a:schemeClr val="tx2"/>
                </a:solidFill>
                <a:latin typeface="Arial" panose="020B0604020202020204" pitchFamily="34" charset="0"/>
                <a:cs typeface="Arial" panose="020B0604020202020204" pitchFamily="34" charset="0"/>
              </a:rPr>
              <a:t>The reef helps protect the coast from big waves</a:t>
            </a:r>
          </a:p>
          <a:p>
            <a:pPr lvl="0"/>
            <a:r>
              <a:rPr lang="en-US" sz="2400" dirty="0">
                <a:solidFill>
                  <a:schemeClr val="tx2"/>
                </a:solidFill>
                <a:latin typeface="Arial" panose="020B0604020202020204" pitchFamily="34" charset="0"/>
                <a:cs typeface="Arial" panose="020B0604020202020204" pitchFamily="34" charset="0"/>
              </a:rPr>
              <a:t>B. </a:t>
            </a:r>
            <a:r>
              <a:rPr lang="id-ID" sz="2400" dirty="0">
                <a:solidFill>
                  <a:schemeClr val="tx2"/>
                </a:solidFill>
                <a:latin typeface="Arial" panose="020B0604020202020204" pitchFamily="34" charset="0"/>
                <a:cs typeface="Arial" panose="020B0604020202020204" pitchFamily="34" charset="0"/>
              </a:rPr>
              <a:t>It is home to sea turtles, dolphins, and colorful fish</a:t>
            </a:r>
          </a:p>
          <a:p>
            <a:pPr lvl="0"/>
            <a:r>
              <a:rPr lang="en-US" sz="2400" dirty="0">
                <a:solidFill>
                  <a:schemeClr val="tx2"/>
                </a:solidFill>
                <a:latin typeface="Arial" panose="020B0604020202020204" pitchFamily="34" charset="0"/>
                <a:cs typeface="Arial" panose="020B0604020202020204" pitchFamily="34" charset="0"/>
              </a:rPr>
              <a:t>C. </a:t>
            </a:r>
            <a:r>
              <a:rPr lang="id-ID" sz="2400" dirty="0">
                <a:solidFill>
                  <a:schemeClr val="tx2"/>
                </a:solidFill>
                <a:latin typeface="Arial" panose="020B0604020202020204" pitchFamily="34" charset="0"/>
                <a:cs typeface="Arial" panose="020B0604020202020204" pitchFamily="34" charset="0"/>
              </a:rPr>
              <a:t>The coral reefs grow best in cold, deep water</a:t>
            </a:r>
          </a:p>
          <a:p>
            <a:pPr lvl="0"/>
            <a:r>
              <a:rPr lang="en-US" sz="2400" dirty="0">
                <a:solidFill>
                  <a:schemeClr val="tx2"/>
                </a:solidFill>
                <a:latin typeface="Arial" panose="020B0604020202020204" pitchFamily="34" charset="0"/>
                <a:cs typeface="Arial" panose="020B0604020202020204" pitchFamily="34" charset="0"/>
              </a:rPr>
              <a:t>D. </a:t>
            </a:r>
            <a:r>
              <a:rPr lang="id-ID" sz="2400" dirty="0">
                <a:solidFill>
                  <a:schemeClr val="tx2"/>
                </a:solidFill>
                <a:latin typeface="Arial" panose="020B0604020202020204" pitchFamily="34" charset="0"/>
                <a:cs typeface="Arial" panose="020B0604020202020204" pitchFamily="34" charset="0"/>
              </a:rPr>
              <a:t>Some areas of the reef are damaged by starfish and warm water</a:t>
            </a:r>
          </a:p>
          <a:p>
            <a:r>
              <a:rPr lang="en-US" sz="2400" dirty="0">
                <a:solidFill>
                  <a:schemeClr val="tx2"/>
                </a:solidFill>
                <a:latin typeface="Arial" panose="020B0604020202020204" pitchFamily="34" charset="0"/>
                <a:cs typeface="Arial" panose="020B0604020202020204" pitchFamily="34" charset="0"/>
              </a:rPr>
              <a:t>E. </a:t>
            </a:r>
            <a:r>
              <a:rPr lang="id-ID" sz="2400" dirty="0">
                <a:solidFill>
                  <a:schemeClr val="tx2"/>
                </a:solidFill>
                <a:latin typeface="Arial" panose="020B0604020202020204" pitchFamily="34" charset="0"/>
                <a:cs typeface="Arial" panose="020B0604020202020204" pitchFamily="34" charset="0"/>
              </a:rPr>
              <a:t>The reef was discovered by sailors in the 1800s</a:t>
            </a:r>
          </a:p>
        </p:txBody>
      </p:sp>
      <p:sp>
        <p:nvSpPr>
          <p:cNvPr id="6" name="Rectangle: Diagonal Corners Rounded 5">
            <a:extLst>
              <a:ext uri="{FF2B5EF4-FFF2-40B4-BE49-F238E27FC236}">
                <a16:creationId xmlns:a16="http://schemas.microsoft.com/office/drawing/2014/main" id="{0CD33E4C-20BA-78B3-5A6A-6E3EB962F449}"/>
              </a:ext>
            </a:extLst>
          </p:cNvPr>
          <p:cNvSpPr/>
          <p:nvPr/>
        </p:nvSpPr>
        <p:spPr>
          <a:xfrm>
            <a:off x="9334500" y="1028700"/>
            <a:ext cx="8763000" cy="3810000"/>
          </a:xfrm>
          <a:prstGeom prst="round2Diag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2000" b="1" dirty="0">
                <a:solidFill>
                  <a:schemeClr val="tx2"/>
                </a:solidFill>
                <a:latin typeface="Arial" panose="020B0604020202020204" pitchFamily="34" charset="0"/>
                <a:cs typeface="Arial" panose="020B0604020202020204" pitchFamily="34" charset="0"/>
              </a:rPr>
              <a:t>Which of the following descriptions are mentioned clearly in the text?</a:t>
            </a:r>
          </a:p>
          <a:p>
            <a:r>
              <a:rPr lang="en-US" sz="2000" b="1" dirty="0">
                <a:solidFill>
                  <a:schemeClr val="tx2"/>
                </a:solidFill>
                <a:latin typeface="Arial" panose="020B0604020202020204" pitchFamily="34" charset="0"/>
                <a:cs typeface="Arial" panose="020B0604020202020204" pitchFamily="34" charset="0"/>
              </a:rPr>
              <a:t>A. The reef was built by local communities over hundreds of years</a:t>
            </a:r>
          </a:p>
          <a:p>
            <a:r>
              <a:rPr lang="en-US" sz="2000" b="1" dirty="0">
                <a:solidFill>
                  <a:schemeClr val="tx2"/>
                </a:solidFill>
                <a:latin typeface="Arial" panose="020B0604020202020204" pitchFamily="34" charset="0"/>
                <a:cs typeface="Arial" panose="020B0604020202020204" pitchFamily="34" charset="0"/>
              </a:rPr>
              <a:t>B.  The reef is located in the Pacific Ocean near Australia</a:t>
            </a:r>
          </a:p>
          <a:p>
            <a:r>
              <a:rPr lang="en-US" sz="2000" b="1" dirty="0">
                <a:solidFill>
                  <a:schemeClr val="tx2"/>
                </a:solidFill>
                <a:latin typeface="Arial" panose="020B0604020202020204" pitchFamily="34" charset="0"/>
                <a:cs typeface="Arial" panose="020B0604020202020204" pitchFamily="34" charset="0"/>
              </a:rPr>
              <a:t>C.  The reef can help protect the coast from big waves</a:t>
            </a:r>
          </a:p>
          <a:p>
            <a:r>
              <a:rPr lang="en-US" sz="2000" b="1" dirty="0">
                <a:solidFill>
                  <a:schemeClr val="tx2"/>
                </a:solidFill>
                <a:latin typeface="Arial" panose="020B0604020202020204" pitchFamily="34" charset="0"/>
                <a:cs typeface="Arial" panose="020B0604020202020204" pitchFamily="34" charset="0"/>
              </a:rPr>
              <a:t>D.  The reef is home to sea turtles and dolphins</a:t>
            </a:r>
          </a:p>
          <a:p>
            <a:r>
              <a:rPr lang="en-US" sz="2000" b="1" dirty="0">
                <a:solidFill>
                  <a:schemeClr val="tx2"/>
                </a:solidFill>
                <a:latin typeface="Arial" panose="020B0604020202020204" pitchFamily="34" charset="0"/>
                <a:cs typeface="Arial" panose="020B0604020202020204" pitchFamily="34" charset="0"/>
              </a:rPr>
              <a:t>E.  The reef has more than 10,000 coral islands</a:t>
            </a:r>
            <a:endParaRPr lang="id-ID" sz="2000" dirty="0">
              <a:solidFill>
                <a:schemeClr val="tx2"/>
              </a:solidFill>
              <a:latin typeface="Arial" panose="020B0604020202020204" pitchFamily="34" charset="0"/>
              <a:cs typeface="Arial" panose="020B0604020202020204" pitchFamily="34" charset="0"/>
            </a:endParaRPr>
          </a:p>
        </p:txBody>
      </p:sp>
      <p:sp>
        <p:nvSpPr>
          <p:cNvPr id="8" name="Rectangle: Diagonal Corners Rounded 7">
            <a:extLst>
              <a:ext uri="{FF2B5EF4-FFF2-40B4-BE49-F238E27FC236}">
                <a16:creationId xmlns:a16="http://schemas.microsoft.com/office/drawing/2014/main" id="{8EC4E6D6-2944-D387-7A0E-CE3BBD0B365B}"/>
              </a:ext>
            </a:extLst>
          </p:cNvPr>
          <p:cNvSpPr/>
          <p:nvPr/>
        </p:nvSpPr>
        <p:spPr>
          <a:xfrm>
            <a:off x="4762500" y="5619750"/>
            <a:ext cx="8763000" cy="3810000"/>
          </a:xfrm>
          <a:prstGeom prst="round2Diag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sz="2400" b="1" dirty="0">
                <a:solidFill>
                  <a:schemeClr val="tx2"/>
                </a:solidFill>
                <a:latin typeface="Arial" panose="020B0604020202020204" pitchFamily="34" charset="0"/>
                <a:cs typeface="Arial" panose="020B0604020202020204" pitchFamily="34" charset="0"/>
              </a:rPr>
              <a:t>Which of the following best represents the main idea implied by the text?</a:t>
            </a:r>
          </a:p>
          <a:p>
            <a:r>
              <a:rPr lang="en-US" sz="2400" b="1" dirty="0">
                <a:solidFill>
                  <a:schemeClr val="tx2"/>
                </a:solidFill>
                <a:latin typeface="Arial" panose="020B0604020202020204" pitchFamily="34" charset="0"/>
                <a:cs typeface="Arial" panose="020B0604020202020204" pitchFamily="34" charset="0"/>
              </a:rPr>
              <a:t>A. The reef is useful for fishing and shipping</a:t>
            </a:r>
          </a:p>
          <a:p>
            <a:r>
              <a:rPr lang="en-US" sz="2400" b="1" dirty="0">
                <a:solidFill>
                  <a:schemeClr val="tx2"/>
                </a:solidFill>
                <a:latin typeface="Arial" panose="020B0604020202020204" pitchFamily="34" charset="0"/>
                <a:cs typeface="Arial" panose="020B0604020202020204" pitchFamily="34" charset="0"/>
              </a:rPr>
              <a:t>B.  The reef is large, but not important to people</a:t>
            </a:r>
          </a:p>
          <a:p>
            <a:r>
              <a:rPr lang="en-US" sz="2400" b="1" dirty="0">
                <a:solidFill>
                  <a:schemeClr val="tx2"/>
                </a:solidFill>
                <a:latin typeface="Arial" panose="020B0604020202020204" pitchFamily="34" charset="0"/>
                <a:cs typeface="Arial" panose="020B0604020202020204" pitchFamily="34" charset="0"/>
              </a:rPr>
              <a:t>C.  The reef is a natural treasure that must be cared for</a:t>
            </a:r>
          </a:p>
          <a:p>
            <a:r>
              <a:rPr lang="en-US" sz="2400" b="1" dirty="0">
                <a:solidFill>
                  <a:schemeClr val="tx2"/>
                </a:solidFill>
                <a:latin typeface="Arial" panose="020B0604020202020204" pitchFamily="34" charset="0"/>
                <a:cs typeface="Arial" panose="020B0604020202020204" pitchFamily="34" charset="0"/>
              </a:rPr>
              <a:t>D.  The reef is only for scientists and researchers to explore</a:t>
            </a:r>
          </a:p>
          <a:p>
            <a:r>
              <a:rPr lang="en-US" sz="2400" b="1" dirty="0">
                <a:solidFill>
                  <a:schemeClr val="tx2"/>
                </a:solidFill>
                <a:latin typeface="Arial" panose="020B0604020202020204" pitchFamily="34" charset="0"/>
                <a:cs typeface="Arial" panose="020B0604020202020204" pitchFamily="34" charset="0"/>
              </a:rPr>
              <a:t>E.  The reef is a protected area that should be closed to visitors</a:t>
            </a:r>
            <a:endParaRPr lang="id-ID" sz="24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61400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anual Input 1">
            <a:extLst>
              <a:ext uri="{FF2B5EF4-FFF2-40B4-BE49-F238E27FC236}">
                <a16:creationId xmlns:a16="http://schemas.microsoft.com/office/drawing/2014/main" id="{437F7051-1B53-70B3-858B-20BEC6D47F3E}"/>
              </a:ext>
            </a:extLst>
          </p:cNvPr>
          <p:cNvSpPr/>
          <p:nvPr/>
        </p:nvSpPr>
        <p:spPr>
          <a:xfrm>
            <a:off x="6515100" y="2095500"/>
            <a:ext cx="5257800" cy="4038600"/>
          </a:xfrm>
          <a:prstGeom prst="flowChartManualInp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Black" panose="020B0A04020102020204" pitchFamily="34" charset="0"/>
              </a:rPr>
              <a:t>Ice breaking</a:t>
            </a:r>
            <a:endParaRPr lang="id-ID" sz="3200" dirty="0">
              <a:latin typeface="Arial Black" panose="020B0A04020102020204" pitchFamily="34" charset="0"/>
            </a:endParaRPr>
          </a:p>
        </p:txBody>
      </p:sp>
    </p:spTree>
    <p:extLst>
      <p:ext uri="{BB962C8B-B14F-4D97-AF65-F5344CB8AC3E}">
        <p14:creationId xmlns:p14="http://schemas.microsoft.com/office/powerpoint/2010/main" val="34400614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5659493" y="3218704"/>
            <a:ext cx="11599807" cy="1865311"/>
          </a:xfrm>
          <a:prstGeom prst="rect">
            <a:avLst/>
          </a:prstGeom>
        </p:spPr>
        <p:txBody>
          <a:bodyPr lIns="0" tIns="0" rIns="0" bIns="0" rtlCol="0" anchor="t">
            <a:spAutoFit/>
          </a:bodyPr>
          <a:lstStyle/>
          <a:p>
            <a:pPr algn="ctr">
              <a:lnSpc>
                <a:spcPts val="14988"/>
              </a:lnSpc>
            </a:pPr>
            <a:r>
              <a:rPr lang="en-US" sz="11709" spc="316">
                <a:solidFill>
                  <a:srgbClr val="FFFFFF"/>
                </a:solidFill>
                <a:latin typeface="Abril Fatface"/>
                <a:ea typeface="Abril Fatface"/>
                <a:cs typeface="Abril Fatface"/>
                <a:sym typeface="Abril Fatface"/>
              </a:rPr>
              <a:t>Thankyou</a:t>
            </a:r>
          </a:p>
        </p:txBody>
      </p:sp>
      <p:sp>
        <p:nvSpPr>
          <p:cNvPr id="4" name="Freeform 4"/>
          <p:cNvSpPr/>
          <p:nvPr/>
        </p:nvSpPr>
        <p:spPr>
          <a:xfrm>
            <a:off x="-380863" y="139645"/>
            <a:ext cx="8519680" cy="10905191"/>
          </a:xfrm>
          <a:custGeom>
            <a:avLst/>
            <a:gdLst/>
            <a:ahLst/>
            <a:cxnLst/>
            <a:rect l="l" t="t" r="r" b="b"/>
            <a:pathLst>
              <a:path w="8519680" h="10905191">
                <a:moveTo>
                  <a:pt x="0" y="0"/>
                </a:moveTo>
                <a:lnTo>
                  <a:pt x="8519681" y="0"/>
                </a:lnTo>
                <a:lnTo>
                  <a:pt x="8519681" y="10905191"/>
                </a:lnTo>
                <a:lnTo>
                  <a:pt x="0" y="10905191"/>
                </a:lnTo>
                <a:lnTo>
                  <a:pt x="0" y="0"/>
                </a:lnTo>
                <a:close/>
              </a:path>
            </a:pathLst>
          </a:custGeom>
          <a:blipFill>
            <a:blip r:embed="rId3"/>
            <a:stretch>
              <a:fillRect/>
            </a:stretch>
          </a:blipFill>
        </p:spPr>
      </p:sp>
      <p:sp>
        <p:nvSpPr>
          <p:cNvPr id="5" name="Freeform 5"/>
          <p:cNvSpPr/>
          <p:nvPr/>
        </p:nvSpPr>
        <p:spPr>
          <a:xfrm>
            <a:off x="14797988" y="7396361"/>
            <a:ext cx="3280941" cy="3456930"/>
          </a:xfrm>
          <a:custGeom>
            <a:avLst/>
            <a:gdLst/>
            <a:ahLst/>
            <a:cxnLst/>
            <a:rect l="l" t="t" r="r" b="b"/>
            <a:pathLst>
              <a:path w="3280941" h="3456930">
                <a:moveTo>
                  <a:pt x="0" y="0"/>
                </a:moveTo>
                <a:lnTo>
                  <a:pt x="3280941" y="0"/>
                </a:lnTo>
                <a:lnTo>
                  <a:pt x="3280941" y="3456931"/>
                </a:lnTo>
                <a:lnTo>
                  <a:pt x="0" y="345693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2494390" y="-1624768"/>
            <a:ext cx="6051176" cy="4114800"/>
          </a:xfrm>
          <a:custGeom>
            <a:avLst/>
            <a:gdLst/>
            <a:ahLst/>
            <a:cxnLst/>
            <a:rect l="l" t="t" r="r" b="b"/>
            <a:pathLst>
              <a:path w="6051176" h="4114800">
                <a:moveTo>
                  <a:pt x="0" y="0"/>
                </a:moveTo>
                <a:lnTo>
                  <a:pt x="6051177" y="0"/>
                </a:lnTo>
                <a:lnTo>
                  <a:pt x="6051177"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851</Words>
  <Application>Microsoft Office PowerPoint</Application>
  <PresentationFormat>Custom</PresentationFormat>
  <Paragraphs>55</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Nunito</vt:lpstr>
      <vt:lpstr>Arial Black</vt:lpstr>
      <vt:lpstr>Britannic Bold</vt:lpstr>
      <vt:lpstr>Calibri</vt:lpstr>
      <vt:lpstr>Abril Fatface</vt:lpstr>
      <vt:lpstr>Arial</vt:lpstr>
      <vt:lpstr>Noto Sans Bold</vt:lpstr>
      <vt:lpstr>Bahnschrift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Playful School Presentation</dc:title>
  <cp:lastModifiedBy>Nurilla 19</cp:lastModifiedBy>
  <cp:revision>30</cp:revision>
  <dcterms:created xsi:type="dcterms:W3CDTF">2006-08-16T00:00:00Z</dcterms:created>
  <dcterms:modified xsi:type="dcterms:W3CDTF">2026-10-05T14:46:12Z</dcterms:modified>
  <dc:identifier>DAHOgGWgiic</dc:identifier>
</cp:coreProperties>
</file>