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731520"/>
            <a:ext cx="109728" cy="5212080"/>
          </a:xfrm>
          <a:prstGeom prst="rect">
            <a:avLst/>
          </a:prstGeom>
          <a:solidFill>
            <a:srgbClr val="FF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30000" y="731520"/>
            <a:ext cx="109728" cy="5212080"/>
          </a:xfrm>
          <a:prstGeom prst="rect">
            <a:avLst/>
          </a:prstGeom>
          <a:solidFill>
            <a:srgbClr val="4B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725" y="1477645"/>
            <a:ext cx="9875520" cy="48514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b="1">
                <a:solidFill>
                  <a:srgbClr val="4BDCDC"/>
                </a:solidFill>
                <a:latin typeface="Aptos"/>
              </a:rPr>
              <a:t>TEACHING</a:t>
            </a:r>
            <a:r>
              <a:rPr sz="2800" b="1">
                <a:solidFill>
                  <a:srgbClr val="4BDCDC"/>
                </a:solidFill>
                <a:latin typeface="Aptos"/>
              </a:rPr>
              <a:t> GRAMMAR</a:t>
            </a:r>
            <a:r>
              <a:rPr sz="1600" b="1">
                <a:solidFill>
                  <a:srgbClr val="4BDCDC"/>
                </a:solidFill>
                <a:latin typeface="Aptos"/>
              </a:rPr>
              <a:t> • </a:t>
            </a:r>
            <a:endParaRPr sz="16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718" y="2576195"/>
            <a:ext cx="9966960" cy="15316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4800" b="1">
                <a:solidFill>
                  <a:srgbClr val="F8F8FA"/>
                </a:solidFill>
                <a:latin typeface="Aptos"/>
              </a:rPr>
              <a:t>UNDERSTANDING </a:t>
            </a:r>
            <a:endParaRPr lang="en-US" sz="4800" b="1">
              <a:solidFill>
                <a:srgbClr val="F8F8FA"/>
              </a:solidFill>
              <a:latin typeface="Aptos"/>
            </a:endParaRPr>
          </a:p>
          <a:p>
            <a:pPr algn="l">
              <a:spcAft>
                <a:spcPts val="0"/>
              </a:spcAft>
            </a:pPr>
            <a:r>
              <a:rPr sz="4800" b="1">
                <a:solidFill>
                  <a:srgbClr val="F8F8FA"/>
                </a:solidFill>
                <a:latin typeface="Aptos"/>
              </a:rPr>
              <a:t>ADJECTIVE</a:t>
            </a:r>
            <a:r>
              <a:rPr lang="en-US" sz="4800" b="1">
                <a:solidFill>
                  <a:srgbClr val="F8F8FA"/>
                </a:solidFill>
                <a:latin typeface="Aptos"/>
              </a:rPr>
              <a:t> </a:t>
            </a:r>
            <a:r>
              <a:rPr sz="4800" b="1">
                <a:solidFill>
                  <a:srgbClr val="F8F8FA"/>
                </a:solidFill>
                <a:latin typeface="Aptos"/>
              </a:rPr>
              <a:t>ORDER</a:t>
            </a:r>
            <a:endParaRPr sz="4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7598" y="4511675"/>
            <a:ext cx="9601200" cy="12928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lnSpc>
                <a:spcPts val="4830"/>
              </a:lnSpc>
            </a:pPr>
            <a:r>
              <a:rPr lang="en-US" sz="2200" b="1" dirty="0" smtClean="0">
                <a:solidFill>
                  <a:srgbClr val="FFFFFF"/>
                </a:solidFill>
                <a:latin typeface="Space Grotesk"/>
                <a:sym typeface="+mn-ea"/>
              </a:rPr>
              <a:t>LIA LUSIANA, </a:t>
            </a:r>
            <a:r>
              <a:rPr lang="en-US" sz="2200" b="1" dirty="0" err="1" smtClean="0">
                <a:solidFill>
                  <a:srgbClr val="FFFFFF"/>
                </a:solidFill>
                <a:latin typeface="Space Grotesk"/>
                <a:sym typeface="+mn-ea"/>
              </a:rPr>
              <a:t>S.Pd</a:t>
            </a:r>
            <a:endParaRPr lang="en-US" sz="2200" b="1" dirty="0" err="1" smtClean="0">
              <a:solidFill>
                <a:srgbClr val="FFFFFF"/>
              </a:solidFill>
              <a:latin typeface="Space Grotesk"/>
              <a:sym typeface="+mn-ea"/>
            </a:endParaRPr>
          </a:p>
          <a:p>
            <a:pPr algn="l">
              <a:lnSpc>
                <a:spcPts val="4830"/>
              </a:lnSpc>
            </a:pPr>
            <a:r>
              <a:rPr lang="en-US" sz="2200" b="0">
                <a:solidFill>
                  <a:srgbClr val="BEC1CD"/>
                </a:solidFill>
                <a:latin typeface="Aptos"/>
              </a:rPr>
              <a:t>Guru SMA NEGERI 1 PEUNARON</a:t>
            </a:r>
            <a:endParaRPr lang="en-US" sz="22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7862" y="731203"/>
            <a:ext cx="8961120" cy="300355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1600" b="1">
                <a:solidFill>
                  <a:srgbClr val="FFC44A"/>
                </a:solidFill>
                <a:latin typeface="Aptos"/>
              </a:rPr>
              <a:t>MGMP ONLINE MEETING</a:t>
            </a:r>
            <a:endParaRPr lang="en-US" sz="16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01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75" y="1052830"/>
            <a:ext cx="3943350" cy="4752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01625" y="684530"/>
            <a:ext cx="109728" cy="5212080"/>
          </a:xfrm>
          <a:prstGeom prst="rect">
            <a:avLst/>
          </a:prstGeom>
          <a:solidFill>
            <a:srgbClr val="FF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30000" y="731520"/>
            <a:ext cx="109728" cy="5212080"/>
          </a:xfrm>
          <a:prstGeom prst="rect">
            <a:avLst/>
          </a:prstGeom>
          <a:solidFill>
            <a:srgbClr val="4B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50265" y="333375"/>
            <a:ext cx="9875520" cy="48514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2800" b="1">
                <a:solidFill>
                  <a:srgbClr val="4BDCDC"/>
                </a:solidFill>
                <a:latin typeface="Aptos"/>
              </a:rPr>
              <a:t>TEACHING</a:t>
            </a:r>
            <a:r>
              <a:rPr sz="2800" b="1">
                <a:solidFill>
                  <a:srgbClr val="4BDCDC"/>
                </a:solidFill>
                <a:latin typeface="Aptos"/>
              </a:rPr>
              <a:t> GRAMMAR</a:t>
            </a:r>
            <a:r>
              <a:rPr sz="1600" b="1">
                <a:solidFill>
                  <a:srgbClr val="4BDCDC"/>
                </a:solidFill>
                <a:latin typeface="Aptos"/>
              </a:rPr>
              <a:t> • </a:t>
            </a:r>
            <a:endParaRPr sz="16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298" y="1046163"/>
            <a:ext cx="9601200" cy="393065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/>
            <a:r>
              <a:rPr sz="2200" b="1" dirty="0" err="1">
                <a:solidFill>
                  <a:srgbClr val="0F172A"/>
                </a:solidFill>
                <a:highlight>
                  <a:srgbClr val="FFFF00"/>
                </a:highlight>
                <a:latin typeface="Plus Jakarta Sans"/>
                <a:sym typeface="+mn-ea"/>
              </a:rPr>
              <a:t>Apa</a:t>
            </a:r>
            <a:r>
              <a:rPr sz="2200" b="1" dirty="0">
                <a:solidFill>
                  <a:srgbClr val="0F172A"/>
                </a:solidFill>
                <a:highlight>
                  <a:srgbClr val="FFFF00"/>
                </a:highlight>
                <a:latin typeface="Plus Jakarta Sans"/>
                <a:sym typeface="+mn-ea"/>
              </a:rPr>
              <a:t> </a:t>
            </a:r>
            <a:r>
              <a:rPr sz="2200" b="1" dirty="0" err="1">
                <a:solidFill>
                  <a:srgbClr val="0F172A"/>
                </a:solidFill>
                <a:highlight>
                  <a:srgbClr val="FFFF00"/>
                </a:highlight>
                <a:latin typeface="Plus Jakarta Sans"/>
                <a:sym typeface="+mn-ea"/>
              </a:rPr>
              <a:t>Itu</a:t>
            </a:r>
            <a:r>
              <a:rPr sz="2200" b="1" dirty="0">
                <a:solidFill>
                  <a:srgbClr val="0F172A"/>
                </a:solidFill>
                <a:highlight>
                  <a:srgbClr val="FFFF00"/>
                </a:highlight>
                <a:latin typeface="Plus Jakarta Sans"/>
                <a:sym typeface="+mn-ea"/>
              </a:rPr>
              <a:t> Adjective Order?</a:t>
            </a:r>
            <a:endParaRPr sz="2200" b="1" dirty="0">
              <a:solidFill>
                <a:srgbClr val="0F172A"/>
              </a:solidFill>
              <a:highlight>
                <a:srgbClr val="FFFF00"/>
              </a:highlight>
              <a:latin typeface="Plus Jakarta Sans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265" y="2631440"/>
            <a:ext cx="9601200" cy="2389505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noAutofit/>
          </a:bodyPr>
          <a:lstStyle/>
          <a:p>
            <a:pPr algn="l">
              <a:lnSpc>
                <a:spcPts val="2160"/>
              </a:lnSpc>
            </a:pP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Aturan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hirarki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ketika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dua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atau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lebih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kata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sifat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(</a:t>
            </a:r>
            <a:r>
              <a:rPr sz="3200" b="1" dirty="0" smtClean="0">
                <a:solidFill>
                  <a:srgbClr val="FFFF00"/>
                </a:solidFill>
                <a:latin typeface="Plus Jakarta Sans"/>
                <a:sym typeface="+mn-ea"/>
              </a:rPr>
              <a:t>adjective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)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digunakan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secara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bersamaan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untuk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menerangkan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satu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kata </a:t>
            </a:r>
            <a:r>
              <a:rPr sz="3200" dirty="0" err="1" smtClean="0">
                <a:solidFill>
                  <a:srgbClr val="FFFF00"/>
                </a:solidFill>
                <a:latin typeface="Plus Jakarta Sans"/>
                <a:sym typeface="+mn-ea"/>
              </a:rPr>
              <a:t>benda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 (</a:t>
            </a:r>
            <a:r>
              <a:rPr sz="3200" b="1" dirty="0" smtClean="0">
                <a:solidFill>
                  <a:srgbClr val="FFFF00"/>
                </a:solidFill>
                <a:latin typeface="Plus Jakarta Sans"/>
                <a:sym typeface="+mn-ea"/>
              </a:rPr>
              <a:t>noun</a:t>
            </a:r>
            <a:r>
              <a:rPr sz="3200" dirty="0" smtClean="0">
                <a:solidFill>
                  <a:srgbClr val="FFFF00"/>
                </a:solidFill>
                <a:latin typeface="Plus Jakarta Sans"/>
                <a:sym typeface="+mn-ea"/>
              </a:rPr>
              <a:t>).</a:t>
            </a:r>
            <a:endParaRPr sz="3200" dirty="0" smtClean="0">
              <a:solidFill>
                <a:srgbClr val="FFFF00"/>
              </a:solidFill>
              <a:latin typeface="Plus Jakarta Sans"/>
              <a:sym typeface="+mn-ea"/>
            </a:endParaRPr>
          </a:p>
          <a:p>
            <a:pPr algn="l">
              <a:lnSpc>
                <a:spcPts val="2160"/>
              </a:lnSpc>
            </a:pPr>
            <a:endParaRPr lang="en-US" sz="3200" b="0" i="0" u="none" dirty="0" smtClean="0">
              <a:solidFill>
                <a:srgbClr val="FFFF00"/>
              </a:solidFill>
              <a:latin typeface="Plus Jakarta Sans"/>
            </a:endParaRPr>
          </a:p>
          <a:p>
            <a:pPr algn="l">
              <a:spcAft>
                <a:spcPts val="0"/>
              </a:spcAft>
            </a:pPr>
            <a:r>
              <a:rPr lang="en-US" sz="3200" b="1" dirty="0" smtClean="0">
                <a:solidFill>
                  <a:srgbClr val="FFFF00"/>
                </a:solidFill>
                <a:sym typeface="+mn-ea"/>
              </a:rPr>
              <a:t>Adjective </a:t>
            </a:r>
            <a:r>
              <a:rPr lang="en-US" sz="3200" b="1" dirty="0">
                <a:solidFill>
                  <a:srgbClr val="FFFF00"/>
                </a:solidFill>
                <a:sym typeface="+mn-ea"/>
              </a:rPr>
              <a:t>order</a:t>
            </a:r>
            <a:r>
              <a:rPr lang="en-US" sz="3200" dirty="0">
                <a:solidFill>
                  <a:srgbClr val="FFFF00"/>
                </a:solidFill>
                <a:sym typeface="+mn-ea"/>
              </a:rPr>
              <a:t> is the rule for arranging two or more adjectives in the correct sequence before a noun in English.</a:t>
            </a:r>
            <a:endParaRPr lang="en-US" sz="3200" dirty="0">
              <a:solidFill>
                <a:srgbClr val="FFFF00"/>
              </a:solidFill>
              <a:sym typeface="+mn-ea"/>
            </a:endParaRPr>
          </a:p>
          <a:p>
            <a:pPr algn="l">
              <a:spcAft>
                <a:spcPts val="0"/>
              </a:spcAft>
            </a:pPr>
            <a:r>
              <a:rPr lang="en-US" sz="3200" dirty="0">
                <a:solidFill>
                  <a:srgbClr val="FFFF00"/>
                </a:solidFill>
                <a:sym typeface="+mn-ea"/>
              </a:rPr>
              <a:t>When several adjectives describe the same noun, they usually follow a specific order so that the sentence sounds natural and grammatically correct.</a:t>
            </a:r>
            <a:endParaRPr lang="en-US" sz="3200" b="1" dirty="0">
              <a:solidFill>
                <a:srgbClr val="FFFF00"/>
              </a:solidFill>
              <a:latin typeface="Aptos"/>
              <a:sym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01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8F8FA"/>
                </a:solidFill>
                <a:latin typeface="Aptos"/>
              </a:rPr>
              <a:t>TODAY'S LEARNING GOALS</a:t>
            </a:r>
            <a:endParaRPr sz="30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368" y="1097280"/>
            <a:ext cx="105156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By the end of this lesson, you can…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874519"/>
            <a:ext cx="3429000" cy="23774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86968" y="1984248"/>
            <a:ext cx="302666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C44A"/>
                </a:solidFill>
                <a:latin typeface="Aptos"/>
              </a:rPr>
              <a:t>01  IDENTIFY</a:t>
            </a:r>
            <a:endParaRPr sz="20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6968" y="2487168"/>
            <a:ext cx="3026664" cy="16276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F8F8FA"/>
                </a:solidFill>
                <a:latin typeface="Aptos"/>
              </a:rPr>
              <a:t>Recognize different types of adjectives.</a:t>
            </a:r>
            <a:endParaRPr sz="20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89120" y="1874519"/>
            <a:ext cx="3429000" cy="23774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0288" y="1984248"/>
            <a:ext cx="302666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4BDCDC"/>
                </a:solidFill>
                <a:latin typeface="Aptos"/>
              </a:rPr>
              <a:t>02  ORDER</a:t>
            </a:r>
            <a:endParaRPr sz="20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90288" y="2487168"/>
            <a:ext cx="3026664" cy="16276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F8F8FA"/>
                </a:solidFill>
                <a:latin typeface="Aptos"/>
              </a:rPr>
              <a:t>Arrange adjectives before a noun correctly.</a:t>
            </a:r>
            <a:endParaRPr sz="20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92440" y="1874519"/>
            <a:ext cx="3429000" cy="23774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608" y="1984248"/>
            <a:ext cx="302666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03  APPLY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93608" y="2487168"/>
            <a:ext cx="3026664" cy="16276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F8F8FA"/>
                </a:solidFill>
                <a:latin typeface="Aptos"/>
              </a:rPr>
              <a:t>Create clear and natural noun phrases.</a:t>
            </a:r>
            <a:endParaRPr sz="20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240" y="4892040"/>
            <a:ext cx="10698480" cy="6400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KEY IDEA: adjective order is a pattern—not a random choice.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02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1. WHAT IS ADJECTIVE ORDER?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1234440"/>
            <a:ext cx="10698480" cy="10515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Adjective order is the usual sequence of adjectives when two or more adjectives describe one noun.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77240" y="2743200"/>
            <a:ext cx="5074920" cy="19202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8408" y="2852928"/>
            <a:ext cx="4672583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CORRECT ✓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8408" y="3355848"/>
            <a:ext cx="4672583" cy="11704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0">
                <a:solidFill>
                  <a:srgbClr val="F8F8FA"/>
                </a:solidFill>
                <a:latin typeface="Aptos"/>
              </a:rPr>
              <a:t>a beautiful small house</a:t>
            </a:r>
            <a:endParaRPr sz="25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09360" y="2743200"/>
            <a:ext cx="5074920" cy="19202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0528" y="2852928"/>
            <a:ext cx="4672583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NOT NATURAL ✕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0528" y="3355848"/>
            <a:ext cx="4672583" cy="11704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0">
                <a:solidFill>
                  <a:srgbClr val="F8F8FA"/>
                </a:solidFill>
                <a:latin typeface="Aptos"/>
              </a:rPr>
              <a:t>a small beautiful house</a:t>
            </a:r>
            <a:endParaRPr sz="25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5257800"/>
            <a:ext cx="10241280" cy="5029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Adjectives usually come before the noun they describe.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03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8F8FA"/>
                </a:solidFill>
                <a:latin typeface="Aptos"/>
              </a:rPr>
              <a:t>2. THE OSASCOMP RULE</a:t>
            </a:r>
            <a:endParaRPr sz="30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60120"/>
            <a:ext cx="1069848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BEC1CD"/>
                </a:solidFill>
                <a:latin typeface="Aptos"/>
              </a:rPr>
              <a:t>Follow this order when the adjectives are needed:</a:t>
            </a:r>
            <a:endParaRPr sz="17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69164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5528" y="176479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FFC44A"/>
                </a:solidFill>
                <a:latin typeface="Aptos"/>
              </a:rPr>
              <a:t>O</a:t>
            </a:r>
            <a:endParaRPr sz="26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5880" y="176479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OPINION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235000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beautiful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66160" y="169164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5887" y="176479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4BDCDC"/>
                </a:solidFill>
                <a:latin typeface="Aptos"/>
              </a:rPr>
              <a:t>S</a:t>
            </a:r>
            <a:endParaRPr sz="26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6240" y="176479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SIZE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3320" y="235000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small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46520" y="169164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56248" y="176479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FF6996"/>
                </a:solidFill>
                <a:latin typeface="Aptos"/>
              </a:rPr>
              <a:t>A</a:t>
            </a:r>
            <a:endParaRPr sz="26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86600" y="176479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AGE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83680" y="235000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old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326880" y="169164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A07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436607" y="176479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A07DFF"/>
                </a:solidFill>
                <a:latin typeface="Aptos"/>
              </a:rPr>
              <a:t>S</a:t>
            </a:r>
            <a:endParaRPr sz="2600" b="1">
              <a:solidFill>
                <a:srgbClr val="A07DF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66959" y="176479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SHAPE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464040" y="235000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round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85800" y="356616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363931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73E6A0"/>
                </a:solidFill>
                <a:latin typeface="Aptos"/>
              </a:rPr>
              <a:t>C</a:t>
            </a:r>
            <a:endParaRPr sz="26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25880" y="363931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COLOR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2960" y="422452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red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66160" y="356616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75887" y="363931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FFC44A"/>
                </a:solidFill>
                <a:latin typeface="Aptos"/>
              </a:rPr>
              <a:t>O</a:t>
            </a:r>
            <a:endParaRPr sz="26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06240" y="363931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ORIGIN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03320" y="422452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Italian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446520" y="356616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56248" y="363931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4BDCDC"/>
                </a:solidFill>
                <a:latin typeface="Aptos"/>
              </a:rPr>
              <a:t>M</a:t>
            </a:r>
            <a:endParaRPr sz="26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86600" y="363931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MATERIAL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83680" y="422452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wooden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326880" y="3566160"/>
            <a:ext cx="2560320" cy="1417320"/>
          </a:xfrm>
          <a:prstGeom prst="roundRect">
            <a:avLst/>
          </a:prstGeom>
          <a:solidFill>
            <a:srgbClr val="16161E"/>
          </a:solidFill>
          <a:ln w="1905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436607" y="3639312"/>
            <a:ext cx="4572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FF6996"/>
                </a:solidFill>
                <a:latin typeface="Aptos"/>
              </a:rPr>
              <a:t>P</a:t>
            </a:r>
            <a:endParaRPr sz="26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66959" y="3639312"/>
            <a:ext cx="178308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8F8FA"/>
                </a:solidFill>
                <a:latin typeface="Aptos"/>
              </a:rPr>
              <a:t>PURPOSE</a:t>
            </a:r>
            <a:endParaRPr sz="14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64040" y="4224528"/>
            <a:ext cx="2286000" cy="4114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dining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31520" y="5623560"/>
            <a:ext cx="10698480" cy="3657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FFC44A"/>
                </a:solidFill>
                <a:latin typeface="Aptos"/>
              </a:rPr>
              <a:t>Then comes the NOUN: table, bag, car, house…</a:t>
            </a:r>
            <a:endParaRPr sz="18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04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3. ADJECTIVE TYPES • PART 1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32588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88" y="1435607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C44A"/>
                </a:solidFill>
                <a:latin typeface="Aptos"/>
              </a:rPr>
              <a:t>OPINION</a:t>
            </a:r>
            <a:endParaRPr sz="20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93852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beautiful • interesting • lovely • expensive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17920" y="132588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19088" y="1435607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4BDCDC"/>
                </a:solidFill>
                <a:latin typeface="Aptos"/>
              </a:rPr>
              <a:t>SIZE</a:t>
            </a:r>
            <a:endParaRPr sz="20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9088" y="193852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big • small • large • tiny • tall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324612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335584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AGE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2688" y="385876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old • young • new • ancient • modern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7920" y="324612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A07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335584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A07DFF"/>
                </a:solidFill>
                <a:latin typeface="Aptos"/>
              </a:rPr>
              <a:t>SHAPE</a:t>
            </a:r>
            <a:endParaRPr sz="2000" b="1">
              <a:solidFill>
                <a:srgbClr val="A07D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385876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round • square • oval • rectangular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1042416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73E6A0"/>
                </a:solidFill>
                <a:latin typeface="Aptos"/>
              </a:rPr>
              <a:t>Examples: a lovely small room • an old round mirror</a:t>
            </a:r>
            <a:endParaRPr sz="18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05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3. ADJECTIVE TYPES • PART 2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32588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88" y="1435607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COLOR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93852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red • blue • black • white • green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17920" y="132588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19088" y="1435607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C44A"/>
                </a:solidFill>
                <a:latin typeface="Aptos"/>
              </a:rPr>
              <a:t>ORIGIN</a:t>
            </a:r>
            <a:endParaRPr sz="20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9088" y="193852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Indonesian • Japanese • Italian • French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324612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335584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4BDCDC"/>
                </a:solidFill>
                <a:latin typeface="Aptos"/>
              </a:rPr>
              <a:t>MATERIAL</a:t>
            </a:r>
            <a:endParaRPr sz="20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2688" y="385876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wooden • plastic • leather • cotton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7920" y="3246120"/>
            <a:ext cx="5212080" cy="160020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335584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PURPOSE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3858768"/>
            <a:ext cx="4809744" cy="85039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F8F8FA"/>
                </a:solidFill>
                <a:latin typeface="Aptos"/>
              </a:rPr>
              <a:t>dining table • running shoes • cooking pot</a:t>
            </a:r>
            <a:endParaRPr sz="19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1042416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The noun names the person, place, thing, or idea.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06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4. LET'S BUILD A PHRASE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105156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1">
                <a:solidFill>
                  <a:srgbClr val="FFC44A"/>
                </a:solidFill>
                <a:latin typeface="Aptos"/>
              </a:rPr>
              <a:t>Example: a beautiful large old round red Italian wooden dining table</a:t>
            </a:r>
            <a:endParaRPr sz="21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48640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C44A"/>
                </a:solidFill>
                <a:latin typeface="Aptos"/>
              </a:rPr>
              <a:t>beautiful</a:t>
            </a:r>
            <a:endParaRPr sz="13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6928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OPINION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19655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37943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4BDCDC"/>
                </a:solidFill>
                <a:latin typeface="Aptos"/>
              </a:rPr>
              <a:t>large</a:t>
            </a:r>
            <a:endParaRPr sz="13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7943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SIZE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090672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08960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6996"/>
                </a:solidFill>
                <a:latin typeface="Aptos"/>
              </a:rPr>
              <a:t>old</a:t>
            </a:r>
            <a:endParaRPr sz="13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08960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AGE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361688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A07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79975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A07DFF"/>
                </a:solidFill>
                <a:latin typeface="Aptos"/>
              </a:rPr>
              <a:t>round</a:t>
            </a:r>
            <a:endParaRPr sz="1300" b="1">
              <a:solidFill>
                <a:srgbClr val="A07DF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79975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SHAPE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32703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50991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73E6A0"/>
                </a:solidFill>
                <a:latin typeface="Aptos"/>
              </a:rPr>
              <a:t>red</a:t>
            </a:r>
            <a:endParaRPr sz="13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50991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COLOR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903719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22007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C44A"/>
                </a:solidFill>
                <a:latin typeface="Aptos"/>
              </a:rPr>
              <a:t>Italian</a:t>
            </a:r>
            <a:endParaRPr sz="13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2007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ORIGIN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174736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93023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4BDCDC"/>
                </a:solidFill>
                <a:latin typeface="Aptos"/>
              </a:rPr>
              <a:t>wooden</a:t>
            </a:r>
            <a:endParaRPr sz="13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93023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MATERIAL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445751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64039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6996"/>
                </a:solidFill>
                <a:latin typeface="Aptos"/>
              </a:rPr>
              <a:t>dining</a:t>
            </a:r>
            <a:endParaRPr sz="13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464039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PURPOSE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0716767" y="2331720"/>
            <a:ext cx="1143000" cy="960120"/>
          </a:xfrm>
          <a:prstGeom prst="roundRect">
            <a:avLst/>
          </a:prstGeom>
          <a:solidFill>
            <a:srgbClr val="16161E"/>
          </a:solidFill>
          <a:ln>
            <a:solidFill>
              <a:srgbClr val="F8F8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735055" y="2395728"/>
            <a:ext cx="1106424" cy="38404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8F8FA"/>
                </a:solidFill>
                <a:latin typeface="Aptos"/>
              </a:rPr>
              <a:t>table</a:t>
            </a:r>
            <a:endParaRPr sz="13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735055" y="2816352"/>
            <a:ext cx="1106424" cy="29260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>
                <a:solidFill>
                  <a:srgbClr val="F8F8FA"/>
                </a:solidFill>
                <a:latin typeface="Aptos"/>
              </a:rPr>
              <a:t>NOUN</a:t>
            </a:r>
            <a:endParaRPr sz="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2960" y="3977639"/>
            <a:ext cx="105156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8F8FA"/>
                </a:solidFill>
                <a:latin typeface="Aptos"/>
              </a:rPr>
              <a:t>Each adjective has a job—and a usual place.</a:t>
            </a:r>
            <a:endParaRPr sz="20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5840" y="4754880"/>
            <a:ext cx="10149840" cy="7315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Tip: You do not need to use every category. Use only the adjectives that make sense.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07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5. COMMON MISTAKES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234440"/>
            <a:ext cx="5212080" cy="150876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88" y="134416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WRONG ✕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847088"/>
            <a:ext cx="4809744" cy="7589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 red beautiful dress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17920" y="1234440"/>
            <a:ext cx="5212080" cy="150876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19088" y="134416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RIGHT ✓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9088" y="1847088"/>
            <a:ext cx="4809744" cy="7589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 beautiful red dress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3063240"/>
            <a:ext cx="5212080" cy="150876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317296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WRONG ✕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2688" y="3675888"/>
            <a:ext cx="4809744" cy="7589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 wooden old table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7920" y="3063240"/>
            <a:ext cx="5212080" cy="150876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317296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RIGHT ✓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3675888"/>
            <a:ext cx="4809744" cy="7589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an old wooden table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2960" y="5074920"/>
            <a:ext cx="1060704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FFC44A"/>
                </a:solidFill>
                <a:latin typeface="Aptos"/>
              </a:rPr>
              <a:t>Remember: OPINION usually comes before COLOR; AGE before MATERIAL.</a:t>
            </a:r>
            <a:endParaRPr sz="18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08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F8F8FA"/>
                </a:solidFill>
                <a:latin typeface="Aptos"/>
              </a:rPr>
              <a:t>6. PRACTICE • REARRANGE THE WORDS</a:t>
            </a:r>
            <a:endParaRPr sz="28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9966960" cy="5303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1. beautiful – red – dress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993392"/>
            <a:ext cx="9966960" cy="5303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2. old – wooden – table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752344"/>
            <a:ext cx="9966960" cy="5303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3. expensive – Japanese – car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511296"/>
            <a:ext cx="9966960" cy="5303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4. small – black – leather – bag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4270248"/>
            <a:ext cx="9966960" cy="53035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5. large – old – white – house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349240"/>
            <a:ext cx="1005840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4BDCDC"/>
                </a:solidFill>
                <a:latin typeface="Aptos"/>
              </a:rPr>
              <a:t>Work individually first. Then compare answers with a partner.</a:t>
            </a:r>
            <a:endParaRPr sz="17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09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7. QUICK QUIZ • 1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54864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FFC44A"/>
                </a:solidFill>
                <a:latin typeface="Aptos"/>
              </a:rPr>
              <a:t>Which phrase is grammatically correct?</a:t>
            </a:r>
            <a:endParaRPr sz="22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5840" y="1920240"/>
            <a:ext cx="987552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0">
                <a:solidFill>
                  <a:srgbClr val="F8F8FA"/>
                </a:solidFill>
                <a:latin typeface="Aptos"/>
              </a:rPr>
              <a:t>A. a red beautiful dress</a:t>
            </a:r>
            <a:endParaRPr sz="21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840" y="2578608"/>
            <a:ext cx="987552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0">
                <a:solidFill>
                  <a:srgbClr val="F8F8FA"/>
                </a:solidFill>
                <a:latin typeface="Aptos"/>
              </a:rPr>
              <a:t>B. a beautiful red dress</a:t>
            </a:r>
            <a:endParaRPr sz="21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5840" y="3236976"/>
            <a:ext cx="987552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0">
                <a:solidFill>
                  <a:srgbClr val="F8F8FA"/>
                </a:solidFill>
                <a:latin typeface="Aptos"/>
              </a:rPr>
              <a:t>C. a dress beautiful red</a:t>
            </a:r>
            <a:endParaRPr sz="21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5840" y="3895344"/>
            <a:ext cx="9875520" cy="4572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0">
                <a:solidFill>
                  <a:srgbClr val="F8F8FA"/>
                </a:solidFill>
                <a:latin typeface="Aptos"/>
              </a:rPr>
              <a:t>D. a red dress beautiful</a:t>
            </a:r>
            <a:endParaRPr sz="21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166360"/>
            <a:ext cx="10058400" cy="5029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4BDCDC"/>
                </a:solidFill>
                <a:latin typeface="Aptos"/>
              </a:rPr>
              <a:t>Think about OPINION + COLOR + NOUN.</a:t>
            </a:r>
            <a:endParaRPr sz="18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10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7. QUICK QUIZ • 2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607040" cy="6858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1">
                <a:solidFill>
                  <a:srgbClr val="FFC44A"/>
                </a:solidFill>
                <a:latin typeface="Aptos"/>
              </a:rPr>
              <a:t>Choose the correct order for all the adjectives.</a:t>
            </a:r>
            <a:endParaRPr sz="21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241280" cy="54864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BEC1CD"/>
                </a:solidFill>
                <a:latin typeface="Aptos"/>
              </a:rPr>
              <a:t>beautiful • small • old • round • red • Italian • wooden • table</a:t>
            </a:r>
            <a:endParaRPr sz="1800" b="0">
              <a:solidFill>
                <a:srgbClr val="BEC1CD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120" y="2606040"/>
            <a:ext cx="10424160" cy="51206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F8F8FA"/>
                </a:solidFill>
                <a:latin typeface="Aptos"/>
              </a:rPr>
              <a:t>A. a small beautiful old red round Italian wooden table</a:t>
            </a:r>
            <a:endParaRPr sz="17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0120" y="3264408"/>
            <a:ext cx="10424160" cy="51206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F8F8FA"/>
                </a:solidFill>
                <a:latin typeface="Aptos"/>
              </a:rPr>
              <a:t>B. a beautiful small old round red Italian wooden table</a:t>
            </a:r>
            <a:endParaRPr sz="17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0120" y="3922776"/>
            <a:ext cx="10424160" cy="51206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F8F8FA"/>
                </a:solidFill>
                <a:latin typeface="Aptos"/>
              </a:rPr>
              <a:t>C. a beautiful old small round Italian red wooden table</a:t>
            </a:r>
            <a:endParaRPr sz="17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120" y="4581144"/>
            <a:ext cx="10424160" cy="512064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F8F8FA"/>
                </a:solidFill>
                <a:latin typeface="Aptos"/>
              </a:rPr>
              <a:t>D. a beautiful small round old red wooden Italian table</a:t>
            </a:r>
            <a:endParaRPr sz="17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11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65760"/>
            <a:ext cx="109728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>
                <a:solidFill>
                  <a:srgbClr val="F8F8FA"/>
                </a:solidFill>
                <a:latin typeface="Aptos"/>
              </a:rPr>
              <a:t>8. ANSWER KEY</a:t>
            </a:r>
            <a:endParaRPr sz="2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143000"/>
            <a:ext cx="5212080" cy="1874519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88" y="125272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REARRANGE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688" y="1755648"/>
            <a:ext cx="4809744" cy="11247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F8F8FA"/>
                </a:solidFill>
                <a:latin typeface="Aptos"/>
              </a:rPr>
              <a:t>1. a beautiful red dress
2. an old wooden table
3. an expensive Japanese car</a:t>
            </a:r>
            <a:endParaRPr sz="17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17920" y="1143000"/>
            <a:ext cx="5212080" cy="1874519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4B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19088" y="125272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4BDCDC"/>
                </a:solidFill>
                <a:latin typeface="Aptos"/>
              </a:rPr>
              <a:t>REARRANGE</a:t>
            </a:r>
            <a:endParaRPr sz="20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19088" y="1755648"/>
            <a:ext cx="4809744" cy="11247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F8F8FA"/>
                </a:solidFill>
                <a:latin typeface="Aptos"/>
              </a:rPr>
              <a:t>4. a small black leather bag
5. a large old white house</a:t>
            </a:r>
            <a:endParaRPr sz="17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3429000"/>
            <a:ext cx="5212080" cy="141732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353872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C44A"/>
                </a:solidFill>
                <a:latin typeface="Aptos"/>
              </a:rPr>
              <a:t>QUICK QUIZ 1</a:t>
            </a:r>
            <a:endParaRPr sz="20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2688" y="4041648"/>
            <a:ext cx="4809744" cy="6675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Answer: B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7920" y="3429000"/>
            <a:ext cx="5212080" cy="141732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3538728"/>
            <a:ext cx="480974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QUICK QUIZ 2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4041648"/>
            <a:ext cx="4809744" cy="6675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F8F8FA"/>
                </a:solidFill>
                <a:latin typeface="Aptos"/>
              </a:rPr>
              <a:t>Answer: B</a:t>
            </a:r>
            <a:endParaRPr sz="22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5349240"/>
            <a:ext cx="10241280" cy="50292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BEC1CD"/>
                </a:solidFill>
                <a:latin typeface="Aptos"/>
              </a:rPr>
              <a:t>Check the order—not just the individual adjectives.</a:t>
            </a:r>
            <a:endParaRPr sz="18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12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F8F8FA"/>
                </a:solidFill>
                <a:latin typeface="Aptos"/>
              </a:rPr>
              <a:t>EXIT TICKET</a:t>
            </a:r>
            <a:endParaRPr sz="32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8680" y="1508760"/>
            <a:ext cx="1051560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4BDCDC"/>
                </a:solidFill>
                <a:latin typeface="Aptos"/>
              </a:rPr>
              <a:t>Before you leave, complete these three tasks:</a:t>
            </a:r>
            <a:endParaRPr sz="2200" b="1">
              <a:solidFill>
                <a:srgbClr val="4BDCDC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14400" y="2331720"/>
            <a:ext cx="3200400" cy="19202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C4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2441448"/>
            <a:ext cx="279806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C44A"/>
                </a:solidFill>
                <a:latin typeface="Aptos"/>
              </a:rPr>
              <a:t>1. EXPLAIN</a:t>
            </a:r>
            <a:endParaRPr sz="2000" b="1">
              <a:solidFill>
                <a:srgbClr val="FFC44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568" y="2944368"/>
            <a:ext cx="2798064" cy="11704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F8F8FA"/>
                </a:solidFill>
                <a:latin typeface="Aptos"/>
              </a:rPr>
              <a:t>What does adjective order mean?</a:t>
            </a:r>
            <a:endParaRPr sz="18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80560" y="2331720"/>
            <a:ext cx="3200400" cy="19202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FF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81728" y="2441448"/>
            <a:ext cx="279806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6996"/>
                </a:solidFill>
                <a:latin typeface="Aptos"/>
              </a:rPr>
              <a:t>2. REMEMBER</a:t>
            </a:r>
            <a:endParaRPr sz="2000" b="1">
              <a:solidFill>
                <a:srgbClr val="FF6996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81728" y="2944368"/>
            <a:ext cx="2798064" cy="11704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F8F8FA"/>
                </a:solidFill>
                <a:latin typeface="Aptos"/>
              </a:rPr>
              <a:t>Write the OSASCOMP sequence.</a:t>
            </a:r>
            <a:endParaRPr sz="18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6720" y="2331720"/>
            <a:ext cx="3200400" cy="1920240"/>
          </a:xfrm>
          <a:prstGeom prst="roundRect">
            <a:avLst/>
          </a:prstGeom>
          <a:solidFill>
            <a:srgbClr val="16161E"/>
          </a:solidFill>
          <a:ln w="20320">
            <a:solidFill>
              <a:srgbClr val="73E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47888" y="2441448"/>
            <a:ext cx="2798064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73E6A0"/>
                </a:solidFill>
                <a:latin typeface="Aptos"/>
              </a:rPr>
              <a:t>3. CREATE</a:t>
            </a:r>
            <a:endParaRPr sz="2000" b="1">
              <a:solidFill>
                <a:srgbClr val="73E6A0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47888" y="2944368"/>
            <a:ext cx="2798064" cy="11704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F8F8FA"/>
                </a:solidFill>
                <a:latin typeface="Aptos"/>
              </a:rPr>
              <a:t>Make one phrase with 4 adjectives.</a:t>
            </a:r>
            <a:endParaRPr sz="1800" b="0">
              <a:solidFill>
                <a:srgbClr val="F8F8F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5074920"/>
            <a:ext cx="10332720" cy="59436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F8F8FA"/>
                </a:solidFill>
                <a:latin typeface="Aptos"/>
              </a:rPr>
              <a:t>Great work! Keep practicing, and your English will sound more natural.</a:t>
            </a:r>
            <a:endParaRPr sz="1900" b="1">
              <a:solidFill>
                <a:srgbClr val="F8F8F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5029200" cy="201168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>
                <a:solidFill>
                  <a:srgbClr val="BEC1CD"/>
                </a:solidFill>
                <a:latin typeface="Aptos"/>
              </a:rPr>
              <a:t>ENGLISH LEARNING • ADJECTIVE ORDER</a:t>
            </a:r>
            <a:endParaRPr sz="900" b="1">
              <a:solidFill>
                <a:srgbClr val="BEC1CD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502920" cy="22860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FC44A"/>
                </a:solidFill>
                <a:latin typeface="Aptos"/>
              </a:rPr>
              <a:t>13</a:t>
            </a:r>
            <a:endParaRPr sz="1000" b="1">
              <a:solidFill>
                <a:srgbClr val="FFC44A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4048</Words>
  <Application>WPS Presentation</Application>
  <PresentationFormat>On-screen Show (4:3)</PresentationFormat>
  <Paragraphs>345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Arial</vt:lpstr>
      <vt:lpstr>SimSun</vt:lpstr>
      <vt:lpstr>Wingdings</vt:lpstr>
      <vt:lpstr>Arial</vt:lpstr>
      <vt:lpstr>Aptos</vt:lpstr>
      <vt:lpstr>Segoe UI</vt:lpstr>
      <vt:lpstr>Space Grotesk</vt:lpstr>
      <vt:lpstr>Plus Jakarta Sans</vt:lpstr>
      <vt:lpstr>Calibri</vt:lpstr>
      <vt:lpstr>Segoe Print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Lenovo</cp:lastModifiedBy>
  <cp:revision>3</cp:revision>
  <dcterms:created xsi:type="dcterms:W3CDTF">2013-01-27T09:14:00Z</dcterms:created>
  <dcterms:modified xsi:type="dcterms:W3CDTF">2026-09-30T04:48:51Z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98657F61716A43A2B5219E5B902AC5AB_12</vt:lpwstr>
  </property>
  <property fmtid="{D5CDD505-2E9C-101B-9397-08002B2CF9AE}" pid="3" name="KSOProductBuildVer">
    <vt:lpwstr>1033-12.1.0.28485</vt:lpwstr>
  </property>
</Properties>
</file>