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80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12192000" cy="6858000"/>
  <p:notesSz cx="6858000" cy="9144000"/>
  <p:embeddedFontLst>
    <p:embeddedFont>
      <p:font typeface="Arial Bold" panose="020B0704020202020204" pitchFamily="34" charset="0"/>
      <p:regular r:id="rId28"/>
      <p:bold r:id="rId29"/>
    </p:embeddedFont>
    <p:embeddedFont>
      <p:font typeface="IBM Plex Sans Condensed" panose="020B0506050203000203" pitchFamily="34" charset="0"/>
      <p:regular r:id="rId30"/>
    </p:embeddedFont>
    <p:embeddedFont>
      <p:font typeface="IBM Plex Sans Condensed Bold" panose="020B0806050203000203" charset="0"/>
      <p:regular r:id="rId31"/>
    </p:embeddedFont>
    <p:embeddedFont>
      <p:font typeface="ITC Franklin Gothic LT Ultra-Bold" panose="020B0604020202020204" charset="0"/>
      <p:regular r:id="rId32"/>
    </p:embeddedFont>
    <p:embeddedFont>
      <p:font typeface="Open Sans" panose="020B0606030504020204" pitchFamily="34" charset="0"/>
      <p:regular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9" d="100"/>
          <a:sy n="59" d="100"/>
        </p:scale>
        <p:origin x="940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873642-7720-4FA0-8B3C-78A6FA5B101C}" type="datetimeFigureOut">
              <a:rPr lang="en-ID" smtClean="0"/>
              <a:t>23/09/2026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AD360F-24C7-40A4-BD91-BAFC87CBDA3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0280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AD360F-24C7-40A4-BD91-BAFC87CBDA33}" type="slidenum">
              <a:rPr lang="en-ID" smtClean="0"/>
              <a:t>18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847548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sv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548385" y="2383603"/>
            <a:ext cx="6303607" cy="10294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3"/>
              </a:lnSpc>
            </a:pPr>
            <a:r>
              <a:rPr lang="en-US" sz="6002" spc="10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Start with prayer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730" r="-273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404706" y="2253193"/>
            <a:ext cx="5143624" cy="25403"/>
          </a:xfrm>
          <a:custGeom>
            <a:avLst/>
            <a:gdLst/>
            <a:ahLst/>
            <a:cxnLst/>
            <a:rect l="l" t="t" r="r" b="b"/>
            <a:pathLst>
              <a:path w="5143624" h="25403">
                <a:moveTo>
                  <a:pt x="0" y="0"/>
                </a:moveTo>
                <a:lnTo>
                  <a:pt x="5143624" y="0"/>
                </a:lnTo>
                <a:lnTo>
                  <a:pt x="5143624" y="25403"/>
                </a:lnTo>
                <a:lnTo>
                  <a:pt x="0" y="254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537693" y="556403"/>
            <a:ext cx="1513917" cy="1513917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-93233" y="1870251"/>
            <a:ext cx="3850316" cy="5133755"/>
          </a:xfrm>
          <a:custGeom>
            <a:avLst/>
            <a:gdLst/>
            <a:ahLst/>
            <a:cxnLst/>
            <a:rect l="l" t="t" r="r" b="b"/>
            <a:pathLst>
              <a:path w="3850316" h="5133755">
                <a:moveTo>
                  <a:pt x="0" y="0"/>
                </a:moveTo>
                <a:lnTo>
                  <a:pt x="3850316" y="0"/>
                </a:lnTo>
                <a:lnTo>
                  <a:pt x="3850316" y="5133755"/>
                </a:lnTo>
                <a:lnTo>
                  <a:pt x="0" y="51337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404706" y="489728"/>
            <a:ext cx="5980345" cy="1608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81"/>
              </a:lnSpc>
            </a:pPr>
            <a:r>
              <a:rPr lang="en-US" sz="3396" b="1">
                <a:solidFill>
                  <a:srgbClr val="000000"/>
                </a:solidFill>
                <a:latin typeface="ITC Franklin Gothic LT Ultra-Bold"/>
                <a:ea typeface="ITC Franklin Gothic LT Ultra-Bold"/>
                <a:cs typeface="ITC Franklin Gothic LT Ultra-Bold"/>
                <a:sym typeface="ITC Franklin Gothic LT Ultra-Bold"/>
              </a:rPr>
              <a:t>Online Meeting:</a:t>
            </a:r>
          </a:p>
          <a:p>
            <a:pPr algn="l">
              <a:lnSpc>
                <a:spcPts val="4081"/>
              </a:lnSpc>
            </a:pPr>
            <a:r>
              <a:rPr lang="en-US" sz="3396" b="1">
                <a:solidFill>
                  <a:srgbClr val="000000"/>
                </a:solidFill>
                <a:latin typeface="ITC Franklin Gothic LT Ultra-Bold"/>
                <a:ea typeface="ITC Franklin Gothic LT Ultra-Bold"/>
                <a:cs typeface="ITC Franklin Gothic LT Ultra-Bold"/>
                <a:sym typeface="ITC Franklin Gothic LT Ultra-Bold"/>
              </a:rPr>
              <a:t>MGMP Bahasa Inggris SMA</a:t>
            </a:r>
          </a:p>
          <a:p>
            <a:pPr algn="l">
              <a:lnSpc>
                <a:spcPts val="4081"/>
              </a:lnSpc>
            </a:pPr>
            <a:r>
              <a:rPr lang="en-US" sz="3396" b="1">
                <a:solidFill>
                  <a:srgbClr val="000000"/>
                </a:solidFill>
                <a:latin typeface="ITC Franklin Gothic LT Ultra-Bold"/>
                <a:ea typeface="ITC Franklin Gothic LT Ultra-Bold"/>
                <a:cs typeface="ITC Franklin Gothic LT Ultra-Bold"/>
                <a:sym typeface="ITC Franklin Gothic LT Ultra-Bold"/>
              </a:rPr>
              <a:t>Aceh Timur 2026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552096" y="5482212"/>
            <a:ext cx="3996234" cy="4533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 b="1">
                <a:solidFill>
                  <a:srgbClr val="FFFFFF"/>
                </a:solidFill>
                <a:latin typeface="ITC Franklin Gothic LT Ultra-Bold"/>
                <a:ea typeface="ITC Franklin Gothic LT Ultra-Bold"/>
                <a:cs typeface="ITC Franklin Gothic LT Ultra-Bold"/>
                <a:sym typeface="ITC Franklin Gothic LT Ultra-Bold"/>
              </a:rPr>
              <a:t>Zahratul Riza, S.Pd.I., M.Pd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5566" y="6021266"/>
            <a:ext cx="3709293" cy="3023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sz="1596" b="1">
                <a:solidFill>
                  <a:srgbClr val="FFFFFF"/>
                </a:solidFill>
                <a:latin typeface="ITC Franklin Gothic LT Ultra-Bold"/>
                <a:ea typeface="ITC Franklin Gothic LT Ultra-Bold"/>
                <a:cs typeface="ITC Franklin Gothic LT Ultra-Bold"/>
                <a:sym typeface="ITC Franklin Gothic LT Ultra-Bold"/>
              </a:rPr>
              <a:t>English Teacher at SMAN 1 Idi Rayeuk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404706" y="2396761"/>
            <a:ext cx="4906444" cy="7778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68"/>
              </a:lnSpc>
            </a:pPr>
            <a:r>
              <a:rPr lang="en-US" sz="4560" b="1">
                <a:solidFill>
                  <a:srgbClr val="000000"/>
                </a:solidFill>
                <a:latin typeface="ITC Franklin Gothic LT Ultra-Bold"/>
                <a:ea typeface="ITC Franklin Gothic LT Ultra-Bold"/>
                <a:cs typeface="ITC Franklin Gothic LT Ultra-Bold"/>
                <a:sym typeface="ITC Franklin Gothic LT Ultra-Bold"/>
              </a:rPr>
              <a:t>Genre Pedagogy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092320" y="1129737"/>
            <a:ext cx="7460981" cy="6505746"/>
            <a:chOff x="0" y="0"/>
            <a:chExt cx="9141803" cy="79713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141841" cy="7971409"/>
            </a:xfrm>
            <a:custGeom>
              <a:avLst/>
              <a:gdLst/>
              <a:ahLst/>
              <a:cxnLst/>
              <a:rect l="l" t="t" r="r" b="b"/>
              <a:pathLst>
                <a:path w="9141841" h="7971409">
                  <a:moveTo>
                    <a:pt x="0" y="0"/>
                  </a:moveTo>
                  <a:lnTo>
                    <a:pt x="9141841" y="0"/>
                  </a:lnTo>
                  <a:lnTo>
                    <a:pt x="9141841" y="7971409"/>
                  </a:lnTo>
                  <a:lnTo>
                    <a:pt x="0" y="79714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1091903" y="1306426"/>
            <a:ext cx="390087" cy="534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4"/>
              </a:lnSpc>
            </a:pPr>
            <a:r>
              <a:rPr lang="en-US" sz="2796" b="1">
                <a:solidFill>
                  <a:srgbClr val="000000"/>
                </a:solidFill>
                <a:latin typeface="ITC Franklin Gothic LT Ultra-Bold"/>
                <a:ea typeface="ITC Franklin Gothic LT Ultra-Bold"/>
                <a:cs typeface="ITC Franklin Gothic LT Ultra-Bold"/>
                <a:sym typeface="ITC Franklin Gothic LT Ultra-Bold"/>
              </a:rPr>
              <a:t>1.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800" y="223572"/>
            <a:ext cx="6774954" cy="462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97"/>
              </a:lnSpc>
              <a:spcBef>
                <a:spcPct val="0"/>
              </a:spcBef>
            </a:pPr>
            <a:r>
              <a:rPr lang="en-US" sz="2427" b="1">
                <a:solidFill>
                  <a:srgbClr val="000000"/>
                </a:solidFill>
                <a:latin typeface="ITC Franklin Gothic LT Ultra-Bold"/>
                <a:ea typeface="ITC Franklin Gothic LT Ultra-Bold"/>
                <a:cs typeface="ITC Franklin Gothic LT Ultra-Bold"/>
                <a:sym typeface="ITC Franklin Gothic LT Ultra-Bold"/>
              </a:rPr>
              <a:t>Guess the genre from the incomplete picture!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B8BC36-D229-D53E-F36E-017771041440}"/>
              </a:ext>
            </a:extLst>
          </p:cNvPr>
          <p:cNvSpPr txBox="1"/>
          <p:nvPr/>
        </p:nvSpPr>
        <p:spPr>
          <a:xfrm>
            <a:off x="9553332" y="5728263"/>
            <a:ext cx="1800468" cy="72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5550"/>
              </a:lnSpc>
            </a:pPr>
            <a:r>
              <a:rPr lang="en-US" sz="2796" b="1" dirty="0">
                <a:solidFill>
                  <a:srgbClr val="000000"/>
                </a:solidFill>
                <a:latin typeface="ITC Franklin Gothic LT Ultra-Bold"/>
                <a:ea typeface="ITC Franklin Gothic LT Ultra-Bold"/>
                <a:cs typeface="ITC Franklin Gothic LT Ultra-Bold"/>
                <a:sym typeface="ITC Franklin Gothic LT Ultra-Bold"/>
              </a:rPr>
              <a:t>recipe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31097" y="1422949"/>
            <a:ext cx="10442747" cy="4020655"/>
            <a:chOff x="0" y="0"/>
            <a:chExt cx="12919291" cy="49741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919329" cy="4974209"/>
            </a:xfrm>
            <a:custGeom>
              <a:avLst/>
              <a:gdLst/>
              <a:ahLst/>
              <a:cxnLst/>
              <a:rect l="l" t="t" r="r" b="b"/>
              <a:pathLst>
                <a:path w="12919329" h="4974209">
                  <a:moveTo>
                    <a:pt x="0" y="0"/>
                  </a:moveTo>
                  <a:lnTo>
                    <a:pt x="12919329" y="0"/>
                  </a:lnTo>
                  <a:lnTo>
                    <a:pt x="12919329" y="4974209"/>
                  </a:lnTo>
                  <a:lnTo>
                    <a:pt x="0" y="49742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853440" y="694153"/>
            <a:ext cx="390877" cy="534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4"/>
              </a:lnSpc>
            </a:pPr>
            <a:r>
              <a:rPr lang="en-US" sz="2796" b="1" spc="2">
                <a:solidFill>
                  <a:srgbClr val="000000"/>
                </a:solidFill>
                <a:latin typeface="ITC Franklin Gothic LT Ultra-Bold"/>
                <a:ea typeface="ITC Franklin Gothic LT Ultra-Bold"/>
                <a:cs typeface="ITC Franklin Gothic LT Ultra-Bold"/>
                <a:sym typeface="ITC Franklin Gothic LT Ultra-Bold"/>
              </a:rPr>
              <a:t>2.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93114F-F58E-5E45-BC53-11E2CBAC167E}"/>
              </a:ext>
            </a:extLst>
          </p:cNvPr>
          <p:cNvSpPr txBox="1"/>
          <p:nvPr/>
        </p:nvSpPr>
        <p:spPr>
          <a:xfrm>
            <a:off x="8458200" y="5659669"/>
            <a:ext cx="3276600" cy="72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5550"/>
              </a:lnSpc>
            </a:pPr>
            <a:r>
              <a:rPr lang="en-US" sz="2796" b="1" dirty="0">
                <a:solidFill>
                  <a:srgbClr val="000000"/>
                </a:solidFill>
                <a:latin typeface="ITC Franklin Gothic LT Ultra-Bold"/>
                <a:ea typeface="ITC Franklin Gothic LT Ultra-Bold"/>
                <a:cs typeface="ITC Franklin Gothic LT Ultra-Bold"/>
                <a:sym typeface="ITC Franklin Gothic LT Ultra-Bold"/>
              </a:rPr>
              <a:t>weather forecast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04800" y="0"/>
            <a:ext cx="11307334" cy="6077536"/>
            <a:chOff x="0" y="0"/>
            <a:chExt cx="14744192" cy="792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744192" cy="7924800"/>
            </a:xfrm>
            <a:custGeom>
              <a:avLst/>
              <a:gdLst/>
              <a:ahLst/>
              <a:cxnLst/>
              <a:rect l="l" t="t" r="r" b="b"/>
              <a:pathLst>
                <a:path w="14744192" h="7924800">
                  <a:moveTo>
                    <a:pt x="0" y="0"/>
                  </a:moveTo>
                  <a:lnTo>
                    <a:pt x="14744192" y="0"/>
                  </a:lnTo>
                  <a:lnTo>
                    <a:pt x="14744192" y="7924800"/>
                  </a:lnTo>
                  <a:lnTo>
                    <a:pt x="0" y="792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14834195-363B-07C2-11E0-F5B7817D7C43}"/>
              </a:ext>
            </a:extLst>
          </p:cNvPr>
          <p:cNvSpPr txBox="1"/>
          <p:nvPr/>
        </p:nvSpPr>
        <p:spPr>
          <a:xfrm>
            <a:off x="9565620" y="5554957"/>
            <a:ext cx="2057400" cy="5225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796" b="1" dirty="0">
                <a:solidFill>
                  <a:srgbClr val="000000"/>
                </a:solidFill>
                <a:latin typeface="ITC Franklin Gothic LT Ultra-Bold"/>
                <a:ea typeface="ITC Franklin Gothic LT Ultra-Bold"/>
                <a:cs typeface="ITC Franklin Gothic LT Ultra-Bold"/>
                <a:sym typeface="ITC Franklin Gothic LT Ultra-Bold"/>
              </a:rPr>
              <a:t>newspaper</a:t>
            </a:r>
            <a:endParaRPr lang="en-ID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3AF798-9E78-34C8-6604-F9D73EA8A7B3}"/>
              </a:ext>
            </a:extLst>
          </p:cNvPr>
          <p:cNvSpPr txBox="1"/>
          <p:nvPr/>
        </p:nvSpPr>
        <p:spPr>
          <a:xfrm>
            <a:off x="3962400" y="5355543"/>
            <a:ext cx="1371600" cy="72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5550"/>
              </a:lnSpc>
            </a:pPr>
            <a:r>
              <a:rPr lang="en-US" sz="2796" b="1" dirty="0">
                <a:solidFill>
                  <a:srgbClr val="000000"/>
                </a:solidFill>
                <a:latin typeface="ITC Franklin Gothic LT Ultra-Bold"/>
                <a:ea typeface="ITC Franklin Gothic LT Ultra-Bold"/>
                <a:cs typeface="ITC Franklin Gothic LT Ultra-Bold"/>
                <a:sym typeface="ITC Franklin Gothic LT Ultra-Bold"/>
              </a:rPr>
              <a:t>diary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33837" y="1033891"/>
            <a:ext cx="10872363" cy="4212885"/>
            <a:chOff x="0" y="0"/>
            <a:chExt cx="14158976" cy="5486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158976" cy="5486400"/>
            </a:xfrm>
            <a:custGeom>
              <a:avLst/>
              <a:gdLst/>
              <a:ahLst/>
              <a:cxnLst/>
              <a:rect l="l" t="t" r="r" b="b"/>
              <a:pathLst>
                <a:path w="14158976" h="5486400">
                  <a:moveTo>
                    <a:pt x="0" y="0"/>
                  </a:moveTo>
                  <a:lnTo>
                    <a:pt x="14158976" y="0"/>
                  </a:lnTo>
                  <a:lnTo>
                    <a:pt x="14158976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472440" y="428149"/>
            <a:ext cx="344157" cy="6057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8"/>
              </a:lnSpc>
            </a:pPr>
            <a:r>
              <a:rPr lang="en-US" sz="3206" b="1" spc="6">
                <a:solidFill>
                  <a:srgbClr val="000000"/>
                </a:solidFill>
                <a:latin typeface="ITC Franklin Gothic LT Ultra-Bold"/>
                <a:ea typeface="ITC Franklin Gothic LT Ultra-Bold"/>
                <a:cs typeface="ITC Franklin Gothic LT Ultra-Bold"/>
                <a:sym typeface="ITC Franklin Gothic LT Ultra-Bold"/>
              </a:rPr>
              <a:t>5.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82C871-AE6B-E6D4-4FDD-A7326776B627}"/>
              </a:ext>
            </a:extLst>
          </p:cNvPr>
          <p:cNvSpPr txBox="1"/>
          <p:nvPr/>
        </p:nvSpPr>
        <p:spPr>
          <a:xfrm>
            <a:off x="1066800" y="5491521"/>
            <a:ext cx="3429000" cy="72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5550"/>
              </a:lnSpc>
            </a:pPr>
            <a:r>
              <a:rPr lang="en-US" sz="2796" b="1" dirty="0">
                <a:solidFill>
                  <a:srgbClr val="000000"/>
                </a:solidFill>
                <a:latin typeface="ITC Franklin Gothic LT Ultra-Bold"/>
                <a:ea typeface="ITC Franklin Gothic LT Ultra-Bold"/>
                <a:cs typeface="ITC Franklin Gothic LT Ultra-Bold"/>
                <a:sym typeface="ITC Franklin Gothic LT Ultra-Bold"/>
              </a:rPr>
              <a:t>Job advertisement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53440" y="1228687"/>
            <a:ext cx="4705079" cy="2144148"/>
            <a:chOff x="0" y="0"/>
            <a:chExt cx="12779083" cy="582354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79121" cy="5823585"/>
            </a:xfrm>
            <a:custGeom>
              <a:avLst/>
              <a:gdLst/>
              <a:ahLst/>
              <a:cxnLst/>
              <a:rect l="l" t="t" r="r" b="b"/>
              <a:pathLst>
                <a:path w="12779121" h="5823585">
                  <a:moveTo>
                    <a:pt x="0" y="0"/>
                  </a:moveTo>
                  <a:lnTo>
                    <a:pt x="12779121" y="0"/>
                  </a:lnTo>
                  <a:lnTo>
                    <a:pt x="12779121" y="5823585"/>
                  </a:lnTo>
                  <a:lnTo>
                    <a:pt x="0" y="58235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6453970" y="563396"/>
            <a:ext cx="4429390" cy="5874821"/>
          </a:xfrm>
          <a:custGeom>
            <a:avLst/>
            <a:gdLst/>
            <a:ahLst/>
            <a:cxnLst/>
            <a:rect l="l" t="t" r="r" b="b"/>
            <a:pathLst>
              <a:path w="4429390" h="5874821">
                <a:moveTo>
                  <a:pt x="0" y="0"/>
                </a:moveTo>
                <a:lnTo>
                  <a:pt x="4429390" y="0"/>
                </a:lnTo>
                <a:lnTo>
                  <a:pt x="4429390" y="5874821"/>
                </a:lnTo>
                <a:lnTo>
                  <a:pt x="0" y="58748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8816" b="-5966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853440" y="694153"/>
            <a:ext cx="390087" cy="534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4"/>
              </a:lnSpc>
            </a:pPr>
            <a:r>
              <a:rPr lang="en-US" sz="2796" b="1">
                <a:solidFill>
                  <a:srgbClr val="000000"/>
                </a:solidFill>
                <a:latin typeface="ITC Franklin Gothic LT Ultra-Bold"/>
                <a:ea typeface="ITC Franklin Gothic LT Ultra-Bold"/>
                <a:cs typeface="ITC Franklin Gothic LT Ultra-Bold"/>
                <a:sym typeface="ITC Franklin Gothic LT Ultra-Bold"/>
              </a:rPr>
              <a:t>6.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69F030-0B57-8BAB-7D67-D93844EC6D52}"/>
              </a:ext>
            </a:extLst>
          </p:cNvPr>
          <p:cNvSpPr txBox="1"/>
          <p:nvPr/>
        </p:nvSpPr>
        <p:spPr>
          <a:xfrm>
            <a:off x="1971205" y="4907320"/>
            <a:ext cx="2690031" cy="72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5550"/>
              </a:lnSpc>
            </a:pPr>
            <a:r>
              <a:rPr lang="en-US" sz="2796" b="1" dirty="0">
                <a:solidFill>
                  <a:srgbClr val="000000"/>
                </a:solidFill>
                <a:latin typeface="ITC Franklin Gothic LT Ultra-Bold"/>
                <a:ea typeface="ITC Franklin Gothic LT Ultra-Bold"/>
                <a:cs typeface="ITC Franklin Gothic LT Ultra-Bold"/>
                <a:sym typeface="ITC Franklin Gothic LT Ultra-Bold"/>
              </a:rPr>
              <a:t>text message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21415" y="988679"/>
            <a:ext cx="8949171" cy="4880642"/>
          </a:xfrm>
          <a:custGeom>
            <a:avLst/>
            <a:gdLst/>
            <a:ahLst/>
            <a:cxnLst/>
            <a:rect l="l" t="t" r="r" b="b"/>
            <a:pathLst>
              <a:path w="8949171" h="4880642">
                <a:moveTo>
                  <a:pt x="0" y="0"/>
                </a:moveTo>
                <a:lnTo>
                  <a:pt x="8949170" y="0"/>
                </a:lnTo>
                <a:lnTo>
                  <a:pt x="8949170" y="4880642"/>
                </a:lnTo>
                <a:lnTo>
                  <a:pt x="0" y="48806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85800" y="419100"/>
            <a:ext cx="319584" cy="692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50"/>
              </a:lnSpc>
              <a:spcBef>
                <a:spcPct val="0"/>
              </a:spcBef>
            </a:pPr>
            <a:r>
              <a:rPr lang="en-US" sz="2796" b="1">
                <a:solidFill>
                  <a:srgbClr val="000000"/>
                </a:solidFill>
                <a:latin typeface="ITC Franklin Gothic LT Ultra-Bold"/>
                <a:ea typeface="ITC Franklin Gothic LT Ultra-Bold"/>
                <a:cs typeface="ITC Franklin Gothic LT Ultra-Bold"/>
                <a:sym typeface="ITC Franklin Gothic LT Ultra-Bold"/>
              </a:rPr>
              <a:t>7.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978F99-F6E8-DFDC-E623-A15B95962311}"/>
              </a:ext>
            </a:extLst>
          </p:cNvPr>
          <p:cNvSpPr txBox="1"/>
          <p:nvPr/>
        </p:nvSpPr>
        <p:spPr>
          <a:xfrm>
            <a:off x="440314" y="5746097"/>
            <a:ext cx="2362200" cy="72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5550"/>
              </a:lnSpc>
            </a:pPr>
            <a:r>
              <a:rPr lang="en-US" sz="2796" b="1" dirty="0">
                <a:solidFill>
                  <a:srgbClr val="000000"/>
                </a:solidFill>
                <a:latin typeface="ITC Franklin Gothic LT Ultra-Bold"/>
                <a:ea typeface="ITC Franklin Gothic LT Ultra-Bold"/>
                <a:cs typeface="ITC Franklin Gothic LT Ultra-Bold"/>
                <a:sym typeface="ITC Franklin Gothic LT Ultra-Bold"/>
              </a:rPr>
              <a:t>comic strip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362200" y="501999"/>
            <a:ext cx="8304876" cy="5854001"/>
          </a:xfrm>
          <a:custGeom>
            <a:avLst/>
            <a:gdLst/>
            <a:ahLst/>
            <a:cxnLst/>
            <a:rect l="l" t="t" r="r" b="b"/>
            <a:pathLst>
              <a:path w="8304876" h="5854001">
                <a:moveTo>
                  <a:pt x="0" y="0"/>
                </a:moveTo>
                <a:lnTo>
                  <a:pt x="8304876" y="0"/>
                </a:lnTo>
                <a:lnTo>
                  <a:pt x="8304876" y="5854000"/>
                </a:lnTo>
                <a:lnTo>
                  <a:pt x="0" y="585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154520" y="724792"/>
            <a:ext cx="565603" cy="692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50"/>
              </a:lnSpc>
              <a:spcBef>
                <a:spcPct val="0"/>
              </a:spcBef>
            </a:pPr>
            <a:r>
              <a:rPr lang="en-US" sz="2796" b="1">
                <a:solidFill>
                  <a:srgbClr val="000000"/>
                </a:solidFill>
                <a:latin typeface="ITC Franklin Gothic LT Ultra-Bold"/>
                <a:ea typeface="ITC Franklin Gothic LT Ultra-Bold"/>
                <a:cs typeface="ITC Franklin Gothic LT Ultra-Bold"/>
                <a:sym typeface="ITC Franklin Gothic LT Ultra-Bold"/>
              </a:rPr>
              <a:t>8.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B05D6B-AC7A-5567-62BA-BE017EE50387}"/>
              </a:ext>
            </a:extLst>
          </p:cNvPr>
          <p:cNvSpPr txBox="1"/>
          <p:nvPr/>
        </p:nvSpPr>
        <p:spPr>
          <a:xfrm>
            <a:off x="293914" y="4953000"/>
            <a:ext cx="2057400" cy="952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796" b="1" dirty="0">
                <a:solidFill>
                  <a:srgbClr val="000000"/>
                </a:solidFill>
                <a:latin typeface="ITC Franklin Gothic LT Ultra-Bold"/>
                <a:ea typeface="ITC Franklin Gothic LT Ultra-Bold"/>
                <a:cs typeface="ITC Franklin Gothic LT Ultra-Bold"/>
                <a:sym typeface="ITC Franklin Gothic LT Ultra-Bold"/>
              </a:rPr>
              <a:t>travel brochure</a:t>
            </a:r>
            <a:endParaRPr lang="en-ID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92153" y="1225553"/>
            <a:ext cx="10655303" cy="2959103"/>
          </a:xfrm>
          <a:custGeom>
            <a:avLst/>
            <a:gdLst/>
            <a:ahLst/>
            <a:cxnLst/>
            <a:rect l="l" t="t" r="r" b="b"/>
            <a:pathLst>
              <a:path w="10655303" h="2959103">
                <a:moveTo>
                  <a:pt x="0" y="0"/>
                </a:moveTo>
                <a:lnTo>
                  <a:pt x="10655303" y="0"/>
                </a:lnTo>
                <a:lnTo>
                  <a:pt x="10655303" y="2959103"/>
                </a:lnTo>
                <a:lnTo>
                  <a:pt x="0" y="29591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917448" y="162201"/>
            <a:ext cx="2435352" cy="7398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165"/>
              </a:lnSpc>
            </a:pPr>
            <a:r>
              <a:rPr lang="en-US" sz="4404" b="1" dirty="0">
                <a:solidFill>
                  <a:srgbClr val="000000"/>
                </a:solidFill>
                <a:latin typeface="ITC Franklin Gothic LT Ultra-Bold"/>
                <a:ea typeface="ITC Franklin Gothic LT Ultra-Bold"/>
                <a:cs typeface="ITC Franklin Gothic LT Ultra-Bold"/>
                <a:sym typeface="ITC Franklin Gothic LT Ultra-Bold"/>
              </a:rPr>
              <a:t>Answers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66800" y="1225553"/>
            <a:ext cx="4099560" cy="2784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50"/>
              </a:lnSpc>
            </a:pPr>
            <a:r>
              <a:rPr lang="en-US" sz="2796" b="1" dirty="0">
                <a:solidFill>
                  <a:srgbClr val="000000"/>
                </a:solidFill>
                <a:latin typeface="ITC Franklin Gothic LT Ultra-Bold"/>
                <a:ea typeface="ITC Franklin Gothic LT Ultra-Bold"/>
                <a:cs typeface="ITC Franklin Gothic LT Ultra-Bold"/>
                <a:sym typeface="ITC Franklin Gothic LT Ultra-Bold"/>
              </a:rPr>
              <a:t>1. recipe</a:t>
            </a:r>
          </a:p>
          <a:p>
            <a:pPr algn="l">
              <a:lnSpc>
                <a:spcPts val="5550"/>
              </a:lnSpc>
            </a:pPr>
            <a:r>
              <a:rPr lang="en-US" sz="2796" b="1" dirty="0">
                <a:solidFill>
                  <a:srgbClr val="000000"/>
                </a:solidFill>
                <a:latin typeface="ITC Franklin Gothic LT Ultra-Bold"/>
                <a:ea typeface="ITC Franklin Gothic LT Ultra-Bold"/>
                <a:cs typeface="ITC Franklin Gothic LT Ultra-Bold"/>
                <a:sym typeface="ITC Franklin Gothic LT Ultra-Bold"/>
              </a:rPr>
              <a:t>2. weather forecast</a:t>
            </a:r>
          </a:p>
          <a:p>
            <a:pPr algn="l">
              <a:lnSpc>
                <a:spcPts val="5550"/>
              </a:lnSpc>
            </a:pPr>
            <a:r>
              <a:rPr lang="en-US" sz="2796" b="1" dirty="0">
                <a:solidFill>
                  <a:srgbClr val="000000"/>
                </a:solidFill>
                <a:latin typeface="ITC Franklin Gothic LT Ultra-Bold"/>
                <a:ea typeface="ITC Franklin Gothic LT Ultra-Bold"/>
                <a:cs typeface="ITC Franklin Gothic LT Ultra-Bold"/>
                <a:sym typeface="ITC Franklin Gothic LT Ultra-Bold"/>
              </a:rPr>
              <a:t>3. diary</a:t>
            </a:r>
          </a:p>
          <a:p>
            <a:pPr algn="l">
              <a:lnSpc>
                <a:spcPts val="5550"/>
              </a:lnSpc>
            </a:pPr>
            <a:r>
              <a:rPr lang="en-US" sz="2796" b="1" dirty="0">
                <a:solidFill>
                  <a:srgbClr val="000000"/>
                </a:solidFill>
                <a:latin typeface="ITC Franklin Gothic LT Ultra-Bold"/>
                <a:ea typeface="ITC Franklin Gothic LT Ultra-Bold"/>
                <a:cs typeface="ITC Franklin Gothic LT Ultra-Bold"/>
                <a:sym typeface="ITC Franklin Gothic LT Ultra-Bold"/>
              </a:rPr>
              <a:t>4. newspaper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06217" y="1225553"/>
            <a:ext cx="5202526" cy="28019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50"/>
              </a:lnSpc>
            </a:pPr>
            <a:r>
              <a:rPr lang="en-US" sz="2796" b="1" dirty="0">
                <a:solidFill>
                  <a:srgbClr val="000000"/>
                </a:solidFill>
                <a:latin typeface="ITC Franklin Gothic LT Ultra-Bold"/>
                <a:ea typeface="ITC Franklin Gothic LT Ultra-Bold"/>
                <a:cs typeface="ITC Franklin Gothic LT Ultra-Bold"/>
                <a:sym typeface="ITC Franklin Gothic LT Ultra-Bold"/>
              </a:rPr>
              <a:t>5. job advertisement</a:t>
            </a:r>
          </a:p>
          <a:p>
            <a:pPr algn="l">
              <a:lnSpc>
                <a:spcPts val="5550"/>
              </a:lnSpc>
            </a:pPr>
            <a:r>
              <a:rPr lang="en-US" sz="2796" b="1" dirty="0">
                <a:solidFill>
                  <a:srgbClr val="000000"/>
                </a:solidFill>
                <a:latin typeface="ITC Franklin Gothic LT Ultra-Bold"/>
                <a:ea typeface="ITC Franklin Gothic LT Ultra-Bold"/>
                <a:cs typeface="ITC Franklin Gothic LT Ultra-Bold"/>
                <a:sym typeface="ITC Franklin Gothic LT Ultra-Bold"/>
              </a:rPr>
              <a:t>6. text message</a:t>
            </a:r>
          </a:p>
          <a:p>
            <a:pPr algn="l">
              <a:lnSpc>
                <a:spcPts val="5550"/>
              </a:lnSpc>
            </a:pPr>
            <a:r>
              <a:rPr lang="en-US" sz="2796" b="1" dirty="0">
                <a:solidFill>
                  <a:srgbClr val="000000"/>
                </a:solidFill>
                <a:latin typeface="ITC Franklin Gothic LT Ultra-Bold"/>
                <a:ea typeface="ITC Franklin Gothic LT Ultra-Bold"/>
                <a:cs typeface="ITC Franklin Gothic LT Ultra-Bold"/>
                <a:sym typeface="ITC Franklin Gothic LT Ultra-Bold"/>
              </a:rPr>
              <a:t>7. comic strip</a:t>
            </a:r>
          </a:p>
          <a:p>
            <a:pPr algn="l">
              <a:lnSpc>
                <a:spcPts val="5550"/>
              </a:lnSpc>
            </a:pPr>
            <a:r>
              <a:rPr lang="en-US" sz="2796" b="1" dirty="0">
                <a:solidFill>
                  <a:srgbClr val="000000"/>
                </a:solidFill>
                <a:latin typeface="ITC Franklin Gothic LT Ultra-Bold"/>
                <a:ea typeface="ITC Franklin Gothic LT Ultra-Bold"/>
                <a:cs typeface="ITC Franklin Gothic LT Ultra-Bold"/>
                <a:sym typeface="ITC Franklin Gothic LT Ultra-Bold"/>
              </a:rPr>
              <a:t>8. travel brochure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25000" y="762000"/>
            <a:ext cx="1466088" cy="5001768"/>
            <a:chOff x="0" y="0"/>
            <a:chExt cx="1954784" cy="66690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54784" cy="6669024"/>
            </a:xfrm>
            <a:custGeom>
              <a:avLst/>
              <a:gdLst/>
              <a:ahLst/>
              <a:cxnLst/>
              <a:rect l="l" t="t" r="r" b="b"/>
              <a:pathLst>
                <a:path w="1954784" h="6669024">
                  <a:moveTo>
                    <a:pt x="0" y="0"/>
                  </a:moveTo>
                  <a:lnTo>
                    <a:pt x="1954784" y="0"/>
                  </a:lnTo>
                  <a:lnTo>
                    <a:pt x="1954784" y="6669024"/>
                  </a:lnTo>
                  <a:lnTo>
                    <a:pt x="0" y="66690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676400" y="3276600"/>
            <a:ext cx="6172200" cy="2371344"/>
            <a:chOff x="0" y="0"/>
            <a:chExt cx="8229600" cy="316179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229600" cy="3161792"/>
            </a:xfrm>
            <a:custGeom>
              <a:avLst/>
              <a:gdLst/>
              <a:ahLst/>
              <a:cxnLst/>
              <a:rect l="l" t="t" r="r" b="b"/>
              <a:pathLst>
                <a:path w="8229600" h="3161792">
                  <a:moveTo>
                    <a:pt x="0" y="0"/>
                  </a:moveTo>
                  <a:lnTo>
                    <a:pt x="8229600" y="0"/>
                  </a:lnTo>
                  <a:lnTo>
                    <a:pt x="8229600" y="3161792"/>
                  </a:lnTo>
                  <a:lnTo>
                    <a:pt x="0" y="31617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929640" y="488299"/>
            <a:ext cx="8115786" cy="2034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8"/>
              </a:lnSpc>
            </a:pPr>
            <a:r>
              <a:rPr lang="en-US" sz="4406" b="1" dirty="0">
                <a:solidFill>
                  <a:srgbClr val="000000"/>
                </a:solidFill>
                <a:latin typeface="ITC Franklin Gothic LT Ultra-Bold"/>
                <a:ea typeface="ITC Franklin Gothic LT Ultra-Bold"/>
                <a:cs typeface="ITC Franklin Gothic LT Ultra-Bold"/>
                <a:sym typeface="ITC Franklin Gothic LT Ultra-Bold"/>
              </a:rPr>
              <a:t>How did you know?</a:t>
            </a:r>
          </a:p>
          <a:p>
            <a:pPr algn="l">
              <a:lnSpc>
                <a:spcPts val="5040"/>
              </a:lnSpc>
            </a:pPr>
            <a:r>
              <a:rPr lang="en-US" sz="3600" spc="32" dirty="0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Would everyone recognize these kind of writing?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29640" y="688249"/>
            <a:ext cx="10535117" cy="3693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93"/>
              </a:lnSpc>
            </a:pPr>
            <a:r>
              <a:rPr lang="en-US" sz="4406" b="1" dirty="0">
                <a:solidFill>
                  <a:srgbClr val="000000"/>
                </a:solidFill>
                <a:latin typeface="ITC Franklin Gothic LT Ultra-Bold"/>
                <a:ea typeface="ITC Franklin Gothic LT Ultra-Bold"/>
                <a:cs typeface="ITC Franklin Gothic LT Ultra-Bold"/>
                <a:sym typeface="ITC Franklin Gothic LT Ultra-Bold"/>
              </a:rPr>
              <a:t>Genre</a:t>
            </a:r>
          </a:p>
          <a:p>
            <a:pPr algn="l">
              <a:lnSpc>
                <a:spcPts val="5380"/>
              </a:lnSpc>
            </a:pPr>
            <a:r>
              <a:rPr lang="en-US" sz="3206" spc="28" dirty="0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 genre is a type of spoken or written or multimodal text. We recognize it as a type (or category), because the various examples of it (such spoken or written texts) share similar purpose, content, form, and/or context. (Hyon, 2018)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edding Invitations – Customise &amp; Print | Utterly Printable">
            <a:extLst>
              <a:ext uri="{FF2B5EF4-FFF2-40B4-BE49-F238E27FC236}">
                <a16:creationId xmlns:a16="http://schemas.microsoft.com/office/drawing/2014/main" id="{2FB7CA44-5D50-A9DC-2122-A5333851D0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435664"/>
            <a:ext cx="5338762" cy="533876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E2F0E60-0C84-9116-13C0-4BB3A2FFE813}"/>
              </a:ext>
            </a:extLst>
          </p:cNvPr>
          <p:cNvSpPr txBox="1"/>
          <p:nvPr/>
        </p:nvSpPr>
        <p:spPr>
          <a:xfrm>
            <a:off x="6934200" y="2209800"/>
            <a:ext cx="3433760" cy="8952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7393"/>
              </a:lnSpc>
            </a:pPr>
            <a:r>
              <a:rPr lang="en-US" sz="2800" b="1" dirty="0">
                <a:solidFill>
                  <a:srgbClr val="000000"/>
                </a:solidFill>
                <a:latin typeface="ITC Franklin Gothic LT Ultra-Bold"/>
                <a:ea typeface="ITC Franklin Gothic LT Ultra-Bold"/>
                <a:cs typeface="ITC Franklin Gothic LT Ultra-Bold"/>
                <a:sym typeface="ITC Franklin Gothic LT Ultra-Bold"/>
              </a:rPr>
              <a:t>Wedding invitation</a:t>
            </a:r>
          </a:p>
        </p:txBody>
      </p:sp>
    </p:spTree>
    <p:extLst>
      <p:ext uri="{BB962C8B-B14F-4D97-AF65-F5344CB8AC3E}">
        <p14:creationId xmlns:p14="http://schemas.microsoft.com/office/powerpoint/2010/main" val="1968210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503" y="-63503"/>
            <a:ext cx="12318997" cy="6984997"/>
          </a:xfrm>
          <a:custGeom>
            <a:avLst/>
            <a:gdLst/>
            <a:ahLst/>
            <a:cxnLst/>
            <a:rect l="l" t="t" r="r" b="b"/>
            <a:pathLst>
              <a:path w="12318997" h="6984997">
                <a:moveTo>
                  <a:pt x="0" y="0"/>
                </a:moveTo>
                <a:lnTo>
                  <a:pt x="12318997" y="0"/>
                </a:lnTo>
                <a:lnTo>
                  <a:pt x="12318997" y="6984997"/>
                </a:lnTo>
                <a:lnTo>
                  <a:pt x="0" y="69849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888991" y="252403"/>
            <a:ext cx="4502963" cy="752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4"/>
              </a:lnSpc>
            </a:pPr>
            <a:r>
              <a:rPr lang="en-US" sz="3996" b="1">
                <a:solidFill>
                  <a:srgbClr val="FFFFFF"/>
                </a:solidFill>
                <a:latin typeface="ITC Franklin Gothic LT Ultra-Bold"/>
                <a:ea typeface="ITC Franklin Gothic LT Ultra-Bold"/>
                <a:cs typeface="ITC Franklin Gothic LT Ultra-Bold"/>
                <a:sym typeface="ITC Franklin Gothic LT Ultra-Bold"/>
              </a:rPr>
              <a:t>Genres &amp; Text Types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661177" y="1247794"/>
            <a:ext cx="64818" cy="326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530097" y="1716815"/>
            <a:ext cx="108918" cy="2198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• • • • •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100954" y="1716815"/>
            <a:ext cx="108918" cy="2198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• • • • •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872997" y="1725330"/>
            <a:ext cx="2170986" cy="2171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spc="-45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Application letter Research paper Advertisement Instruction manual Recipe Political speech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443854" y="1725330"/>
            <a:ext cx="2766946" cy="22165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spc="-45" dirty="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Explanation</a:t>
            </a:r>
          </a:p>
          <a:p>
            <a:pPr algn="l">
              <a:lnSpc>
                <a:spcPts val="2879"/>
              </a:lnSpc>
            </a:pPr>
            <a:r>
              <a:rPr lang="en-US" sz="2400" spc="-45" dirty="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Narrative</a:t>
            </a:r>
          </a:p>
          <a:p>
            <a:pPr algn="l">
              <a:lnSpc>
                <a:spcPts val="2879"/>
              </a:lnSpc>
            </a:pPr>
            <a:r>
              <a:rPr lang="en-US" sz="2400" spc="-45" dirty="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Exposition</a:t>
            </a:r>
          </a:p>
          <a:p>
            <a:pPr algn="l">
              <a:lnSpc>
                <a:spcPts val="2879"/>
              </a:lnSpc>
            </a:pPr>
            <a:r>
              <a:rPr lang="en-US" sz="2400" spc="-45" dirty="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Report</a:t>
            </a:r>
          </a:p>
          <a:p>
            <a:pPr algn="l">
              <a:lnSpc>
                <a:spcPts val="2879"/>
              </a:lnSpc>
            </a:pPr>
            <a:r>
              <a:rPr lang="en-US" sz="2400" spc="-45" dirty="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Procedure(Instruction)</a:t>
            </a:r>
          </a:p>
          <a:p>
            <a:pPr algn="l">
              <a:lnSpc>
                <a:spcPts val="2879"/>
              </a:lnSpc>
            </a:pPr>
            <a:r>
              <a:rPr lang="en-US" sz="2400" spc="-45" dirty="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Recount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202810" y="5005635"/>
            <a:ext cx="2557653" cy="4733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14"/>
              </a:lnSpc>
            </a:pPr>
            <a:r>
              <a:rPr lang="en-US" sz="2796" spc="-50" dirty="0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Many people use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807708" y="5005635"/>
            <a:ext cx="2324919" cy="4733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4"/>
              </a:lnSpc>
            </a:pPr>
            <a:r>
              <a:rPr lang="en-US" sz="2796" spc="-50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to refer to both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656735" y="4953000"/>
            <a:ext cx="967473" cy="543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5"/>
              </a:lnSpc>
            </a:pPr>
            <a:r>
              <a:rPr lang="en-US" sz="3204" b="1" spc="-57" dirty="0">
                <a:solidFill>
                  <a:srgbClr val="FF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genre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12757" y="5444233"/>
            <a:ext cx="100051" cy="473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7"/>
              </a:lnSpc>
            </a:pPr>
            <a:r>
              <a:rPr lang="en-US" sz="2798" spc="-53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37859" y="5444233"/>
            <a:ext cx="2988136" cy="4813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17"/>
              </a:lnSpc>
            </a:pPr>
            <a:r>
              <a:rPr lang="en-US" sz="2798" spc="-50" dirty="0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categories of</a:t>
            </a:r>
            <a:r>
              <a:rPr lang="en-US" sz="2798" spc="-50" dirty="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  <a:r>
              <a:rPr lang="en-US" sz="2798" spc="-50" dirty="0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texts.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758697" y="1246870"/>
            <a:ext cx="984361" cy="327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3"/>
              </a:lnSpc>
            </a:pPr>
            <a:r>
              <a:rPr lang="en-US" sz="1802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GENRES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076189" y="1247794"/>
            <a:ext cx="1424911" cy="326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TEXT</a:t>
            </a:r>
            <a:r>
              <a:rPr lang="en-US" sz="18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18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TYPES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0" y="1033272"/>
            <a:ext cx="4410456" cy="5338572"/>
            <a:chOff x="0" y="0"/>
            <a:chExt cx="5880608" cy="711809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80608" cy="7118096"/>
            </a:xfrm>
            <a:custGeom>
              <a:avLst/>
              <a:gdLst/>
              <a:ahLst/>
              <a:cxnLst/>
              <a:rect l="l" t="t" r="r" b="b"/>
              <a:pathLst>
                <a:path w="5880608" h="7118096">
                  <a:moveTo>
                    <a:pt x="0" y="0"/>
                  </a:moveTo>
                  <a:lnTo>
                    <a:pt x="5880608" y="0"/>
                  </a:lnTo>
                  <a:lnTo>
                    <a:pt x="5880608" y="7118096"/>
                  </a:lnTo>
                  <a:lnTo>
                    <a:pt x="0" y="71180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7315200" y="582168"/>
            <a:ext cx="3092196" cy="387096"/>
            <a:chOff x="0" y="0"/>
            <a:chExt cx="4122928" cy="5161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122928" cy="516128"/>
            </a:xfrm>
            <a:custGeom>
              <a:avLst/>
              <a:gdLst/>
              <a:ahLst/>
              <a:cxnLst/>
              <a:rect l="l" t="t" r="r" b="b"/>
              <a:pathLst>
                <a:path w="4122928" h="516128">
                  <a:moveTo>
                    <a:pt x="0" y="0"/>
                  </a:moveTo>
                  <a:lnTo>
                    <a:pt x="4122928" y="0"/>
                  </a:lnTo>
                  <a:lnTo>
                    <a:pt x="4122928" y="516128"/>
                  </a:lnTo>
                  <a:lnTo>
                    <a:pt x="0" y="5161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929640" y="488299"/>
            <a:ext cx="5694226" cy="2346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8"/>
              </a:lnSpc>
            </a:pPr>
            <a:r>
              <a:rPr lang="en-US" sz="4406" b="1">
                <a:solidFill>
                  <a:srgbClr val="000000"/>
                </a:solidFill>
                <a:latin typeface="ITC Franklin Gothic LT Ultra-Bold"/>
                <a:ea typeface="ITC Franklin Gothic LT Ultra-Bold"/>
                <a:cs typeface="ITC Franklin Gothic LT Ultra-Bold"/>
                <a:sym typeface="ITC Franklin Gothic LT Ultra-Bold"/>
              </a:rPr>
              <a:t>Text Type</a:t>
            </a:r>
          </a:p>
          <a:p>
            <a:pPr algn="l">
              <a:lnSpc>
                <a:spcPts val="3914"/>
              </a:lnSpc>
            </a:pPr>
            <a:r>
              <a:rPr lang="en-US" sz="2796" spc="25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The way the text is organized linguistically (structure and language patterns).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495800" y="155448"/>
            <a:ext cx="5715000" cy="6547104"/>
            <a:chOff x="0" y="0"/>
            <a:chExt cx="7620000" cy="87294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620000" cy="8729472"/>
            </a:xfrm>
            <a:custGeom>
              <a:avLst/>
              <a:gdLst/>
              <a:ahLst/>
              <a:cxnLst/>
              <a:rect l="l" t="t" r="r" b="b"/>
              <a:pathLst>
                <a:path w="7620000" h="8729472">
                  <a:moveTo>
                    <a:pt x="0" y="0"/>
                  </a:moveTo>
                  <a:lnTo>
                    <a:pt x="7620000" y="0"/>
                  </a:lnTo>
                  <a:lnTo>
                    <a:pt x="7620000" y="8729472"/>
                  </a:lnTo>
                  <a:lnTo>
                    <a:pt x="0" y="8729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10058400" y="337185"/>
            <a:ext cx="228600" cy="6168390"/>
          </a:xfrm>
          <a:custGeom>
            <a:avLst/>
            <a:gdLst/>
            <a:ahLst/>
            <a:cxnLst/>
            <a:rect l="l" t="t" r="r" b="b"/>
            <a:pathLst>
              <a:path w="228600" h="6168390">
                <a:moveTo>
                  <a:pt x="0" y="0"/>
                </a:moveTo>
                <a:lnTo>
                  <a:pt x="228600" y="0"/>
                </a:lnTo>
                <a:lnTo>
                  <a:pt x="228600" y="6168390"/>
                </a:lnTo>
                <a:lnTo>
                  <a:pt x="0" y="61683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522964" y="297754"/>
            <a:ext cx="3110857" cy="2402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5"/>
              </a:lnSpc>
            </a:pPr>
            <a:r>
              <a:rPr lang="en-US" sz="4404" b="1">
                <a:solidFill>
                  <a:srgbClr val="000000"/>
                </a:solidFill>
                <a:latin typeface="ITC Franklin Gothic LT Ultra-Bold"/>
                <a:ea typeface="ITC Franklin Gothic LT Ultra-Bold"/>
                <a:cs typeface="ITC Franklin Gothic LT Ultra-Bold"/>
                <a:sym typeface="ITC Franklin Gothic LT Ultra-Bold"/>
              </a:rPr>
              <a:t>Text Types and Examples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608564" y="3241157"/>
            <a:ext cx="710727" cy="327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3"/>
              </a:lnSpc>
            </a:pPr>
            <a:r>
              <a:rPr lang="en-US" sz="180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genres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2400" y="365760"/>
            <a:ext cx="8915400" cy="6111240"/>
            <a:chOff x="0" y="0"/>
            <a:chExt cx="11129264" cy="77419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129264" cy="7741920"/>
            </a:xfrm>
            <a:custGeom>
              <a:avLst/>
              <a:gdLst/>
              <a:ahLst/>
              <a:cxnLst/>
              <a:rect l="l" t="t" r="r" b="b"/>
              <a:pathLst>
                <a:path w="11129264" h="7741920">
                  <a:moveTo>
                    <a:pt x="0" y="0"/>
                  </a:moveTo>
                  <a:lnTo>
                    <a:pt x="11129264" y="0"/>
                  </a:lnTo>
                  <a:lnTo>
                    <a:pt x="11129264" y="7741920"/>
                  </a:lnTo>
                  <a:lnTo>
                    <a:pt x="0" y="7741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9296400" y="1066800"/>
            <a:ext cx="2377526" cy="2833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19"/>
              </a:lnSpc>
            </a:pPr>
            <a:r>
              <a:rPr lang="en-US" sz="3996" b="1" dirty="0">
                <a:solidFill>
                  <a:srgbClr val="000000"/>
                </a:solidFill>
                <a:latin typeface="ITC Franklin Gothic LT Ultra-Bold"/>
                <a:ea typeface="ITC Franklin Gothic LT Ultra-Bold"/>
                <a:cs typeface="ITC Franklin Gothic LT Ultra-Bold"/>
                <a:sym typeface="ITC Franklin Gothic LT Ultra-Bold"/>
              </a:rPr>
              <a:t>Text Types and Common Language Features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6008" y="1828800"/>
            <a:ext cx="10134600" cy="4024884"/>
            <a:chOff x="0" y="0"/>
            <a:chExt cx="13512800" cy="53665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512800" cy="5366512"/>
            </a:xfrm>
            <a:custGeom>
              <a:avLst/>
              <a:gdLst/>
              <a:ahLst/>
              <a:cxnLst/>
              <a:rect l="l" t="t" r="r" b="b"/>
              <a:pathLst>
                <a:path w="13512800" h="5366512">
                  <a:moveTo>
                    <a:pt x="0" y="0"/>
                  </a:moveTo>
                  <a:lnTo>
                    <a:pt x="13512800" y="0"/>
                  </a:lnTo>
                  <a:lnTo>
                    <a:pt x="13512800" y="5366512"/>
                  </a:lnTo>
                  <a:lnTo>
                    <a:pt x="0" y="53665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929640" y="488299"/>
            <a:ext cx="4858693" cy="8337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8"/>
              </a:lnSpc>
            </a:pPr>
            <a:r>
              <a:rPr lang="en-US" sz="4406" b="1">
                <a:solidFill>
                  <a:srgbClr val="000000"/>
                </a:solidFill>
                <a:latin typeface="ITC Franklin Gothic LT Ultra-Bold"/>
                <a:ea typeface="ITC Franklin Gothic LT Ultra-Bold"/>
                <a:cs typeface="ITC Franklin Gothic LT Ultra-Bold"/>
                <a:sym typeface="ITC Franklin Gothic LT Ultra-Bold"/>
              </a:rPr>
              <a:t>Procedure Text Type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77853" y="1377953"/>
            <a:ext cx="11226803" cy="5290947"/>
          </a:xfrm>
          <a:custGeom>
            <a:avLst/>
            <a:gdLst/>
            <a:ahLst/>
            <a:cxnLst/>
            <a:rect l="l" t="t" r="r" b="b"/>
            <a:pathLst>
              <a:path w="11226803" h="5290947">
                <a:moveTo>
                  <a:pt x="0" y="0"/>
                </a:moveTo>
                <a:lnTo>
                  <a:pt x="11226803" y="0"/>
                </a:lnTo>
                <a:lnTo>
                  <a:pt x="11226803" y="5290947"/>
                </a:lnTo>
                <a:lnTo>
                  <a:pt x="0" y="52909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49834" y="488299"/>
            <a:ext cx="10780166" cy="7135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168"/>
              </a:lnSpc>
            </a:pPr>
            <a:r>
              <a:rPr lang="en-US" sz="3600" b="1" dirty="0">
                <a:solidFill>
                  <a:srgbClr val="000000"/>
                </a:solidFill>
                <a:latin typeface="ITC Franklin Gothic LT Ultra-Bold"/>
                <a:ea typeface="ITC Franklin Gothic LT Ultra-Bold"/>
                <a:cs typeface="ITC Franklin Gothic LT Ultra-Bold"/>
                <a:sym typeface="ITC Franklin Gothic LT Ultra-Bold"/>
              </a:rPr>
              <a:t>Summary of Text Types in G10-12 textbooks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54921" y="1437103"/>
            <a:ext cx="90545" cy="477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4"/>
              </a:lnSpc>
            </a:pPr>
            <a:r>
              <a:rPr lang="en-US" sz="2796" spc="25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9140" y="1437103"/>
            <a:ext cx="1436827" cy="477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4"/>
              </a:lnSpc>
            </a:pPr>
            <a:r>
              <a:rPr lang="en-US" sz="2796" spc="25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Grade 10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35478" y="1437103"/>
            <a:ext cx="1441533" cy="477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4"/>
              </a:lnSpc>
            </a:pPr>
            <a:r>
              <a:rPr lang="en-US" sz="2796" spc="25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Grade 11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435478" y="4699473"/>
            <a:ext cx="1550556" cy="477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4"/>
              </a:lnSpc>
            </a:pPr>
            <a:r>
              <a:rPr lang="en-US" sz="2796" spc="25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procedure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766787" y="5644010"/>
            <a:ext cx="90630" cy="477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7"/>
              </a:lnSpc>
            </a:pPr>
            <a:r>
              <a:rPr lang="en-US" sz="2798" spc="25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435478" y="6071330"/>
            <a:ext cx="1872177" cy="477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4"/>
              </a:lnSpc>
            </a:pPr>
            <a:r>
              <a:rPr lang="en-US" sz="2796" spc="25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tale, fantasy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131426" y="1437103"/>
            <a:ext cx="1366838" cy="481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4"/>
              </a:lnSpc>
            </a:pPr>
            <a:r>
              <a:rPr lang="en-US" sz="2796" spc="33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Grade 12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666742" y="2409501"/>
            <a:ext cx="90630" cy="477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7"/>
              </a:lnSpc>
            </a:pPr>
            <a:r>
              <a:rPr lang="en-US" sz="2798" spc="25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131426" y="2827239"/>
            <a:ext cx="2551290" cy="1005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79"/>
              </a:lnSpc>
            </a:pPr>
            <a:r>
              <a:rPr lang="en-US" sz="2796" spc="25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(argumentation) discussion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9140" y="2409501"/>
            <a:ext cx="1694345" cy="477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7"/>
              </a:lnSpc>
            </a:pPr>
            <a:r>
              <a:rPr lang="en-US" sz="2798" spc="25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description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435478" y="2409501"/>
            <a:ext cx="1694345" cy="477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7"/>
              </a:lnSpc>
            </a:pPr>
            <a:r>
              <a:rPr lang="en-US" sz="2798" spc="25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description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435478" y="5644010"/>
            <a:ext cx="3521735" cy="477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7"/>
              </a:lnSpc>
            </a:pPr>
            <a:r>
              <a:rPr lang="en-US" sz="2798" spc="25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narrative(legend, fairy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131426" y="2409501"/>
            <a:ext cx="1566024" cy="477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7"/>
              </a:lnSpc>
            </a:pPr>
            <a:r>
              <a:rPr lang="en-US" sz="2798" spc="25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Exposition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07749" y="3382547"/>
            <a:ext cx="1368218" cy="4813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17"/>
              </a:lnSpc>
            </a:pPr>
            <a:r>
              <a:rPr lang="en-US" sz="2798" spc="25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recount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7749" y="4023078"/>
            <a:ext cx="1511697" cy="481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7"/>
              </a:lnSpc>
            </a:pPr>
            <a:r>
              <a:rPr lang="en-US" sz="2798" spc="25" dirty="0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procedure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07749" y="4792822"/>
            <a:ext cx="3418880" cy="405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7"/>
              </a:lnSpc>
            </a:pPr>
            <a:r>
              <a:rPr lang="en-US" sz="2398" spc="21" dirty="0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exposition (argumentation)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07749" y="5792114"/>
            <a:ext cx="1318419" cy="481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7"/>
              </a:lnSpc>
            </a:pPr>
            <a:r>
              <a:rPr lang="en-US" sz="2798" spc="25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narrative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35478" y="3371850"/>
            <a:ext cx="1543645" cy="481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7"/>
              </a:lnSpc>
            </a:pPr>
            <a:r>
              <a:rPr lang="en-US" sz="2798" spc="25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expository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435478" y="4035662"/>
            <a:ext cx="1318419" cy="481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7"/>
              </a:lnSpc>
            </a:pPr>
            <a:r>
              <a:rPr lang="en-US" sz="2798" spc="25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narrative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9600" y="1426464"/>
            <a:ext cx="3733800" cy="4832604"/>
            <a:chOff x="0" y="0"/>
            <a:chExt cx="4978400" cy="64434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78400" cy="6443472"/>
            </a:xfrm>
            <a:custGeom>
              <a:avLst/>
              <a:gdLst/>
              <a:ahLst/>
              <a:cxnLst/>
              <a:rect l="l" t="t" r="r" b="b"/>
              <a:pathLst>
                <a:path w="4978400" h="6443472">
                  <a:moveTo>
                    <a:pt x="0" y="0"/>
                  </a:moveTo>
                  <a:lnTo>
                    <a:pt x="4978400" y="0"/>
                  </a:lnTo>
                  <a:lnTo>
                    <a:pt x="4978400" y="6443472"/>
                  </a:lnTo>
                  <a:lnTo>
                    <a:pt x="0" y="6443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1219200" y="229023"/>
            <a:ext cx="8736949" cy="7398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168"/>
              </a:lnSpc>
            </a:pPr>
            <a:r>
              <a:rPr lang="en-US" sz="4406" b="1" dirty="0">
                <a:solidFill>
                  <a:srgbClr val="000000"/>
                </a:solidFill>
                <a:latin typeface="ITC Franklin Gothic LT Ultra-Bold"/>
                <a:ea typeface="ITC Franklin Gothic LT Ultra-Bold"/>
                <a:cs typeface="ITC Franklin Gothic LT Ultra-Bold"/>
                <a:sym typeface="ITC Franklin Gothic LT Ultra-Bold"/>
              </a:rPr>
              <a:t>Infographic: genre or text type?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892678" y="1457973"/>
            <a:ext cx="6287281" cy="4610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2"/>
              </a:lnSpc>
            </a:pPr>
            <a:r>
              <a:rPr lang="en-US" sz="3998" spc="35" dirty="0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 multimodal format that blends different genres and text types</a:t>
            </a:r>
          </a:p>
          <a:p>
            <a:pPr algn="l">
              <a:lnSpc>
                <a:spcPts val="4839"/>
              </a:lnSpc>
              <a:spcBef>
                <a:spcPts val="5846"/>
              </a:spcBef>
            </a:pPr>
            <a:r>
              <a:rPr lang="en-US" sz="3996" spc="39" dirty="0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Genre: Report</a:t>
            </a:r>
          </a:p>
          <a:p>
            <a:pPr algn="l">
              <a:lnSpc>
                <a:spcPts val="4839"/>
              </a:lnSpc>
            </a:pPr>
            <a:r>
              <a:rPr lang="en-US" sz="3996" spc="39" dirty="0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Text Types:</a:t>
            </a:r>
          </a:p>
          <a:p>
            <a:pPr algn="l">
              <a:lnSpc>
                <a:spcPts val="4839"/>
              </a:lnSpc>
            </a:pPr>
            <a:r>
              <a:rPr lang="en-US" sz="3996" spc="39" dirty="0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-description</a:t>
            </a:r>
          </a:p>
          <a:p>
            <a:pPr algn="l">
              <a:lnSpc>
                <a:spcPts val="4839"/>
              </a:lnSpc>
            </a:pPr>
            <a:r>
              <a:rPr lang="en-US" sz="3996" spc="39" dirty="0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-explanation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144" y="1604772"/>
            <a:ext cx="2992755" cy="2992755"/>
            <a:chOff x="0" y="0"/>
            <a:chExt cx="3990340" cy="39903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990340" cy="3990340"/>
            </a:xfrm>
            <a:custGeom>
              <a:avLst/>
              <a:gdLst/>
              <a:ahLst/>
              <a:cxnLst/>
              <a:rect l="l" t="t" r="r" b="b"/>
              <a:pathLst>
                <a:path w="3990340" h="3990340">
                  <a:moveTo>
                    <a:pt x="0" y="0"/>
                  </a:moveTo>
                  <a:lnTo>
                    <a:pt x="3990340" y="0"/>
                  </a:lnTo>
                  <a:lnTo>
                    <a:pt x="3990340" y="3990340"/>
                  </a:lnTo>
                  <a:lnTo>
                    <a:pt x="0" y="39903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216152" y="1668780"/>
            <a:ext cx="2819400" cy="2819400"/>
            <a:chOff x="0" y="0"/>
            <a:chExt cx="3759200" cy="37592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759200" cy="3759200"/>
            </a:xfrm>
            <a:custGeom>
              <a:avLst/>
              <a:gdLst/>
              <a:ahLst/>
              <a:cxnLst/>
              <a:rect l="l" t="t" r="r" b="b"/>
              <a:pathLst>
                <a:path w="3759200" h="3759200">
                  <a:moveTo>
                    <a:pt x="0" y="0"/>
                  </a:moveTo>
                  <a:lnTo>
                    <a:pt x="3759200" y="0"/>
                  </a:lnTo>
                  <a:lnTo>
                    <a:pt x="3759200" y="3759200"/>
                  </a:lnTo>
                  <a:lnTo>
                    <a:pt x="0" y="3759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1178052" y="1630680"/>
            <a:ext cx="2895600" cy="2895600"/>
          </a:xfrm>
          <a:custGeom>
            <a:avLst/>
            <a:gdLst/>
            <a:ahLst/>
            <a:cxnLst/>
            <a:rect l="l" t="t" r="r" b="b"/>
            <a:pathLst>
              <a:path w="2895600" h="2895600">
                <a:moveTo>
                  <a:pt x="0" y="0"/>
                </a:moveTo>
                <a:lnTo>
                  <a:pt x="2895600" y="0"/>
                </a:lnTo>
                <a:lnTo>
                  <a:pt x="2895600" y="2895600"/>
                </a:lnTo>
                <a:lnTo>
                  <a:pt x="0" y="28956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4507992" y="1542278"/>
            <a:ext cx="2643759" cy="4739259"/>
            <a:chOff x="0" y="0"/>
            <a:chExt cx="3525012" cy="631901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525012" cy="6319012"/>
            </a:xfrm>
            <a:custGeom>
              <a:avLst/>
              <a:gdLst/>
              <a:ahLst/>
              <a:cxnLst/>
              <a:rect l="l" t="t" r="r" b="b"/>
              <a:pathLst>
                <a:path w="3525012" h="6319012">
                  <a:moveTo>
                    <a:pt x="0" y="0"/>
                  </a:moveTo>
                  <a:lnTo>
                    <a:pt x="3525012" y="0"/>
                  </a:lnTo>
                  <a:lnTo>
                    <a:pt x="3525012" y="6319012"/>
                  </a:lnTo>
                  <a:lnTo>
                    <a:pt x="0" y="63190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4572000" y="1553164"/>
            <a:ext cx="2470404" cy="4565904"/>
            <a:chOff x="0" y="0"/>
            <a:chExt cx="3293872" cy="608787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293872" cy="6087872"/>
            </a:xfrm>
            <a:custGeom>
              <a:avLst/>
              <a:gdLst/>
              <a:ahLst/>
              <a:cxnLst/>
              <a:rect l="l" t="t" r="r" b="b"/>
              <a:pathLst>
                <a:path w="3293872" h="6087872">
                  <a:moveTo>
                    <a:pt x="0" y="0"/>
                  </a:moveTo>
                  <a:lnTo>
                    <a:pt x="3293872" y="0"/>
                  </a:lnTo>
                  <a:lnTo>
                    <a:pt x="3293872" y="6087872"/>
                  </a:lnTo>
                  <a:lnTo>
                    <a:pt x="0" y="60878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11" name="Freeform 11"/>
          <p:cNvSpPr/>
          <p:nvPr/>
        </p:nvSpPr>
        <p:spPr>
          <a:xfrm>
            <a:off x="4533900" y="1568196"/>
            <a:ext cx="2546604" cy="4642104"/>
          </a:xfrm>
          <a:custGeom>
            <a:avLst/>
            <a:gdLst/>
            <a:ahLst/>
            <a:cxnLst/>
            <a:rect l="l" t="t" r="r" b="b"/>
            <a:pathLst>
              <a:path w="2546604" h="4642104">
                <a:moveTo>
                  <a:pt x="0" y="0"/>
                </a:moveTo>
                <a:lnTo>
                  <a:pt x="2546604" y="0"/>
                </a:lnTo>
                <a:lnTo>
                  <a:pt x="2546604" y="4642104"/>
                </a:lnTo>
                <a:lnTo>
                  <a:pt x="0" y="46421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617220" y="508652"/>
            <a:ext cx="10957560" cy="7398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168"/>
              </a:lnSpc>
            </a:pPr>
            <a:r>
              <a:rPr lang="en-US" sz="4406" b="1" dirty="0">
                <a:solidFill>
                  <a:srgbClr val="000000"/>
                </a:solidFill>
                <a:latin typeface="ITC Franklin Gothic LT Ultra-Bold"/>
                <a:ea typeface="ITC Franklin Gothic LT Ultra-Bold"/>
                <a:cs typeface="ITC Franklin Gothic LT Ultra-Bold"/>
                <a:sym typeface="ITC Franklin Gothic LT Ultra-Bold"/>
              </a:rPr>
              <a:t>Difficult to classify multimodal formats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29640" y="488299"/>
            <a:ext cx="10271760" cy="7398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168"/>
              </a:lnSpc>
            </a:pPr>
            <a:r>
              <a:rPr lang="en-US" sz="4406" b="1" dirty="0">
                <a:solidFill>
                  <a:srgbClr val="000000"/>
                </a:solidFill>
                <a:latin typeface="ITC Franklin Gothic LT Ultra-Bold"/>
                <a:ea typeface="ITC Franklin Gothic LT Ultra-Bold"/>
                <a:cs typeface="ITC Franklin Gothic LT Ultra-Bold"/>
                <a:sym typeface="ITC Franklin Gothic LT Ultra-Bold"/>
              </a:rPr>
              <a:t>Genre Teaching in Writing: Using AI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80804" y="1470631"/>
            <a:ext cx="90545" cy="477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4"/>
              </a:lnSpc>
            </a:pPr>
            <a:r>
              <a:rPr lang="en-US" sz="2796" spc="25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402586" y="3261417"/>
            <a:ext cx="90630" cy="477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7"/>
              </a:lnSpc>
            </a:pPr>
            <a:r>
              <a:rPr lang="en-US" sz="2798" spc="25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03427" y="3762975"/>
            <a:ext cx="7909322" cy="9989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31"/>
              </a:lnSpc>
            </a:pPr>
            <a:r>
              <a:rPr lang="en-US" sz="2796" spc="25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2.Create a word bank with [number of] words (4-6) 3.Create a model paragraph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402586" y="4794809"/>
            <a:ext cx="90630" cy="477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7"/>
              </a:lnSpc>
            </a:pPr>
            <a:r>
              <a:rPr lang="en-US" sz="2798" spc="25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03427" y="5305977"/>
            <a:ext cx="303514" cy="477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4"/>
              </a:lnSpc>
            </a:pPr>
            <a:r>
              <a:rPr lang="en-US" sz="2796" spc="25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5.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36881" y="5305977"/>
            <a:ext cx="7708211" cy="477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4"/>
              </a:lnSpc>
            </a:pPr>
            <a:r>
              <a:rPr lang="en-US" sz="2796" spc="25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Create a lesson plan based on the genre approach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03427" y="1470631"/>
            <a:ext cx="9629477" cy="481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4"/>
              </a:lnSpc>
            </a:pPr>
            <a:r>
              <a:rPr lang="en-US" sz="2796" spc="25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“My students are[Gradex,,CEFR Xlevel].They need to write a [text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03427" y="1940109"/>
            <a:ext cx="10100472" cy="7763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30"/>
              </a:lnSpc>
            </a:pPr>
            <a:r>
              <a:rPr lang="en-US" sz="2798" spc="25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type] paragraph on [topic]. They need to write at least [number of] sentences.”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03427" y="3261417"/>
            <a:ext cx="4474131" cy="477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7"/>
              </a:lnSpc>
            </a:pPr>
            <a:r>
              <a:rPr lang="en-US" sz="2798" spc="53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1. Create a paragraph frame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03427" y="4794809"/>
            <a:ext cx="8707835" cy="481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7"/>
              </a:lnSpc>
            </a:pPr>
            <a:r>
              <a:rPr lang="en-US" sz="2798" spc="33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4. Create an assessment checklist with [number of] criteria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68353" y="1755772"/>
            <a:ext cx="10655303" cy="4345943"/>
          </a:xfrm>
          <a:custGeom>
            <a:avLst/>
            <a:gdLst/>
            <a:ahLst/>
            <a:cxnLst/>
            <a:rect l="l" t="t" r="r" b="b"/>
            <a:pathLst>
              <a:path w="10655303" h="4345943">
                <a:moveTo>
                  <a:pt x="0" y="0"/>
                </a:moveTo>
                <a:lnTo>
                  <a:pt x="10655303" y="0"/>
                </a:lnTo>
                <a:lnTo>
                  <a:pt x="10655303" y="4345943"/>
                </a:lnTo>
                <a:lnTo>
                  <a:pt x="0" y="43459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768353" y="202819"/>
            <a:ext cx="10737847" cy="1327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b="1">
                <a:solidFill>
                  <a:srgbClr val="000000"/>
                </a:solidFill>
                <a:latin typeface="ITC Franklin Gothic LT Ultra-Bold"/>
                <a:ea typeface="ITC Franklin Gothic LT Ultra-Bold"/>
                <a:cs typeface="ITC Franklin Gothic LT Ultra-Bold"/>
                <a:sym typeface="ITC Franklin Gothic LT Ultra-Bold"/>
              </a:rPr>
              <a:t>Trying it out! Paste the responses from ChatGPT!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29640" y="1806340"/>
            <a:ext cx="996420" cy="32614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20"/>
              </a:lnSpc>
            </a:pPr>
            <a:r>
              <a:rPr lang="en-US" sz="3000" spc="27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Group </a:t>
            </a:r>
            <a:r>
              <a:rPr lang="en-US" sz="3000" spc="27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1</a:t>
            </a:r>
          </a:p>
          <a:p>
            <a:pPr algn="just">
              <a:lnSpc>
                <a:spcPts val="4320"/>
              </a:lnSpc>
            </a:pPr>
            <a:r>
              <a:rPr lang="en-US" sz="3000" spc="27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2</a:t>
            </a:r>
          </a:p>
          <a:p>
            <a:pPr algn="just">
              <a:lnSpc>
                <a:spcPts val="4320"/>
              </a:lnSpc>
            </a:pPr>
            <a:r>
              <a:rPr lang="en-US" sz="3000" spc="27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3</a:t>
            </a:r>
          </a:p>
          <a:p>
            <a:pPr algn="just">
              <a:lnSpc>
                <a:spcPts val="4320"/>
              </a:lnSpc>
            </a:pPr>
            <a:r>
              <a:rPr lang="en-US" sz="3000" spc="27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4</a:t>
            </a:r>
          </a:p>
          <a:p>
            <a:pPr algn="just">
              <a:lnSpc>
                <a:spcPts val="4320"/>
              </a:lnSpc>
            </a:pPr>
            <a:r>
              <a:rPr lang="en-US" sz="3000" spc="27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5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530097" y="1806340"/>
            <a:ext cx="2407501" cy="32614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000" spc="27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Text Type</a:t>
            </a:r>
          </a:p>
          <a:p>
            <a:pPr algn="l">
              <a:lnSpc>
                <a:spcPts val="4320"/>
              </a:lnSpc>
            </a:pPr>
            <a:r>
              <a:rPr lang="en-US" sz="3000" spc="27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procedure</a:t>
            </a:r>
          </a:p>
          <a:p>
            <a:pPr algn="l">
              <a:lnSpc>
                <a:spcPts val="4320"/>
              </a:lnSpc>
            </a:pPr>
            <a:r>
              <a:rPr lang="en-US" sz="3000" spc="27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narrative</a:t>
            </a:r>
          </a:p>
          <a:p>
            <a:pPr algn="l">
              <a:lnSpc>
                <a:spcPts val="4320"/>
              </a:lnSpc>
            </a:pPr>
            <a:r>
              <a:rPr lang="en-US" sz="3000" spc="27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recount</a:t>
            </a:r>
          </a:p>
          <a:p>
            <a:pPr algn="l">
              <a:lnSpc>
                <a:spcPts val="4320"/>
              </a:lnSpc>
            </a:pPr>
            <a:r>
              <a:rPr lang="en-US" sz="3000" spc="27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description</a:t>
            </a:r>
          </a:p>
          <a:p>
            <a:pPr algn="l">
              <a:lnSpc>
                <a:spcPts val="4320"/>
              </a:lnSpc>
            </a:pPr>
            <a:r>
              <a:rPr lang="en-US" sz="3000" spc="27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argumentation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273678" y="1806340"/>
            <a:ext cx="6039926" cy="3268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000" spc="27" dirty="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Topic</a:t>
            </a:r>
          </a:p>
          <a:p>
            <a:pPr algn="l">
              <a:lnSpc>
                <a:spcPts val="4320"/>
              </a:lnSpc>
            </a:pPr>
            <a:r>
              <a:rPr lang="en-US" sz="3000" spc="27" dirty="0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How sports keep us healthy</a:t>
            </a:r>
          </a:p>
          <a:p>
            <a:pPr algn="l">
              <a:lnSpc>
                <a:spcPts val="4320"/>
              </a:lnSpc>
            </a:pPr>
            <a:r>
              <a:rPr lang="en-US" sz="3000" spc="27" dirty="0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 ghost story</a:t>
            </a:r>
          </a:p>
          <a:p>
            <a:pPr algn="l">
              <a:lnSpc>
                <a:spcPts val="4320"/>
              </a:lnSpc>
            </a:pPr>
            <a:r>
              <a:rPr lang="en-US" sz="3000" spc="27" dirty="0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Sports events I went to</a:t>
            </a:r>
          </a:p>
          <a:p>
            <a:pPr algn="l">
              <a:lnSpc>
                <a:spcPts val="4320"/>
              </a:lnSpc>
            </a:pPr>
            <a:r>
              <a:rPr lang="en-US" sz="3000" spc="27" dirty="0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My favorite famous athlete</a:t>
            </a:r>
          </a:p>
          <a:p>
            <a:pPr algn="l">
              <a:lnSpc>
                <a:spcPts val="4320"/>
              </a:lnSpc>
            </a:pPr>
            <a:r>
              <a:rPr lang="en-US" sz="3000" spc="27" dirty="0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The necessity of digital etiquette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895600" y="3124200"/>
            <a:ext cx="6743700" cy="2807208"/>
            <a:chOff x="0" y="0"/>
            <a:chExt cx="8991600" cy="37429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991600" cy="3742944"/>
            </a:xfrm>
            <a:custGeom>
              <a:avLst/>
              <a:gdLst/>
              <a:ahLst/>
              <a:cxnLst/>
              <a:rect l="l" t="t" r="r" b="b"/>
              <a:pathLst>
                <a:path w="8991600" h="3742944">
                  <a:moveTo>
                    <a:pt x="0" y="0"/>
                  </a:moveTo>
                  <a:lnTo>
                    <a:pt x="8991600" y="0"/>
                  </a:lnTo>
                  <a:lnTo>
                    <a:pt x="8991600" y="3742944"/>
                  </a:lnTo>
                  <a:lnTo>
                    <a:pt x="0" y="37429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929640" y="488299"/>
            <a:ext cx="10224592" cy="2127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8"/>
              </a:lnSpc>
            </a:pPr>
            <a:r>
              <a:rPr lang="en-US" sz="4406" b="1">
                <a:solidFill>
                  <a:srgbClr val="000000"/>
                </a:solidFill>
                <a:latin typeface="ITC Franklin Gothic LT Ultra-Bold"/>
                <a:ea typeface="ITC Franklin Gothic LT Ultra-Bold"/>
                <a:cs typeface="ITC Franklin Gothic LT Ultra-Bold"/>
                <a:sym typeface="ITC Franklin Gothic LT Ultra-Bold"/>
              </a:rPr>
              <a:t>Reflection</a:t>
            </a:r>
          </a:p>
          <a:p>
            <a:pPr algn="l">
              <a:lnSpc>
                <a:spcPts val="5040"/>
              </a:lnSpc>
            </a:pPr>
            <a:r>
              <a:rPr lang="en-US" sz="3600" spc="32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How confident were you about teaching genres/text types before our meeting?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895600" y="3124200"/>
            <a:ext cx="6743700" cy="2807208"/>
            <a:chOff x="0" y="0"/>
            <a:chExt cx="8991600" cy="37429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991600" cy="3742944"/>
            </a:xfrm>
            <a:custGeom>
              <a:avLst/>
              <a:gdLst/>
              <a:ahLst/>
              <a:cxnLst/>
              <a:rect l="l" t="t" r="r" b="b"/>
              <a:pathLst>
                <a:path w="8991600" h="3742944">
                  <a:moveTo>
                    <a:pt x="0" y="0"/>
                  </a:moveTo>
                  <a:lnTo>
                    <a:pt x="8991600" y="0"/>
                  </a:lnTo>
                  <a:lnTo>
                    <a:pt x="8991600" y="3742944"/>
                  </a:lnTo>
                  <a:lnTo>
                    <a:pt x="0" y="37429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929640" y="488299"/>
            <a:ext cx="9924269" cy="23666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8"/>
              </a:lnSpc>
            </a:pPr>
            <a:r>
              <a:rPr lang="en-US" sz="4406" b="1">
                <a:solidFill>
                  <a:srgbClr val="000000"/>
                </a:solidFill>
                <a:latin typeface="ITC Franklin Gothic LT Ultra-Bold"/>
                <a:ea typeface="ITC Franklin Gothic LT Ultra-Bold"/>
                <a:cs typeface="ITC Franklin Gothic LT Ultra-Bold"/>
                <a:sym typeface="ITC Franklin Gothic LT Ultra-Bold"/>
              </a:rPr>
              <a:t>Reflection</a:t>
            </a:r>
          </a:p>
          <a:p>
            <a:pPr algn="l">
              <a:lnSpc>
                <a:spcPts val="5040"/>
              </a:lnSpc>
            </a:pPr>
            <a:r>
              <a:rPr lang="en-US" sz="3600" spc="32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How confident are you about teaching genres/text types now?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492</Words>
  <Application>Microsoft Office PowerPoint</Application>
  <PresentationFormat>Widescreen</PresentationFormat>
  <Paragraphs>121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Arial</vt:lpstr>
      <vt:lpstr>IBM Plex Sans Condensed Bold</vt:lpstr>
      <vt:lpstr>Open Sans</vt:lpstr>
      <vt:lpstr>Arial Bold</vt:lpstr>
      <vt:lpstr>Calibri</vt:lpstr>
      <vt:lpstr>ITC Franklin Gothic LT Ultra-Bold</vt:lpstr>
      <vt:lpstr>IBM Plex Sans Condensed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Genre Pedagogy</dc:title>
  <cp:lastModifiedBy>acer181919@outlook.com</cp:lastModifiedBy>
  <cp:revision>6</cp:revision>
  <dcterms:created xsi:type="dcterms:W3CDTF">2006-08-16T00:00:00Z</dcterms:created>
  <dcterms:modified xsi:type="dcterms:W3CDTF">2026-09-23T05:13:36Z</dcterms:modified>
  <dc:identifier>DAHV5Ve_ZuM</dc:identifier>
</cp:coreProperties>
</file>