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15" autoAdjust="0"/>
  </p:normalViewPr>
  <p:slideViewPr>
    <p:cSldViewPr snapToGrid="0" snapToObjects="1">
      <p:cViewPr varScale="1">
        <p:scale>
          <a:sx n="69" d="100"/>
          <a:sy n="69" d="100"/>
        </p:scale>
        <p:origin x="756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20589" y="1915567"/>
            <a:ext cx="6550819" cy="13593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80"/>
              </a:lnSpc>
            </a:pPr>
            <a:r>
              <a:rPr sz="4800" b="1" i="0" u="none" dirty="0">
                <a:solidFill>
                  <a:srgbClr val="1E3A8A"/>
                </a:solidFill>
                <a:latin typeface="Outfit"/>
              </a:rPr>
              <a:t>Pedoman &amp; Ketentuan</a:t>
            </a:r>
            <a:r>
              <a:rPr dirty="0"/>
              <a:t>
</a:t>
            </a:r>
            <a:r>
              <a:rPr sz="4800" b="1" i="0" u="none" dirty="0">
                <a:solidFill>
                  <a:srgbClr val="1E3A8A"/>
                </a:solidFill>
                <a:latin typeface="Outfit"/>
              </a:rPr>
              <a:t> Ujian Semester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447009"/>
            <a:ext cx="7620000" cy="10387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 dirty="0">
                <a:solidFill>
                  <a:srgbClr val="64748B"/>
                </a:solidFill>
                <a:latin typeface="Plus Jakarta Sans"/>
              </a:rPr>
              <a:t>Standarisasi Penyusunan Soal, Proporsi Kognitif, dan Petunjuk Pelaksanaan Ujian Semester untuk Seluruh </a:t>
            </a:r>
            <a:r>
              <a:rPr sz="1800" b="0" i="0" u="none" dirty="0" smtClean="0">
                <a:solidFill>
                  <a:srgbClr val="64748B"/>
                </a:solidFill>
                <a:latin typeface="Plus Jakarta Sans"/>
              </a:rPr>
              <a:t>Sekolah</a:t>
            </a:r>
            <a:endParaRPr lang="en-US" sz="1800" b="0" i="0" u="none" dirty="0" smtClean="0">
              <a:solidFill>
                <a:srgbClr val="64748B"/>
              </a:solidFill>
              <a:latin typeface="Plus Jakarta Sans"/>
            </a:endParaRPr>
          </a:p>
          <a:p>
            <a:pPr algn="ctr">
              <a:lnSpc>
                <a:spcPts val="2700"/>
              </a:lnSpc>
            </a:pPr>
            <a:r>
              <a:rPr lang="en-US" dirty="0" smtClean="0">
                <a:solidFill>
                  <a:srgbClr val="64748B"/>
                </a:solidFill>
                <a:latin typeface="Plus Jakarta Sans"/>
              </a:rPr>
              <a:t>Tahun Ajaran 2026-2027</a:t>
            </a:r>
            <a:endParaRPr sz="1800" b="0" i="0" u="none" dirty="0">
              <a:solidFill>
                <a:srgbClr val="64748B"/>
              </a:solidFill>
              <a:latin typeface="Plus Jakart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6655" y="532683"/>
            <a:ext cx="9442716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 dirty="0">
                <a:solidFill>
                  <a:srgbClr val="1E3A8A"/>
                </a:solidFill>
                <a:latin typeface="Outfit"/>
              </a:rPr>
              <a:t>Ketentuan Umum Penyusunan Soal</a:t>
            </a:r>
          </a:p>
        </p:txBody>
      </p:sp>
      <p:pic>
        <p:nvPicPr>
          <p:cNvPr id="1026" name="Picture 2" descr="C:\Users\DETIK.COM\Downloads\WhatsApp Image 2026-08-20 at 21.25.55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37" y="1529247"/>
            <a:ext cx="10699531" cy="488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66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1" y="2162176"/>
            <a:ext cx="10706100" cy="425439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1" y="552450"/>
            <a:ext cx="3429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505077"/>
            <a:ext cx="4880611" cy="276999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0F172A"/>
                </a:solidFill>
                <a:latin typeface="Outfit"/>
              </a:rPr>
              <a:t>Beban Tugas Guru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1" y="3175124"/>
            <a:ext cx="499110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>
                <a:solidFill>
                  <a:srgbClr val="475569"/>
                </a:solidFill>
                <a:latin typeface="Plus Jakarta Sans"/>
              </a:rPr>
              <a:t>Setiap guru diwajibkan menyusun total </a:t>
            </a:r>
            <a:r>
              <a:rPr b="1" i="0" u="none" dirty="0">
                <a:solidFill>
                  <a:srgbClr val="475569"/>
                </a:solidFill>
                <a:latin typeface="Plus Jakarta Sans"/>
              </a:rPr>
              <a:t>10 butir soal</a:t>
            </a:r>
            <a:r>
              <a:rPr b="0" i="0" u="none" dirty="0">
                <a:solidFill>
                  <a:srgbClr val="475569"/>
                </a:solidFill>
                <a:latin typeface="Plus Jakarta Sans"/>
              </a:rPr>
              <a:t> yang terbagi secara proporsional ke dalam tiga tingkat kesulitan kognitif.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1" y="2533650"/>
            <a:ext cx="219075" cy="1782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09649" y="4276257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4901" y="4262950"/>
            <a:ext cx="4457700" cy="512961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>
                <a:solidFill>
                  <a:srgbClr val="475569"/>
                </a:solidFill>
                <a:latin typeface="Plus Jakarta Sans"/>
              </a:rPr>
              <a:t>Distribusi merata dan terukur sesuai standar asesmen nasional.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49" y="4973715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1" y="4942182"/>
            <a:ext cx="4457700" cy="512961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>
                <a:solidFill>
                  <a:srgbClr val="475569"/>
                </a:solidFill>
                <a:latin typeface="Plus Jakarta Sans"/>
              </a:rPr>
              <a:t>Mencakup aspek pemahaman dasar hingga penalaran tingkat tingg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i.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29400" y="3567114"/>
            <a:ext cx="46482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629400" y="4024314"/>
            <a:ext cx="46482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629400" y="3567114"/>
            <a:ext cx="46482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629400" y="4024314"/>
            <a:ext cx="46482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28701" y="485559"/>
            <a:ext cx="11121391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Outfit"/>
              </a:rPr>
              <a:t>Komposisi Butir Soal per Guru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9651" y="1408881"/>
            <a:ext cx="9726667" cy="320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Pedoman dasar jumlah beban kerja guru dan proporsi tingkat kesulitan soal (Kognitif).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1" y="2416968"/>
            <a:ext cx="5381625" cy="276701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7" y="2416968"/>
            <a:ext cx="5381625" cy="390500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5245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6775" y="3331368"/>
            <a:ext cx="5030628" cy="2857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 dirty="0">
                <a:solidFill>
                  <a:srgbClr val="1E3A8A"/>
                </a:solidFill>
                <a:latin typeface="Outfit"/>
              </a:rPr>
              <a:t>PG Eksakta (40 Soal)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6" y="4674394"/>
            <a:ext cx="479107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Dikhususkan untuk mata pelajaran rumpun sains dan eksakta.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4151" y="3347134"/>
            <a:ext cx="5030628" cy="2857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 dirty="0">
                <a:solidFill>
                  <a:srgbClr val="1E3A8A"/>
                </a:solidFill>
                <a:latin typeface="Outfit"/>
              </a:rPr>
              <a:t>PG Non-Eksakta (50 Soal)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4151" y="4674394"/>
            <a:ext cx="479107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 dirty="0">
                <a:solidFill>
                  <a:srgbClr val="64748B"/>
                </a:solidFill>
                <a:latin typeface="Plus Jakarta Sans"/>
              </a:rPr>
              <a:t>Dikhususkan untuk mata pelajaran rumpun sosial dan humaniora.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6" y="2769393"/>
            <a:ext cx="390525" cy="342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42975" y="3759995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8226" y="3759995"/>
            <a:ext cx="4619625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LOTS: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10 Soal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975" y="4017169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8226" y="4017168"/>
            <a:ext cx="4619625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MOTS: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20 Soal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2975" y="4274345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8226" y="4274345"/>
            <a:ext cx="4619625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HOTS: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10 Soal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151" y="2769393"/>
            <a:ext cx="390525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10349" y="3759995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05601" y="3759995"/>
            <a:ext cx="4619625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LOTS: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15 Soal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10349" y="4017169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05601" y="4017168"/>
            <a:ext cx="4619625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MOTS: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20 Soal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10349" y="4274345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05601" y="4274345"/>
            <a:ext cx="4619625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>
                <a:solidFill>
                  <a:srgbClr val="475569"/>
                </a:solidFill>
                <a:latin typeface="Plus Jakarta Sans"/>
              </a:rPr>
              <a:t>HOTS: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15 Soal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0601" y="485559"/>
            <a:ext cx="11161395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Outfit"/>
              </a:rPr>
              <a:t>Distribusi Pilihan Ganda (PG)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40494" y="1241663"/>
            <a:ext cx="8111013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 dirty="0">
                <a:solidFill>
                  <a:srgbClr val="1E3A8A"/>
                </a:solidFill>
                <a:latin typeface="Outfit"/>
              </a:rPr>
              <a:t>Format dan Struktur Paket Soal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22938" y="1934688"/>
            <a:ext cx="7803931" cy="320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i="0" u="none" dirty="0">
                <a:solidFill>
                  <a:srgbClr val="475569"/>
                </a:solidFill>
                <a:latin typeface="Plus Jakarta Sans"/>
              </a:rPr>
              <a:t>Rincian jumlah soal Pilihan Ganda (Eksakta &amp; Non-Eksakta) serta Uraian.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895475"/>
            <a:ext cx="5334000" cy="3810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52450"/>
            <a:ext cx="304800" cy="304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1895475"/>
            <a:ext cx="533400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4877" y="2562226"/>
            <a:ext cx="5000625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475569"/>
                </a:solidFill>
                <a:latin typeface="Plus Jakarta Sans"/>
              </a:rPr>
              <a:t>Total 5 Butir Soal Uraian</a:t>
            </a:r>
            <a:r>
              <a:rPr sz="1500" b="0" i="0" u="none">
                <a:solidFill>
                  <a:srgbClr val="475569"/>
                </a:solidFill>
                <a:latin typeface="Plus Jakarta Sans"/>
              </a:rPr>
              <a:t> untuk menguji kedalaman analisis peserta didik.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4877" y="3324226"/>
            <a:ext cx="5000625" cy="294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 dirty="0">
                <a:solidFill>
                  <a:srgbClr val="475569"/>
                </a:solidFill>
                <a:latin typeface="Plus Jakarta Sans"/>
              </a:rPr>
              <a:t>LOTS (1 Soal):</a:t>
            </a:r>
            <a:r>
              <a:rPr sz="1500" b="0" i="0" u="none" dirty="0">
                <a:solidFill>
                  <a:srgbClr val="475569"/>
                </a:solidFill>
                <a:latin typeface="Plus Jakarta Sans"/>
              </a:rPr>
              <a:t> Pengujian pemahaman konsep dasar.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4877" y="3800475"/>
            <a:ext cx="5000625" cy="294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475569"/>
                </a:solidFill>
                <a:latin typeface="Plus Jakarta Sans"/>
              </a:rPr>
              <a:t>MOTS (2 Soal):</a:t>
            </a:r>
            <a:r>
              <a:rPr sz="1500" b="0" i="0" u="none">
                <a:solidFill>
                  <a:srgbClr val="475569"/>
                </a:solidFill>
                <a:latin typeface="Plus Jakarta Sans"/>
              </a:rPr>
              <a:t> Penerapan konsep dalam konteks nyata.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7" y="4276725"/>
            <a:ext cx="5000625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475569"/>
                </a:solidFill>
                <a:latin typeface="Plus Jakarta Sans"/>
              </a:rPr>
              <a:t>HOTS (2 Soal):</a:t>
            </a:r>
            <a:r>
              <a:rPr sz="1500" b="0" i="0" u="none">
                <a:solidFill>
                  <a:srgbClr val="475569"/>
                </a:solidFill>
                <a:latin typeface="Plus Jakarta Sans"/>
              </a:rPr>
              <a:t> Analisis tingkat lanjut, evaluasi, dan pemecahan masalah kompleks.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1" y="2595564"/>
            <a:ext cx="209551" cy="2190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1" y="3357564"/>
            <a:ext cx="209551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1" y="3833812"/>
            <a:ext cx="209551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1" y="4310064"/>
            <a:ext cx="209551" cy="2190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90601" y="485559"/>
            <a:ext cx="11161395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 dirty="0">
                <a:solidFill>
                  <a:srgbClr val="1E3A8A"/>
                </a:solidFill>
                <a:latin typeface="Outfit"/>
              </a:rPr>
              <a:t>Struktur Soal Uraian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28925"/>
            <a:ext cx="5334000" cy="1943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828925"/>
            <a:ext cx="5334000" cy="1943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52450"/>
            <a:ext cx="2286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3300413"/>
            <a:ext cx="4880611" cy="216085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F172A"/>
                </a:solidFill>
                <a:latin typeface="Outfit"/>
              </a:rPr>
              <a:t>Ujian Menggunakan HP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529013"/>
            <a:ext cx="464820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Pelaksanaan ujian secara umum berbasis digital menggunakan gawai (Handphone/Smartphone) siswa untuk efisiensi dan kecepatan koreksi.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3171826"/>
            <a:ext cx="4880611" cy="216085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F172A"/>
                </a:solidFill>
                <a:latin typeface="Outfit"/>
              </a:rPr>
              <a:t>Wajib Soal Uraian di Kertas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3400425"/>
            <a:ext cx="4648200" cy="1025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Meskipun objektif dikerjakan via HP, khusus untuk </a:t>
            </a:r>
            <a:r>
              <a:rPr sz="1350" b="1" i="0" u="none" dirty="0">
                <a:solidFill>
                  <a:srgbClr val="475569"/>
                </a:solidFill>
                <a:latin typeface="Plus Jakarta Sans"/>
              </a:rPr>
              <a:t>soal uraian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peserta didik tetap diwajibkan menuliskan jawaban secara manual menggunakan </a:t>
            </a:r>
            <a:r>
              <a:rPr sz="1350" b="1" i="0" u="none" dirty="0">
                <a:solidFill>
                  <a:srgbClr val="475569"/>
                </a:solidFill>
                <a:latin typeface="Plus Jakarta Sans"/>
              </a:rPr>
              <a:t>kertas lembar jawaban </a:t>
            </a:r>
            <a:r>
              <a:rPr sz="1350" b="1" i="0" u="none" dirty="0" smtClean="0">
                <a:solidFill>
                  <a:srgbClr val="475569"/>
                </a:solidFill>
                <a:latin typeface="Plus Jakarta Sans"/>
              </a:rPr>
              <a:t>khusus</a:t>
            </a:r>
            <a:r>
              <a:rPr lang="en-US" sz="1350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lang="en-US" sz="1350" dirty="0" smtClean="0">
                <a:solidFill>
                  <a:srgbClr val="475569"/>
                </a:solidFill>
                <a:latin typeface="Plus Jakarta Sans"/>
              </a:rPr>
              <a:t> dan terpisah</a:t>
            </a:r>
            <a:endParaRPr sz="1350" b="0" i="0" u="none" dirty="0">
              <a:solidFill>
                <a:srgbClr val="475569"/>
              </a:solidFill>
              <a:latin typeface="Plus Jakarta Sans"/>
            </a:endParaRP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328987"/>
            <a:ext cx="152400" cy="178296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9401" y="3200400"/>
            <a:ext cx="133351" cy="1782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14400" y="485559"/>
            <a:ext cx="11241405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Outfit"/>
              </a:rPr>
              <a:t>Ketentuan Pelaksanaan Ujian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318" y="1115575"/>
            <a:ext cx="10921365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 dirty="0">
                <a:solidFill>
                  <a:srgbClr val="1E3A8A"/>
                </a:solidFill>
                <a:latin typeface="Outfit"/>
              </a:rPr>
              <a:t>Teknis Pelaksanaan &amp; Pengelompokan Tim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5579" y="2071032"/>
            <a:ext cx="6980840" cy="320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 dirty="0">
                <a:solidFill>
                  <a:srgbClr val="475569"/>
                </a:solidFill>
                <a:latin typeface="Plus Jakarta Sans"/>
              </a:rPr>
              <a:t>Metode ujian berbasis perangkat seluler dan struktur tim penyusun soal.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1" y="2214564"/>
            <a:ext cx="5381625" cy="31718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7" y="2214564"/>
            <a:ext cx="5381625" cy="31718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52450"/>
            <a:ext cx="3810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6775" y="3128962"/>
            <a:ext cx="5030628" cy="2857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1E3A8A"/>
                </a:solidFill>
                <a:latin typeface="Outfit"/>
              </a:rPr>
              <a:t>Tingkat Kelas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6" y="3557587"/>
            <a:ext cx="47910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Guru penyusun soal dikelompokkan secara terstruktur ke dalam tiga tim utama: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4151" y="3128962"/>
            <a:ext cx="5030628" cy="2857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1E3A8A"/>
                </a:solidFill>
                <a:latin typeface="Outfit"/>
              </a:rPr>
              <a:t>Mapel Produktif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4151" y="3557587"/>
            <a:ext cx="4791075" cy="1025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Penyusunan soal untuk mata pelajaran produktif disesuaikan sepenuhnya dengan </a:t>
            </a:r>
            <a:r>
              <a:rPr sz="1350" b="1" i="0" u="none">
                <a:solidFill>
                  <a:srgbClr val="475569"/>
                </a:solidFill>
                <a:latin typeface="Plus Jakarta Sans"/>
              </a:rPr>
              <a:t>Sumber Daya yang Tersedia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di dalam MGMP (Musyawarah Guru Mata Pelajaran) masing-masing satuan pendidikan.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6" y="2566987"/>
            <a:ext cx="390525" cy="342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42975" y="4167189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8226" y="4167189"/>
            <a:ext cx="4619625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Tim Kelas 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975" y="4424364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8226" y="4424364"/>
            <a:ext cx="4619625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Tim Kelas XI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2975" y="4681539"/>
            <a:ext cx="952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8226" y="4681539"/>
            <a:ext cx="4619625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Tim Kelas XII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151" y="2566987"/>
            <a:ext cx="342900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66801" y="485559"/>
            <a:ext cx="11081385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Outfit"/>
              </a:rPr>
              <a:t>Pengorganisasian Tim Penyusun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52450"/>
            <a:ext cx="304800" cy="3048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71500" y="2366964"/>
            <a:ext cx="11049000" cy="2867025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501" y="2366964"/>
          <a:ext cx="11039473" cy="2867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3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3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2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3405"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rgbClr val="FFFFFF"/>
                          </a:solidFill>
                          <a:latin typeface="Outfit"/>
                        </a:rPr>
                        <a:t>Komponen Kegiatan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Outfit"/>
                        </a:rPr>
                        <a:t>Ketentuan / Target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rgbClr val="FFFFFF"/>
                          </a:solidFill>
                          <a:latin typeface="Outfit"/>
                        </a:rPr>
                        <a:t>Keterangan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405"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rgbClr val="475569"/>
                          </a:solidFill>
                          <a:latin typeface="Plus Jakarta Sans"/>
                        </a:rPr>
                        <a:t>Batas Akhir (Deadline)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31 Oktober 2026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Pengumpulan naskah soal final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405"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rgbClr val="475569"/>
                          </a:solidFill>
                          <a:latin typeface="Plus Jakarta Sans"/>
                        </a:rPr>
                        <a:t>Beban per Guru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10 Butir Soal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Proporsi: 3 LOTS, 4 MOTS, 3 HOTS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40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Jumlah Soal PG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40 (Eksakta) / 50 (Non-Eksakta)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Disesuaikan rumpun mata pelajaran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40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Jumlah Soal Uraian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>
                          <a:solidFill>
                            <a:srgbClr val="475569"/>
                          </a:solidFill>
                          <a:latin typeface="Plus Jakarta Sans"/>
                        </a:rPr>
                        <a:t>5 Butir (1 LOTS, 2 MOTS, 2 HOTS)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Dikerjakan di kertas terpisah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76263" y="2933702"/>
            <a:ext cx="29433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519638" y="2933702"/>
            <a:ext cx="38738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93484" y="2933702"/>
            <a:ext cx="42222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6263" y="3505200"/>
            <a:ext cx="29433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519638" y="3505200"/>
            <a:ext cx="38738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93484" y="3505200"/>
            <a:ext cx="42222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6263" y="4076702"/>
            <a:ext cx="29433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19638" y="4076702"/>
            <a:ext cx="38738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393484" y="4076702"/>
            <a:ext cx="42222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76263" y="4648202"/>
            <a:ext cx="29433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519638" y="4648202"/>
            <a:ext cx="38738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393484" y="4648202"/>
            <a:ext cx="42222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90601" y="485559"/>
            <a:ext cx="11161395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 dirty="0">
                <a:solidFill>
                  <a:srgbClr val="1E3A8A"/>
                </a:solidFill>
                <a:latin typeface="Outfit"/>
              </a:rPr>
              <a:t>Ringkasan &amp; Timeline Target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1267</TotalTime>
  <Words>422</Words>
  <Application>Microsoft Office PowerPoint</Application>
  <PresentationFormat>Widescreen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Outfit</vt:lpstr>
      <vt:lpstr>Palatino Linotype</vt:lpstr>
      <vt:lpstr>Plus Jakarta Sans</vt:lpstr>
      <vt:lpstr>Wingdings</vt:lpstr>
      <vt:lpstr>Elemental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ACER</dc:creator>
  <cp:keywords/>
  <dc:description>generated using python-pptx</dc:description>
  <cp:lastModifiedBy>ACER</cp:lastModifiedBy>
  <cp:revision>57</cp:revision>
  <dcterms:created xsi:type="dcterms:W3CDTF">2013-01-27T09:14:16Z</dcterms:created>
  <dcterms:modified xsi:type="dcterms:W3CDTF">2026-09-05T12:16:39Z</dcterms:modified>
  <cp:category/>
</cp:coreProperties>
</file>