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940" y="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4238625" y="1603176"/>
            <a:ext cx="2571750" cy="371475"/>
          </a:xfrm>
          <a:prstGeom prst="rect">
            <a:avLst/>
          </a:prstGeom>
        </p:spPr>
      </p:pic>
      <p:pic>
        <p:nvPicPr>
          <p:cNvPr id="4" name="Picture 3" descr="image.png"/>
          <p:cNvPicPr>
            <a:picLocks noChangeAspect="1"/>
          </p:cNvPicPr>
          <p:nvPr/>
        </p:nvPicPr>
        <p:blipFill>
          <a:blip r:embed="rId4"/>
          <a:stretch>
            <a:fillRect/>
          </a:stretch>
        </p:blipFill>
        <p:spPr>
          <a:xfrm>
            <a:off x="0" y="0"/>
            <a:ext cx="11049000" cy="5905500"/>
          </a:xfrm>
          <a:prstGeom prst="rect">
            <a:avLst/>
          </a:prstGeom>
        </p:spPr>
      </p:pic>
      <p:sp>
        <p:nvSpPr>
          <p:cNvPr id="5" name="TextBox 4"/>
          <p:cNvSpPr txBox="1"/>
          <p:nvPr/>
        </p:nvSpPr>
        <p:spPr>
          <a:xfrm>
            <a:off x="523875" y="2212776"/>
            <a:ext cx="10001250" cy="1270396"/>
          </a:xfrm>
          <a:prstGeom prst="rect">
            <a:avLst/>
          </a:prstGeom>
          <a:noFill/>
        </p:spPr>
        <p:txBody>
          <a:bodyPr wrap="square" lIns="0" tIns="0" rIns="0" bIns="0" anchor="t">
            <a:spAutoFit/>
          </a:bodyPr>
          <a:lstStyle/>
          <a:p>
            <a:pPr algn="ctr">
              <a:lnSpc>
                <a:spcPts val="5002"/>
              </a:lnSpc>
            </a:pPr>
            <a:r>
              <a:rPr sz="4350" b="1" i="0" u="none">
                <a:solidFill>
                  <a:srgbClr val="FFFFFF"/>
                </a:solidFill>
                <a:latin typeface="Poppins"/>
              </a:rPr>
              <a:t>Pemanfaatan Teachy.ai sebagai Media Pembelajaran</a:t>
            </a:r>
          </a:p>
        </p:txBody>
      </p:sp>
      <p:sp>
        <p:nvSpPr>
          <p:cNvPr id="6" name="TextBox 5"/>
          <p:cNvSpPr txBox="1"/>
          <p:nvPr/>
        </p:nvSpPr>
        <p:spPr>
          <a:xfrm>
            <a:off x="1714500" y="3673673"/>
            <a:ext cx="7620000" cy="628650"/>
          </a:xfrm>
          <a:prstGeom prst="rect">
            <a:avLst/>
          </a:prstGeom>
          <a:noFill/>
        </p:spPr>
        <p:txBody>
          <a:bodyPr wrap="square" lIns="0" tIns="0" rIns="0" bIns="0" anchor="t">
            <a:spAutoFit/>
          </a:bodyPr>
          <a:lstStyle/>
          <a:p>
            <a:pPr algn="ctr">
              <a:lnSpc>
                <a:spcPts val="2475"/>
              </a:lnSpc>
            </a:pPr>
            <a:r>
              <a:rPr sz="1650" b="0" i="0" u="none">
                <a:solidFill>
                  <a:srgbClr val="CBD5E1"/>
                </a:solidFill>
                <a:latin typeface="Plus Jakarta Sans"/>
              </a:rPr>
              <a:t>Transformasi Pembuatan Materi Ajar &amp; Pembelajaran Adaptif Berbasis Kecerdasan Buatan untuk Ruang Kelas Modern</a:t>
            </a:r>
          </a:p>
        </p:txBody>
      </p:sp>
      <p:pic>
        <p:nvPicPr>
          <p:cNvPr id="7" name="Picture 6" descr="image.png"/>
          <p:cNvPicPr>
            <a:picLocks noChangeAspect="1"/>
          </p:cNvPicPr>
          <p:nvPr/>
        </p:nvPicPr>
        <p:blipFill>
          <a:blip r:embed="rId5"/>
          <a:stretch>
            <a:fillRect/>
          </a:stretch>
        </p:blipFill>
        <p:spPr>
          <a:xfrm>
            <a:off x="4438650" y="1717476"/>
            <a:ext cx="180975" cy="152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514975" y="2324248"/>
            <a:ext cx="1162050" cy="238125"/>
          </a:xfrm>
          <a:prstGeom prst="rect">
            <a:avLst/>
          </a:prstGeom>
          <a:noFill/>
        </p:spPr>
        <p:txBody>
          <a:bodyPr wrap="square" lIns="0" tIns="0" rIns="0" bIns="0" anchor="t">
            <a:spAutoFit/>
          </a:bodyPr>
          <a:lstStyle/>
          <a:p>
            <a:pPr algn="ctr"/>
            <a:r>
              <a:rPr sz="1500" b="1" i="0" u="none">
                <a:solidFill>
                  <a:srgbClr val="0D9488"/>
                </a:solidFill>
                <a:latin typeface="Plus Jakarta Sans"/>
              </a:rPr>
              <a:t>BAGIAN 01</a:t>
            </a:r>
          </a:p>
        </p:txBody>
      </p:sp>
      <p:sp>
        <p:nvSpPr>
          <p:cNvPr id="4" name="TextBox 3"/>
          <p:cNvSpPr txBox="1"/>
          <p:nvPr/>
        </p:nvSpPr>
        <p:spPr>
          <a:xfrm>
            <a:off x="2775585" y="2705248"/>
            <a:ext cx="6640830" cy="548580"/>
          </a:xfrm>
          <a:prstGeom prst="rect">
            <a:avLst/>
          </a:prstGeom>
          <a:noFill/>
        </p:spPr>
        <p:txBody>
          <a:bodyPr wrap="square" lIns="0" tIns="0" rIns="0" bIns="0" anchor="t">
            <a:spAutoFit/>
          </a:bodyPr>
          <a:lstStyle/>
          <a:p>
            <a:pPr algn="ctr">
              <a:lnSpc>
                <a:spcPts val="4320"/>
              </a:lnSpc>
            </a:pPr>
            <a:r>
              <a:rPr sz="3600" b="1" i="0" u="none">
                <a:solidFill>
                  <a:srgbClr val="0F172A"/>
                </a:solidFill>
                <a:latin typeface="Poppins"/>
              </a:rPr>
              <a:t>Mengenal Platform Teachy</a:t>
            </a:r>
          </a:p>
        </p:txBody>
      </p:sp>
      <p:sp>
        <p:nvSpPr>
          <p:cNvPr id="5" name="Rectangle 4"/>
          <p:cNvSpPr/>
          <p:nvPr/>
        </p:nvSpPr>
        <p:spPr>
          <a:xfrm>
            <a:off x="5715000" y="3634829"/>
            <a:ext cx="762000" cy="3810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524125" y="3863429"/>
            <a:ext cx="7143750" cy="670321"/>
          </a:xfrm>
          <a:prstGeom prst="rect">
            <a:avLst/>
          </a:prstGeom>
          <a:noFill/>
        </p:spPr>
        <p:txBody>
          <a:bodyPr wrap="square" lIns="0" tIns="0" rIns="0" bIns="0" anchor="t">
            <a:spAutoFit/>
          </a:bodyPr>
          <a:lstStyle/>
          <a:p>
            <a:pPr algn="ctr">
              <a:lnSpc>
                <a:spcPts val="2640"/>
              </a:lnSpc>
            </a:pPr>
            <a:r>
              <a:rPr sz="1650" b="0" i="0" u="none">
                <a:solidFill>
                  <a:srgbClr val="64748B"/>
                </a:solidFill>
                <a:latin typeface="Plus Jakarta Sans"/>
              </a:rPr>
              <a:t>Solusi AI Terpadu untuk Mendukung Tugas Guru dan Meningkatkan Efektivitas Pengajaran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547044"/>
            <a:ext cx="5381625" cy="2533501"/>
          </a:xfrm>
          <a:prstGeom prst="rect">
            <a:avLst/>
          </a:prstGeom>
        </p:spPr>
      </p:pic>
      <p:pic>
        <p:nvPicPr>
          <p:cNvPr id="4" name="Picture 3" descr="image.png"/>
          <p:cNvPicPr>
            <a:picLocks noChangeAspect="1"/>
          </p:cNvPicPr>
          <p:nvPr/>
        </p:nvPicPr>
        <p:blipFill>
          <a:blip r:embed="rId4"/>
          <a:stretch>
            <a:fillRect/>
          </a:stretch>
        </p:blipFill>
        <p:spPr>
          <a:xfrm>
            <a:off x="6238875" y="2547044"/>
            <a:ext cx="5381625" cy="2533501"/>
          </a:xfrm>
          <a:prstGeom prst="rect">
            <a:avLst/>
          </a:prstGeom>
        </p:spPr>
      </p:pic>
      <p:sp>
        <p:nvSpPr>
          <p:cNvPr id="5" name="TextBox 4"/>
          <p:cNvSpPr txBox="1"/>
          <p:nvPr/>
        </p:nvSpPr>
        <p:spPr>
          <a:xfrm>
            <a:off x="952500" y="2889944"/>
            <a:ext cx="4890611" cy="333375"/>
          </a:xfrm>
          <a:prstGeom prst="rect">
            <a:avLst/>
          </a:prstGeom>
          <a:noFill/>
        </p:spPr>
        <p:txBody>
          <a:bodyPr wrap="square" lIns="381000" tIns="0" rIns="0" bIns="0" anchor="t">
            <a:spAutoFit/>
          </a:bodyPr>
          <a:lstStyle/>
          <a:p>
            <a:pPr algn="l"/>
            <a:r>
              <a:rPr sz="1800" b="1" i="0" u="none">
                <a:solidFill>
                  <a:srgbClr val="1E1B4B"/>
                </a:solidFill>
                <a:latin typeface="Poppins"/>
              </a:rPr>
              <a:t>Platform AI Pedagogis Terpadu</a:t>
            </a:r>
          </a:p>
        </p:txBody>
      </p:sp>
      <p:sp>
        <p:nvSpPr>
          <p:cNvPr id="6" name="TextBox 5"/>
          <p:cNvSpPr txBox="1"/>
          <p:nvPr/>
        </p:nvSpPr>
        <p:spPr>
          <a:xfrm>
            <a:off x="952500" y="3366194"/>
            <a:ext cx="4657725" cy="1371451"/>
          </a:xfrm>
          <a:prstGeom prst="rect">
            <a:avLst/>
          </a:prstGeom>
          <a:noFill/>
        </p:spPr>
        <p:txBody>
          <a:bodyPr wrap="square" lIns="0" tIns="0" rIns="0" bIns="0" anchor="t">
            <a:spAutoFit/>
          </a:bodyPr>
          <a:lstStyle/>
          <a:p>
            <a:pPr algn="l">
              <a:lnSpc>
                <a:spcPts val="2160"/>
              </a:lnSpc>
            </a:pPr>
            <a:r>
              <a:rPr sz="1350" b="0" i="0" u="none">
                <a:solidFill>
                  <a:srgbClr val="475569"/>
                </a:solidFill>
                <a:latin typeface="Plus Jakarta Sans"/>
              </a:rPr>
              <a:t>Teachy.ai adalah sistem kecerdasan buatan terintegrasi yang dirancang khusus untuk dunia pendidikan. Platform ini membantu guru menyusun rencana pembelajaran, modul interaktif, hingga evaluasi hanya dalam hitungan detik.</a:t>
            </a:r>
          </a:p>
        </p:txBody>
      </p:sp>
      <p:sp>
        <p:nvSpPr>
          <p:cNvPr id="7" name="TextBox 6"/>
          <p:cNvSpPr txBox="1"/>
          <p:nvPr/>
        </p:nvSpPr>
        <p:spPr>
          <a:xfrm>
            <a:off x="6619875" y="2889944"/>
            <a:ext cx="4890611" cy="333375"/>
          </a:xfrm>
          <a:prstGeom prst="rect">
            <a:avLst/>
          </a:prstGeom>
          <a:noFill/>
        </p:spPr>
        <p:txBody>
          <a:bodyPr wrap="square" lIns="323850" tIns="0" rIns="0" bIns="0" anchor="t">
            <a:spAutoFit/>
          </a:bodyPr>
          <a:lstStyle/>
          <a:p>
            <a:pPr algn="l"/>
            <a:r>
              <a:rPr sz="1800" b="1" i="0" u="none">
                <a:solidFill>
                  <a:srgbClr val="1E1B4B"/>
                </a:solidFill>
                <a:latin typeface="Poppins"/>
              </a:rPr>
              <a:t>Efisiensi Beban Kerja Guru</a:t>
            </a:r>
          </a:p>
        </p:txBody>
      </p:sp>
      <p:sp>
        <p:nvSpPr>
          <p:cNvPr id="8" name="TextBox 7"/>
          <p:cNvSpPr txBox="1"/>
          <p:nvPr/>
        </p:nvSpPr>
        <p:spPr>
          <a:xfrm>
            <a:off x="6619875" y="3366194"/>
            <a:ext cx="4657725" cy="1097160"/>
          </a:xfrm>
          <a:prstGeom prst="rect">
            <a:avLst/>
          </a:prstGeom>
          <a:noFill/>
        </p:spPr>
        <p:txBody>
          <a:bodyPr wrap="square" lIns="0" tIns="0" rIns="0" bIns="0" anchor="t">
            <a:spAutoFit/>
          </a:bodyPr>
          <a:lstStyle/>
          <a:p>
            <a:pPr algn="l">
              <a:lnSpc>
                <a:spcPts val="2160"/>
              </a:lnSpc>
            </a:pPr>
            <a:r>
              <a:rPr sz="1350" b="0" i="0" u="none">
                <a:solidFill>
                  <a:srgbClr val="475569"/>
                </a:solidFill>
                <a:latin typeface="Plus Jakarta Sans"/>
              </a:rPr>
              <a:t>Dengan kemampuan menghemat waktu hingga 15 jam per minggu, Teachy membebaskan guru dari rutinitas administratif yang berat, sehingga guru memiliki lebih banyak waktu untuk berinteraksi langsung dengan siswa.</a:t>
            </a:r>
          </a:p>
        </p:txBody>
      </p:sp>
      <p:pic>
        <p:nvPicPr>
          <p:cNvPr id="9" name="Picture 8" descr="image.png"/>
          <p:cNvPicPr>
            <a:picLocks noChangeAspect="1"/>
          </p:cNvPicPr>
          <p:nvPr/>
        </p:nvPicPr>
        <p:blipFill>
          <a:blip r:embed="rId5"/>
          <a:stretch>
            <a:fillRect/>
          </a:stretch>
        </p:blipFill>
        <p:spPr>
          <a:xfrm>
            <a:off x="952500" y="2937569"/>
            <a:ext cx="285750" cy="228600"/>
          </a:xfrm>
          <a:prstGeom prst="rect">
            <a:avLst/>
          </a:prstGeom>
        </p:spPr>
      </p:pic>
      <p:pic>
        <p:nvPicPr>
          <p:cNvPr id="10" name="Picture 9" descr="image.png"/>
          <p:cNvPicPr>
            <a:picLocks noChangeAspect="1"/>
          </p:cNvPicPr>
          <p:nvPr/>
        </p:nvPicPr>
        <p:blipFill>
          <a:blip r:embed="rId6"/>
          <a:stretch>
            <a:fillRect/>
          </a:stretch>
        </p:blipFill>
        <p:spPr>
          <a:xfrm>
            <a:off x="6619875" y="2937569"/>
            <a:ext cx="228600" cy="228600"/>
          </a:xfrm>
          <a:prstGeom prst="rect">
            <a:avLst/>
          </a:prstGeom>
        </p:spPr>
      </p:pic>
      <p:sp>
        <p:nvSpPr>
          <p:cNvPr id="11" name="TextBox 10"/>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Apa itu Teachy.ai?</a:t>
            </a:r>
          </a:p>
        </p:txBody>
      </p:sp>
      <p:sp>
        <p:nvSpPr>
          <p:cNvPr id="12" name="Rectangle 11"/>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286500" y="2003970"/>
            <a:ext cx="5334000" cy="3619500"/>
          </a:xfrm>
          <a:prstGeom prst="rect">
            <a:avLst/>
          </a:prstGeom>
        </p:spPr>
      </p:pic>
      <p:sp>
        <p:nvSpPr>
          <p:cNvPr id="4" name="TextBox 3"/>
          <p:cNvSpPr txBox="1"/>
          <p:nvPr/>
        </p:nvSpPr>
        <p:spPr>
          <a:xfrm>
            <a:off x="876300" y="2335559"/>
            <a:ext cx="5029200" cy="548580"/>
          </a:xfrm>
          <a:prstGeom prst="rect">
            <a:avLst/>
          </a:prstGeom>
          <a:noFill/>
        </p:spPr>
        <p:txBody>
          <a:bodyPr wrap="square" lIns="0" tIns="0" rIns="0" bIns="0" anchor="t">
            <a:spAutoFit/>
          </a:bodyPr>
          <a:lstStyle/>
          <a:p>
            <a:pPr algn="l">
              <a:lnSpc>
                <a:spcPts val="2160"/>
              </a:lnSpc>
            </a:pPr>
            <a:r>
              <a:rPr sz="1350" b="1" i="0" u="none">
                <a:solidFill>
                  <a:srgbClr val="475569"/>
                </a:solidFill>
                <a:latin typeface="Plus Jakarta Sans"/>
              </a:rPr>
              <a:t>Generator Presentation &amp; RPP:</a:t>
            </a:r>
            <a:r>
              <a:rPr sz="1350" b="0" i="0" u="none">
                <a:solidFill>
                  <a:srgbClr val="475569"/>
                </a:solidFill>
                <a:latin typeface="Plus Jakarta Sans"/>
              </a:rPr>
              <a:t> Otomatisasi slide presentasi dan modul ajar selaras standar kurikulum.</a:t>
            </a:r>
          </a:p>
        </p:txBody>
      </p:sp>
      <p:sp>
        <p:nvSpPr>
          <p:cNvPr id="5" name="TextBox 4"/>
          <p:cNvSpPr txBox="1"/>
          <p:nvPr/>
        </p:nvSpPr>
        <p:spPr>
          <a:xfrm>
            <a:off x="876300" y="3074640"/>
            <a:ext cx="5029200" cy="548580"/>
          </a:xfrm>
          <a:prstGeom prst="rect">
            <a:avLst/>
          </a:prstGeom>
          <a:noFill/>
        </p:spPr>
        <p:txBody>
          <a:bodyPr wrap="square" lIns="0" tIns="0" rIns="0" bIns="0" anchor="t">
            <a:spAutoFit/>
          </a:bodyPr>
          <a:lstStyle/>
          <a:p>
            <a:pPr algn="l">
              <a:lnSpc>
                <a:spcPts val="2160"/>
              </a:lnSpc>
            </a:pPr>
            <a:r>
              <a:rPr sz="1350" b="1" i="0" u="none">
                <a:solidFill>
                  <a:srgbClr val="475569"/>
                </a:solidFill>
                <a:latin typeface="Plus Jakarta Sans"/>
              </a:rPr>
              <a:t>Magic Grading (Penilaian AI):</a:t>
            </a:r>
            <a:r>
              <a:rPr sz="1350" b="0" i="0" u="none">
                <a:solidFill>
                  <a:srgbClr val="475569"/>
                </a:solidFill>
                <a:latin typeface="Plus Jakarta Sans"/>
              </a:rPr>
              <a:t> Pembuatan kuis instan dan koreksi otomatis dengan umpan balik personal.</a:t>
            </a:r>
          </a:p>
        </p:txBody>
      </p:sp>
      <p:sp>
        <p:nvSpPr>
          <p:cNvPr id="6" name="TextBox 5"/>
          <p:cNvSpPr txBox="1"/>
          <p:nvPr/>
        </p:nvSpPr>
        <p:spPr>
          <a:xfrm>
            <a:off x="876300" y="3813720"/>
            <a:ext cx="5029200" cy="548580"/>
          </a:xfrm>
          <a:prstGeom prst="rect">
            <a:avLst/>
          </a:prstGeom>
          <a:noFill/>
        </p:spPr>
        <p:txBody>
          <a:bodyPr wrap="square" lIns="0" tIns="0" rIns="0" bIns="0" anchor="t">
            <a:spAutoFit/>
          </a:bodyPr>
          <a:lstStyle/>
          <a:p>
            <a:pPr algn="l">
              <a:lnSpc>
                <a:spcPts val="2160"/>
              </a:lnSpc>
            </a:pPr>
            <a:r>
              <a:rPr sz="1350" b="1" i="0" u="none">
                <a:solidFill>
                  <a:srgbClr val="475569"/>
                </a:solidFill>
                <a:latin typeface="Plus Jakarta Sans"/>
              </a:rPr>
              <a:t>Adaptasi Pembelajaran:</a:t>
            </a:r>
            <a:r>
              <a:rPr sz="1350" b="0" i="0" u="none">
                <a:solidFill>
                  <a:srgbClr val="475569"/>
                </a:solidFill>
                <a:latin typeface="Plus Jakarta Sans"/>
              </a:rPr>
              <a:t> Penyesuaian tingkat kesulitan materi sesuai kebutuhan khusus kelas.</a:t>
            </a:r>
          </a:p>
        </p:txBody>
      </p:sp>
      <p:sp>
        <p:nvSpPr>
          <p:cNvPr id="7" name="TextBox 6"/>
          <p:cNvSpPr txBox="1"/>
          <p:nvPr/>
        </p:nvSpPr>
        <p:spPr>
          <a:xfrm>
            <a:off x="876300" y="4552801"/>
            <a:ext cx="5029200" cy="548580"/>
          </a:xfrm>
          <a:prstGeom prst="rect">
            <a:avLst/>
          </a:prstGeom>
          <a:noFill/>
        </p:spPr>
        <p:txBody>
          <a:bodyPr wrap="square" lIns="0" tIns="0" rIns="0" bIns="0" anchor="t">
            <a:spAutoFit/>
          </a:bodyPr>
          <a:lstStyle/>
          <a:p>
            <a:pPr algn="l">
              <a:lnSpc>
                <a:spcPts val="2160"/>
              </a:lnSpc>
            </a:pPr>
            <a:r>
              <a:rPr sz="1350" b="1" i="0" u="none">
                <a:solidFill>
                  <a:srgbClr val="475569"/>
                </a:solidFill>
                <a:latin typeface="Plus Jakarta Sans"/>
              </a:rPr>
              <a:t>Perpustakaan Konten Siap Pakai:</a:t>
            </a:r>
            <a:r>
              <a:rPr sz="1350" b="0" i="0" u="none">
                <a:solidFill>
                  <a:srgbClr val="475569"/>
                </a:solidFill>
                <a:latin typeface="Plus Jakarta Sans"/>
              </a:rPr>
              <a:t> Akses ke puluhan ribu lembar kerja dan aktivitas edukatif.</a:t>
            </a:r>
          </a:p>
        </p:txBody>
      </p:sp>
      <p:pic>
        <p:nvPicPr>
          <p:cNvPr id="8" name="Picture 7" descr="image.png"/>
          <p:cNvPicPr>
            <a:picLocks noChangeAspect="1"/>
          </p:cNvPicPr>
          <p:nvPr/>
        </p:nvPicPr>
        <p:blipFill>
          <a:blip r:embed="rId4"/>
          <a:stretch>
            <a:fillRect/>
          </a:stretch>
        </p:blipFill>
        <p:spPr>
          <a:xfrm>
            <a:off x="6286500" y="2003970"/>
            <a:ext cx="5334000" cy="3619500"/>
          </a:xfrm>
          <a:prstGeom prst="rect">
            <a:avLst/>
          </a:prstGeom>
        </p:spPr>
      </p:pic>
      <p:sp>
        <p:nvSpPr>
          <p:cNvPr id="9" name="TextBox 8"/>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Fitur Utama Teachy bagi Guru</a:t>
            </a:r>
          </a:p>
        </p:txBody>
      </p:sp>
      <p:sp>
        <p:nvSpPr>
          <p:cNvPr id="10" name="Rectangle 9"/>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image.png"/>
          <p:cNvPicPr>
            <a:picLocks noChangeAspect="1"/>
          </p:cNvPicPr>
          <p:nvPr/>
        </p:nvPicPr>
        <p:blipFill>
          <a:blip r:embed="rId5"/>
          <a:stretch>
            <a:fillRect/>
          </a:stretch>
        </p:blipFill>
        <p:spPr>
          <a:xfrm>
            <a:off x="571500" y="2354609"/>
            <a:ext cx="152400" cy="180975"/>
          </a:xfrm>
          <a:prstGeom prst="rect">
            <a:avLst/>
          </a:prstGeom>
        </p:spPr>
      </p:pic>
      <p:pic>
        <p:nvPicPr>
          <p:cNvPr id="12" name="Picture 11" descr="image.png"/>
          <p:cNvPicPr>
            <a:picLocks noChangeAspect="1"/>
          </p:cNvPicPr>
          <p:nvPr/>
        </p:nvPicPr>
        <p:blipFill>
          <a:blip r:embed="rId5"/>
          <a:stretch>
            <a:fillRect/>
          </a:stretch>
        </p:blipFill>
        <p:spPr>
          <a:xfrm>
            <a:off x="571500" y="3093690"/>
            <a:ext cx="152400" cy="180975"/>
          </a:xfrm>
          <a:prstGeom prst="rect">
            <a:avLst/>
          </a:prstGeom>
        </p:spPr>
      </p:pic>
      <p:pic>
        <p:nvPicPr>
          <p:cNvPr id="13" name="Picture 12" descr="image.png"/>
          <p:cNvPicPr>
            <a:picLocks noChangeAspect="1"/>
          </p:cNvPicPr>
          <p:nvPr/>
        </p:nvPicPr>
        <p:blipFill>
          <a:blip r:embed="rId5"/>
          <a:stretch>
            <a:fillRect/>
          </a:stretch>
        </p:blipFill>
        <p:spPr>
          <a:xfrm>
            <a:off x="571500" y="3832770"/>
            <a:ext cx="152400" cy="180975"/>
          </a:xfrm>
          <a:prstGeom prst="rect">
            <a:avLst/>
          </a:prstGeom>
        </p:spPr>
      </p:pic>
      <p:pic>
        <p:nvPicPr>
          <p:cNvPr id="14" name="Picture 13" descr="image.png"/>
          <p:cNvPicPr>
            <a:picLocks noChangeAspect="1"/>
          </p:cNvPicPr>
          <p:nvPr/>
        </p:nvPicPr>
        <p:blipFill>
          <a:blip r:embed="rId5"/>
          <a:stretch>
            <a:fillRect/>
          </a:stretch>
        </p:blipFill>
        <p:spPr>
          <a:xfrm>
            <a:off x="571500" y="4571851"/>
            <a:ext cx="152400" cy="1809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435572"/>
            <a:ext cx="3524250" cy="2756296"/>
          </a:xfrm>
          <a:prstGeom prst="rect">
            <a:avLst/>
          </a:prstGeom>
        </p:spPr>
      </p:pic>
      <p:pic>
        <p:nvPicPr>
          <p:cNvPr id="4" name="Picture 3" descr="image.png"/>
          <p:cNvPicPr>
            <a:picLocks noChangeAspect="1"/>
          </p:cNvPicPr>
          <p:nvPr/>
        </p:nvPicPr>
        <p:blipFill>
          <a:blip r:embed="rId4"/>
          <a:stretch>
            <a:fillRect/>
          </a:stretch>
        </p:blipFill>
        <p:spPr>
          <a:xfrm>
            <a:off x="4333875" y="2435572"/>
            <a:ext cx="3524250" cy="2756296"/>
          </a:xfrm>
          <a:prstGeom prst="rect">
            <a:avLst/>
          </a:prstGeom>
        </p:spPr>
      </p:pic>
      <p:pic>
        <p:nvPicPr>
          <p:cNvPr id="5" name="Picture 4" descr="image.png"/>
          <p:cNvPicPr>
            <a:picLocks noChangeAspect="1"/>
          </p:cNvPicPr>
          <p:nvPr/>
        </p:nvPicPr>
        <p:blipFill>
          <a:blip r:embed="rId5"/>
          <a:stretch>
            <a:fillRect/>
          </a:stretch>
        </p:blipFill>
        <p:spPr>
          <a:xfrm>
            <a:off x="8096250" y="2435572"/>
            <a:ext cx="3524250" cy="2756296"/>
          </a:xfrm>
          <a:prstGeom prst="rect">
            <a:avLst/>
          </a:prstGeom>
        </p:spPr>
      </p:pic>
      <p:pic>
        <p:nvPicPr>
          <p:cNvPr id="6" name="Picture 5" descr="image.png"/>
          <p:cNvPicPr>
            <a:picLocks noChangeAspect="1"/>
          </p:cNvPicPr>
          <p:nvPr/>
        </p:nvPicPr>
        <p:blipFill>
          <a:blip r:embed="rId6"/>
          <a:stretch>
            <a:fillRect/>
          </a:stretch>
        </p:blipFill>
        <p:spPr>
          <a:xfrm>
            <a:off x="866775" y="2730847"/>
            <a:ext cx="571500" cy="571500"/>
          </a:xfrm>
          <a:prstGeom prst="rect">
            <a:avLst/>
          </a:prstGeom>
        </p:spPr>
      </p:pic>
      <p:sp>
        <p:nvSpPr>
          <p:cNvPr id="7" name="TextBox 6"/>
          <p:cNvSpPr txBox="1"/>
          <p:nvPr/>
        </p:nvSpPr>
        <p:spPr>
          <a:xfrm>
            <a:off x="866775" y="3492847"/>
            <a:ext cx="1700212" cy="314325"/>
          </a:xfrm>
          <a:prstGeom prst="rect">
            <a:avLst/>
          </a:prstGeom>
          <a:noFill/>
        </p:spPr>
        <p:txBody>
          <a:bodyPr wrap="square" lIns="0" tIns="0" rIns="0" bIns="0" anchor="t">
            <a:spAutoFit/>
          </a:bodyPr>
          <a:lstStyle/>
          <a:p>
            <a:pPr algn="l"/>
            <a:r>
              <a:rPr sz="1650" b="1" i="0" u="none">
                <a:solidFill>
                  <a:srgbClr val="0F172A"/>
                </a:solidFill>
                <a:latin typeface="Poppins"/>
              </a:rPr>
              <a:t>Efisiensi Waktu</a:t>
            </a:r>
          </a:p>
        </p:txBody>
      </p:sp>
      <p:sp>
        <p:nvSpPr>
          <p:cNvPr id="8" name="TextBox 7"/>
          <p:cNvSpPr txBox="1"/>
          <p:nvPr/>
        </p:nvSpPr>
        <p:spPr>
          <a:xfrm>
            <a:off x="866775" y="3921472"/>
            <a:ext cx="2933700" cy="731341"/>
          </a:xfrm>
          <a:prstGeom prst="rect">
            <a:avLst/>
          </a:prstGeom>
          <a:noFill/>
        </p:spPr>
        <p:txBody>
          <a:bodyPr wrap="square" lIns="0" tIns="0" rIns="0" bIns="0" anchor="t">
            <a:spAutoFit/>
          </a:bodyPr>
          <a:lstStyle/>
          <a:p>
            <a:pPr algn="l">
              <a:lnSpc>
                <a:spcPts val="1920"/>
              </a:lnSpc>
            </a:pPr>
            <a:r>
              <a:rPr sz="1200" b="0" i="0" u="none">
                <a:solidFill>
                  <a:srgbClr val="475569"/>
                </a:solidFill>
                <a:latin typeface="Plus Jakarta Sans"/>
              </a:rPr>
              <a:t>Memangkas durasi persiapan mengajar secara drastis dari jam menjadi menit melalui pembuatan materi otomatis.</a:t>
            </a:r>
          </a:p>
        </p:txBody>
      </p:sp>
      <p:pic>
        <p:nvPicPr>
          <p:cNvPr id="9" name="Picture 8" descr="image.png"/>
          <p:cNvPicPr>
            <a:picLocks noChangeAspect="1"/>
          </p:cNvPicPr>
          <p:nvPr/>
        </p:nvPicPr>
        <p:blipFill>
          <a:blip r:embed="rId7"/>
          <a:stretch>
            <a:fillRect/>
          </a:stretch>
        </p:blipFill>
        <p:spPr>
          <a:xfrm>
            <a:off x="4629150" y="2730847"/>
            <a:ext cx="571500" cy="571500"/>
          </a:xfrm>
          <a:prstGeom prst="rect">
            <a:avLst/>
          </a:prstGeom>
        </p:spPr>
      </p:pic>
      <p:sp>
        <p:nvSpPr>
          <p:cNvPr id="10" name="TextBox 9"/>
          <p:cNvSpPr txBox="1"/>
          <p:nvPr/>
        </p:nvSpPr>
        <p:spPr>
          <a:xfrm>
            <a:off x="4629150" y="3492847"/>
            <a:ext cx="3080385" cy="314325"/>
          </a:xfrm>
          <a:prstGeom prst="rect">
            <a:avLst/>
          </a:prstGeom>
          <a:noFill/>
        </p:spPr>
        <p:txBody>
          <a:bodyPr wrap="square" lIns="0" tIns="0" rIns="0" bIns="0" anchor="t">
            <a:spAutoFit/>
          </a:bodyPr>
          <a:lstStyle/>
          <a:p>
            <a:pPr algn="l"/>
            <a:r>
              <a:rPr sz="1650" b="1" i="0" u="none">
                <a:solidFill>
                  <a:srgbClr val="0F172A"/>
                </a:solidFill>
                <a:latin typeface="Poppins"/>
              </a:rPr>
              <a:t>Personalisasi Pembelajaran</a:t>
            </a:r>
          </a:p>
        </p:txBody>
      </p:sp>
      <p:sp>
        <p:nvSpPr>
          <p:cNvPr id="11" name="TextBox 10"/>
          <p:cNvSpPr txBox="1"/>
          <p:nvPr/>
        </p:nvSpPr>
        <p:spPr>
          <a:xfrm>
            <a:off x="4629150" y="3921472"/>
            <a:ext cx="2933700" cy="975121"/>
          </a:xfrm>
          <a:prstGeom prst="rect">
            <a:avLst/>
          </a:prstGeom>
          <a:noFill/>
        </p:spPr>
        <p:txBody>
          <a:bodyPr wrap="square" lIns="0" tIns="0" rIns="0" bIns="0" anchor="t">
            <a:spAutoFit/>
          </a:bodyPr>
          <a:lstStyle/>
          <a:p>
            <a:pPr algn="l">
              <a:lnSpc>
                <a:spcPts val="1920"/>
              </a:lnSpc>
            </a:pPr>
            <a:r>
              <a:rPr sz="1200" b="0" i="0" u="none">
                <a:solidFill>
                  <a:srgbClr val="475569"/>
                </a:solidFill>
                <a:latin typeface="Plus Jakarta Sans"/>
              </a:rPr>
              <a:t>Memungkinkan pengajaran berdiferensiasi yang disesuaikan dengan tingkat pemahaman tiap kelompok siswa.</a:t>
            </a:r>
          </a:p>
        </p:txBody>
      </p:sp>
      <p:pic>
        <p:nvPicPr>
          <p:cNvPr id="12" name="Picture 11" descr="image.png"/>
          <p:cNvPicPr>
            <a:picLocks noChangeAspect="1"/>
          </p:cNvPicPr>
          <p:nvPr/>
        </p:nvPicPr>
        <p:blipFill>
          <a:blip r:embed="rId8"/>
          <a:stretch>
            <a:fillRect/>
          </a:stretch>
        </p:blipFill>
        <p:spPr>
          <a:xfrm>
            <a:off x="8391525" y="2730847"/>
            <a:ext cx="571500" cy="571500"/>
          </a:xfrm>
          <a:prstGeom prst="rect">
            <a:avLst/>
          </a:prstGeom>
        </p:spPr>
      </p:pic>
      <p:sp>
        <p:nvSpPr>
          <p:cNvPr id="13" name="TextBox 12"/>
          <p:cNvSpPr txBox="1"/>
          <p:nvPr/>
        </p:nvSpPr>
        <p:spPr>
          <a:xfrm>
            <a:off x="8391525" y="3492847"/>
            <a:ext cx="2280285" cy="314325"/>
          </a:xfrm>
          <a:prstGeom prst="rect">
            <a:avLst/>
          </a:prstGeom>
          <a:noFill/>
        </p:spPr>
        <p:txBody>
          <a:bodyPr wrap="square" lIns="0" tIns="0" rIns="0" bIns="0" anchor="t">
            <a:spAutoFit/>
          </a:bodyPr>
          <a:lstStyle/>
          <a:p>
            <a:pPr algn="l"/>
            <a:r>
              <a:rPr sz="1650" b="1" i="0" u="none">
                <a:solidFill>
                  <a:srgbClr val="0F172A"/>
                </a:solidFill>
                <a:latin typeface="Poppins"/>
              </a:rPr>
              <a:t>Interaktivitas Tinggi</a:t>
            </a:r>
          </a:p>
        </p:txBody>
      </p:sp>
      <p:sp>
        <p:nvSpPr>
          <p:cNvPr id="14" name="TextBox 13"/>
          <p:cNvSpPr txBox="1"/>
          <p:nvPr/>
        </p:nvSpPr>
        <p:spPr>
          <a:xfrm>
            <a:off x="8391525" y="3921472"/>
            <a:ext cx="2933700" cy="731341"/>
          </a:xfrm>
          <a:prstGeom prst="rect">
            <a:avLst/>
          </a:prstGeom>
          <a:noFill/>
        </p:spPr>
        <p:txBody>
          <a:bodyPr wrap="square" lIns="0" tIns="0" rIns="0" bIns="0" anchor="t">
            <a:spAutoFit/>
          </a:bodyPr>
          <a:lstStyle/>
          <a:p>
            <a:pPr algn="l">
              <a:lnSpc>
                <a:spcPts val="1920"/>
              </a:lnSpc>
            </a:pPr>
            <a:r>
              <a:rPr sz="1200" b="0" i="0" u="none">
                <a:solidFill>
                  <a:srgbClr val="475569"/>
                </a:solidFill>
                <a:latin typeface="Plus Jakarta Sans"/>
              </a:rPr>
              <a:t>Menyajikan format pembelajaran variatif seperti kuis game, flashcard, dan peta konsep yang memikat minat belajar.</a:t>
            </a:r>
          </a:p>
        </p:txBody>
      </p:sp>
      <p:pic>
        <p:nvPicPr>
          <p:cNvPr id="15" name="Picture 14" descr="image.png"/>
          <p:cNvPicPr>
            <a:picLocks noChangeAspect="1"/>
          </p:cNvPicPr>
          <p:nvPr/>
        </p:nvPicPr>
        <p:blipFill>
          <a:blip r:embed="rId9"/>
          <a:stretch>
            <a:fillRect/>
          </a:stretch>
        </p:blipFill>
        <p:spPr>
          <a:xfrm>
            <a:off x="1042987" y="2892772"/>
            <a:ext cx="219075" cy="247650"/>
          </a:xfrm>
          <a:prstGeom prst="rect">
            <a:avLst/>
          </a:prstGeom>
        </p:spPr>
      </p:pic>
      <p:pic>
        <p:nvPicPr>
          <p:cNvPr id="16" name="Picture 15" descr="image.png"/>
          <p:cNvPicPr>
            <a:picLocks noChangeAspect="1"/>
          </p:cNvPicPr>
          <p:nvPr/>
        </p:nvPicPr>
        <p:blipFill>
          <a:blip r:embed="rId10"/>
          <a:stretch>
            <a:fillRect/>
          </a:stretch>
        </p:blipFill>
        <p:spPr>
          <a:xfrm>
            <a:off x="4791075" y="2892772"/>
            <a:ext cx="247650" cy="247650"/>
          </a:xfrm>
          <a:prstGeom prst="rect">
            <a:avLst/>
          </a:prstGeom>
        </p:spPr>
      </p:pic>
      <p:pic>
        <p:nvPicPr>
          <p:cNvPr id="17" name="Picture 16" descr="image.png"/>
          <p:cNvPicPr>
            <a:picLocks noChangeAspect="1"/>
          </p:cNvPicPr>
          <p:nvPr/>
        </p:nvPicPr>
        <p:blipFill>
          <a:blip r:embed="rId11"/>
          <a:stretch>
            <a:fillRect/>
          </a:stretch>
        </p:blipFill>
        <p:spPr>
          <a:xfrm>
            <a:off x="8520112" y="2892772"/>
            <a:ext cx="314325" cy="247650"/>
          </a:xfrm>
          <a:prstGeom prst="rect">
            <a:avLst/>
          </a:prstGeom>
        </p:spPr>
      </p:pic>
      <p:sp>
        <p:nvSpPr>
          <p:cNvPr id="18" name="TextBox 17"/>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Manfaat Utama dalam Pembelajaran</a:t>
            </a:r>
          </a:p>
        </p:txBody>
      </p:sp>
      <p:sp>
        <p:nvSpPr>
          <p:cNvPr id="19" name="Rectangle 18"/>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495925" y="2324248"/>
            <a:ext cx="1200150" cy="238125"/>
          </a:xfrm>
          <a:prstGeom prst="rect">
            <a:avLst/>
          </a:prstGeom>
          <a:noFill/>
        </p:spPr>
        <p:txBody>
          <a:bodyPr wrap="square" lIns="0" tIns="0" rIns="0" bIns="0" anchor="t">
            <a:spAutoFit/>
          </a:bodyPr>
          <a:lstStyle/>
          <a:p>
            <a:pPr algn="ctr"/>
            <a:r>
              <a:rPr sz="1500" b="1" i="0" u="none">
                <a:solidFill>
                  <a:srgbClr val="0D9488"/>
                </a:solidFill>
                <a:latin typeface="Plus Jakarta Sans"/>
              </a:rPr>
              <a:t>BAGIAN 02</a:t>
            </a:r>
          </a:p>
        </p:txBody>
      </p:sp>
      <p:sp>
        <p:nvSpPr>
          <p:cNvPr id="4" name="TextBox 3"/>
          <p:cNvSpPr txBox="1"/>
          <p:nvPr/>
        </p:nvSpPr>
        <p:spPr>
          <a:xfrm>
            <a:off x="2685573" y="2705248"/>
            <a:ext cx="6820852" cy="548580"/>
          </a:xfrm>
          <a:prstGeom prst="rect">
            <a:avLst/>
          </a:prstGeom>
          <a:noFill/>
        </p:spPr>
        <p:txBody>
          <a:bodyPr wrap="square" lIns="0" tIns="0" rIns="0" bIns="0" anchor="t">
            <a:spAutoFit/>
          </a:bodyPr>
          <a:lstStyle/>
          <a:p>
            <a:pPr algn="ctr">
              <a:lnSpc>
                <a:spcPts val="4320"/>
              </a:lnSpc>
            </a:pPr>
            <a:r>
              <a:rPr sz="3600" b="1" i="0" u="none">
                <a:solidFill>
                  <a:srgbClr val="0F172A"/>
                </a:solidFill>
                <a:latin typeface="Poppins"/>
              </a:rPr>
              <a:t>Strategi Penerapan di Kelas</a:t>
            </a:r>
          </a:p>
        </p:txBody>
      </p:sp>
      <p:sp>
        <p:nvSpPr>
          <p:cNvPr id="5" name="Rectangle 4"/>
          <p:cNvSpPr/>
          <p:nvPr/>
        </p:nvSpPr>
        <p:spPr>
          <a:xfrm>
            <a:off x="5715000" y="3634829"/>
            <a:ext cx="762000" cy="3810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524125" y="3863429"/>
            <a:ext cx="7143750" cy="670321"/>
          </a:xfrm>
          <a:prstGeom prst="rect">
            <a:avLst/>
          </a:prstGeom>
          <a:noFill/>
        </p:spPr>
        <p:txBody>
          <a:bodyPr wrap="square" lIns="0" tIns="0" rIns="0" bIns="0" anchor="t">
            <a:spAutoFit/>
          </a:bodyPr>
          <a:lstStyle/>
          <a:p>
            <a:pPr algn="ctr">
              <a:lnSpc>
                <a:spcPts val="2640"/>
              </a:lnSpc>
            </a:pPr>
            <a:r>
              <a:rPr sz="1650" b="0" i="0" u="none">
                <a:solidFill>
                  <a:srgbClr val="64748B"/>
                </a:solidFill>
                <a:latin typeface="Plus Jakarta Sans"/>
              </a:rPr>
              <a:t>Langkah Praktis Mengintegrasikan Platform Teachy dalam Kegiatan Belajar Mengajar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4289970"/>
            <a:ext cx="2430660" cy="1293316"/>
          </a:xfrm>
          <a:prstGeom prst="rect">
            <a:avLst/>
          </a:prstGeom>
        </p:spPr>
      </p:pic>
      <p:pic>
        <p:nvPicPr>
          <p:cNvPr id="4" name="Picture 3" descr="image.png"/>
          <p:cNvPicPr>
            <a:picLocks noChangeAspect="1"/>
          </p:cNvPicPr>
          <p:nvPr/>
        </p:nvPicPr>
        <p:blipFill>
          <a:blip r:embed="rId4"/>
          <a:stretch>
            <a:fillRect/>
          </a:stretch>
        </p:blipFill>
        <p:spPr>
          <a:xfrm>
            <a:off x="3444180" y="2425154"/>
            <a:ext cx="2430660" cy="1293316"/>
          </a:xfrm>
          <a:prstGeom prst="rect">
            <a:avLst/>
          </a:prstGeom>
        </p:spPr>
      </p:pic>
      <p:pic>
        <p:nvPicPr>
          <p:cNvPr id="5" name="Picture 4" descr="image.png"/>
          <p:cNvPicPr>
            <a:picLocks noChangeAspect="1"/>
          </p:cNvPicPr>
          <p:nvPr/>
        </p:nvPicPr>
        <p:blipFill>
          <a:blip r:embed="rId5"/>
          <a:stretch>
            <a:fillRect/>
          </a:stretch>
        </p:blipFill>
        <p:spPr>
          <a:xfrm>
            <a:off x="6316860" y="4289970"/>
            <a:ext cx="2430660" cy="1293316"/>
          </a:xfrm>
          <a:prstGeom prst="rect">
            <a:avLst/>
          </a:prstGeom>
        </p:spPr>
      </p:pic>
      <p:pic>
        <p:nvPicPr>
          <p:cNvPr id="6" name="Picture 5" descr="image.png"/>
          <p:cNvPicPr>
            <a:picLocks noChangeAspect="1"/>
          </p:cNvPicPr>
          <p:nvPr/>
        </p:nvPicPr>
        <p:blipFill>
          <a:blip r:embed="rId4"/>
          <a:stretch>
            <a:fillRect/>
          </a:stretch>
        </p:blipFill>
        <p:spPr>
          <a:xfrm>
            <a:off x="9189541" y="2425154"/>
            <a:ext cx="2430660" cy="1293316"/>
          </a:xfrm>
          <a:prstGeom prst="rect">
            <a:avLst/>
          </a:prstGeom>
        </p:spPr>
      </p:pic>
      <p:sp>
        <p:nvSpPr>
          <p:cNvPr id="7" name="Rounded Rectangle 6"/>
          <p:cNvSpPr/>
          <p:nvPr/>
        </p:nvSpPr>
        <p:spPr>
          <a:xfrm>
            <a:off x="1672530" y="3889920"/>
            <a:ext cx="228600" cy="228600"/>
          </a:xfrm>
          <a:prstGeom prst="roundRect">
            <a:avLst>
              <a:gd name="adj" fmla="val 50000"/>
            </a:avLst>
          </a:prstGeom>
          <a:solidFill>
            <a:srgbClr val="0D9488"/>
          </a:solidFill>
          <a:ln w="381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4545210" y="3889920"/>
            <a:ext cx="228600" cy="228600"/>
          </a:xfrm>
          <a:prstGeom prst="roundRect">
            <a:avLst>
              <a:gd name="adj" fmla="val 50000"/>
            </a:avLst>
          </a:prstGeom>
          <a:solidFill>
            <a:srgbClr val="0D9488"/>
          </a:solidFill>
          <a:ln w="381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7417891" y="3889920"/>
            <a:ext cx="228600" cy="228600"/>
          </a:xfrm>
          <a:prstGeom prst="roundRect">
            <a:avLst>
              <a:gd name="adj" fmla="val 50000"/>
            </a:avLst>
          </a:prstGeom>
          <a:solidFill>
            <a:srgbClr val="0D9488"/>
          </a:solidFill>
          <a:ln w="381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10290571" y="3889920"/>
            <a:ext cx="228600" cy="228600"/>
          </a:xfrm>
          <a:prstGeom prst="roundRect">
            <a:avLst>
              <a:gd name="adj" fmla="val 50000"/>
            </a:avLst>
          </a:prstGeom>
          <a:solidFill>
            <a:srgbClr val="0D9488"/>
          </a:solidFill>
          <a:ln w="381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1123950" y="3985170"/>
            <a:ext cx="9944100" cy="3810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20759" y="4489995"/>
            <a:ext cx="2132141" cy="257175"/>
          </a:xfrm>
          <a:prstGeom prst="rect">
            <a:avLst/>
          </a:prstGeom>
          <a:noFill/>
        </p:spPr>
        <p:txBody>
          <a:bodyPr wrap="square" lIns="0" tIns="0" rIns="0" bIns="0" anchor="t">
            <a:spAutoFit/>
          </a:bodyPr>
          <a:lstStyle/>
          <a:p>
            <a:pPr algn="ctr"/>
            <a:r>
              <a:rPr sz="1350" b="1" i="0" u="none">
                <a:solidFill>
                  <a:srgbClr val="0D9488"/>
                </a:solidFill>
                <a:latin typeface="Poppins"/>
              </a:rPr>
              <a:t>1. Perencanaan</a:t>
            </a:r>
          </a:p>
        </p:txBody>
      </p:sp>
      <p:sp>
        <p:nvSpPr>
          <p:cNvPr id="13" name="TextBox 12"/>
          <p:cNvSpPr txBox="1"/>
          <p:nvPr/>
        </p:nvSpPr>
        <p:spPr>
          <a:xfrm>
            <a:off x="771525" y="4823370"/>
            <a:ext cx="2030610" cy="559891"/>
          </a:xfrm>
          <a:prstGeom prst="rect">
            <a:avLst/>
          </a:prstGeom>
          <a:noFill/>
        </p:spPr>
        <p:txBody>
          <a:bodyPr wrap="square" lIns="0" tIns="0" rIns="0" bIns="0" anchor="t">
            <a:spAutoFit/>
          </a:bodyPr>
          <a:lstStyle/>
          <a:p>
            <a:pPr algn="ctr">
              <a:lnSpc>
                <a:spcPts val="1470"/>
              </a:lnSpc>
            </a:pPr>
            <a:r>
              <a:rPr sz="1050" b="0" i="0" u="none">
                <a:solidFill>
                  <a:srgbClr val="475569"/>
                </a:solidFill>
                <a:latin typeface="Plus Jakarta Sans"/>
              </a:rPr>
              <a:t>Input topik, capaian pembelajaran, dan jenjang kelas ke Teachy AI.</a:t>
            </a:r>
          </a:p>
        </p:txBody>
      </p:sp>
      <p:sp>
        <p:nvSpPr>
          <p:cNvPr id="14" name="TextBox 13"/>
          <p:cNvSpPr txBox="1"/>
          <p:nvPr/>
        </p:nvSpPr>
        <p:spPr>
          <a:xfrm>
            <a:off x="3593440" y="2625179"/>
            <a:ext cx="2132141" cy="257175"/>
          </a:xfrm>
          <a:prstGeom prst="rect">
            <a:avLst/>
          </a:prstGeom>
          <a:noFill/>
        </p:spPr>
        <p:txBody>
          <a:bodyPr wrap="square" lIns="0" tIns="0" rIns="0" bIns="0" anchor="t">
            <a:spAutoFit/>
          </a:bodyPr>
          <a:lstStyle/>
          <a:p>
            <a:pPr algn="ctr"/>
            <a:r>
              <a:rPr sz="1350" b="1" i="0" u="none">
                <a:solidFill>
                  <a:srgbClr val="0D9488"/>
                </a:solidFill>
                <a:latin typeface="Poppins"/>
              </a:rPr>
              <a:t>2. Generasi</a:t>
            </a:r>
          </a:p>
        </p:txBody>
      </p:sp>
      <p:sp>
        <p:nvSpPr>
          <p:cNvPr id="15" name="TextBox 14"/>
          <p:cNvSpPr txBox="1"/>
          <p:nvPr/>
        </p:nvSpPr>
        <p:spPr>
          <a:xfrm>
            <a:off x="3644205" y="2958554"/>
            <a:ext cx="2030610" cy="559891"/>
          </a:xfrm>
          <a:prstGeom prst="rect">
            <a:avLst/>
          </a:prstGeom>
          <a:noFill/>
        </p:spPr>
        <p:txBody>
          <a:bodyPr wrap="square" lIns="0" tIns="0" rIns="0" bIns="0" anchor="t">
            <a:spAutoFit/>
          </a:bodyPr>
          <a:lstStyle/>
          <a:p>
            <a:pPr algn="ctr">
              <a:lnSpc>
                <a:spcPts val="1470"/>
              </a:lnSpc>
            </a:pPr>
            <a:r>
              <a:rPr sz="1050" b="0" i="0" u="none">
                <a:solidFill>
                  <a:srgbClr val="475569"/>
                </a:solidFill>
                <a:latin typeface="Plus Jakarta Sans"/>
              </a:rPr>
              <a:t>Hasilkan slide presentasi, kuis interaktif, dan RPP dalam hitungan detik.</a:t>
            </a:r>
          </a:p>
        </p:txBody>
      </p:sp>
      <p:sp>
        <p:nvSpPr>
          <p:cNvPr id="16" name="TextBox 15"/>
          <p:cNvSpPr txBox="1"/>
          <p:nvPr/>
        </p:nvSpPr>
        <p:spPr>
          <a:xfrm>
            <a:off x="6466120" y="4489995"/>
            <a:ext cx="2132141" cy="257175"/>
          </a:xfrm>
          <a:prstGeom prst="rect">
            <a:avLst/>
          </a:prstGeom>
          <a:noFill/>
        </p:spPr>
        <p:txBody>
          <a:bodyPr wrap="square" lIns="0" tIns="0" rIns="0" bIns="0" anchor="t">
            <a:spAutoFit/>
          </a:bodyPr>
          <a:lstStyle/>
          <a:p>
            <a:pPr algn="ctr"/>
            <a:r>
              <a:rPr sz="1350" b="1" i="0" u="none">
                <a:solidFill>
                  <a:srgbClr val="0D9488"/>
                </a:solidFill>
                <a:latin typeface="Poppins"/>
              </a:rPr>
              <a:t>3. Eksekusi</a:t>
            </a:r>
          </a:p>
        </p:txBody>
      </p:sp>
      <p:sp>
        <p:nvSpPr>
          <p:cNvPr id="17" name="TextBox 16"/>
          <p:cNvSpPr txBox="1"/>
          <p:nvPr/>
        </p:nvSpPr>
        <p:spPr>
          <a:xfrm>
            <a:off x="6516885" y="4823370"/>
            <a:ext cx="2030610" cy="559891"/>
          </a:xfrm>
          <a:prstGeom prst="rect">
            <a:avLst/>
          </a:prstGeom>
          <a:noFill/>
        </p:spPr>
        <p:txBody>
          <a:bodyPr wrap="square" lIns="0" tIns="0" rIns="0" bIns="0" anchor="t">
            <a:spAutoFit/>
          </a:bodyPr>
          <a:lstStyle/>
          <a:p>
            <a:pPr algn="ctr">
              <a:lnSpc>
                <a:spcPts val="1470"/>
              </a:lnSpc>
            </a:pPr>
            <a:r>
              <a:rPr sz="1050" b="0" i="0" u="none">
                <a:solidFill>
                  <a:srgbClr val="475569"/>
                </a:solidFill>
                <a:latin typeface="Plus Jakarta Sans"/>
              </a:rPr>
              <a:t>Gunakan slide dan media AI saat proses pengajaran interaktif di kelas.</a:t>
            </a:r>
          </a:p>
        </p:txBody>
      </p:sp>
      <p:sp>
        <p:nvSpPr>
          <p:cNvPr id="18" name="TextBox 17"/>
          <p:cNvSpPr txBox="1"/>
          <p:nvPr/>
        </p:nvSpPr>
        <p:spPr>
          <a:xfrm>
            <a:off x="9338801" y="2625179"/>
            <a:ext cx="2132141" cy="257175"/>
          </a:xfrm>
          <a:prstGeom prst="rect">
            <a:avLst/>
          </a:prstGeom>
          <a:noFill/>
        </p:spPr>
        <p:txBody>
          <a:bodyPr wrap="square" lIns="0" tIns="0" rIns="0" bIns="0" anchor="t">
            <a:spAutoFit/>
          </a:bodyPr>
          <a:lstStyle/>
          <a:p>
            <a:pPr algn="ctr"/>
            <a:r>
              <a:rPr sz="1350" b="1" i="0" u="none">
                <a:solidFill>
                  <a:srgbClr val="0D9488"/>
                </a:solidFill>
                <a:latin typeface="Poppins"/>
              </a:rPr>
              <a:t>4. Evaluasi</a:t>
            </a:r>
          </a:p>
        </p:txBody>
      </p:sp>
      <p:sp>
        <p:nvSpPr>
          <p:cNvPr id="19" name="TextBox 18"/>
          <p:cNvSpPr txBox="1"/>
          <p:nvPr/>
        </p:nvSpPr>
        <p:spPr>
          <a:xfrm>
            <a:off x="9389566" y="2958554"/>
            <a:ext cx="2030610" cy="559891"/>
          </a:xfrm>
          <a:prstGeom prst="rect">
            <a:avLst/>
          </a:prstGeom>
          <a:noFill/>
        </p:spPr>
        <p:txBody>
          <a:bodyPr wrap="square" lIns="0" tIns="0" rIns="0" bIns="0" anchor="t">
            <a:spAutoFit/>
          </a:bodyPr>
          <a:lstStyle/>
          <a:p>
            <a:pPr algn="ctr">
              <a:lnSpc>
                <a:spcPts val="1470"/>
              </a:lnSpc>
            </a:pPr>
            <a:r>
              <a:rPr sz="1050" b="0" i="0" u="none">
                <a:solidFill>
                  <a:srgbClr val="475569"/>
                </a:solidFill>
                <a:latin typeface="Plus Jakarta Sans"/>
              </a:rPr>
              <a:t>Lakukan kuis otomatis dan pantau laporan analisis progres tiap siswa.</a:t>
            </a:r>
          </a:p>
        </p:txBody>
      </p:sp>
      <p:sp>
        <p:nvSpPr>
          <p:cNvPr id="20" name="TextBox 19"/>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Tahapan Integrasi Pembelajaran</a:t>
            </a:r>
          </a:p>
        </p:txBody>
      </p:sp>
      <p:sp>
        <p:nvSpPr>
          <p:cNvPr id="21" name="Rectangle 20"/>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084933"/>
            <a:ext cx="3524250" cy="3457575"/>
          </a:xfrm>
          <a:prstGeom prst="rect">
            <a:avLst/>
          </a:prstGeom>
        </p:spPr>
      </p:pic>
      <p:pic>
        <p:nvPicPr>
          <p:cNvPr id="4" name="Picture 3" descr="image.png"/>
          <p:cNvPicPr>
            <a:picLocks noChangeAspect="1"/>
          </p:cNvPicPr>
          <p:nvPr/>
        </p:nvPicPr>
        <p:blipFill>
          <a:blip r:embed="rId4"/>
          <a:stretch>
            <a:fillRect/>
          </a:stretch>
        </p:blipFill>
        <p:spPr>
          <a:xfrm>
            <a:off x="4333875" y="2084933"/>
            <a:ext cx="3524250" cy="3457575"/>
          </a:xfrm>
          <a:prstGeom prst="rect">
            <a:avLst/>
          </a:prstGeom>
        </p:spPr>
      </p:pic>
      <p:pic>
        <p:nvPicPr>
          <p:cNvPr id="5" name="Picture 4" descr="image.png"/>
          <p:cNvPicPr>
            <a:picLocks noChangeAspect="1"/>
          </p:cNvPicPr>
          <p:nvPr/>
        </p:nvPicPr>
        <p:blipFill>
          <a:blip r:embed="rId5"/>
          <a:stretch>
            <a:fillRect/>
          </a:stretch>
        </p:blipFill>
        <p:spPr>
          <a:xfrm>
            <a:off x="8096250" y="2084933"/>
            <a:ext cx="3524250" cy="3457575"/>
          </a:xfrm>
          <a:prstGeom prst="rect">
            <a:avLst/>
          </a:prstGeom>
        </p:spPr>
      </p:pic>
      <p:pic>
        <p:nvPicPr>
          <p:cNvPr id="6" name="Picture 5" descr="image.png"/>
          <p:cNvPicPr>
            <a:picLocks noChangeAspect="1"/>
          </p:cNvPicPr>
          <p:nvPr/>
        </p:nvPicPr>
        <p:blipFill>
          <a:blip r:embed="rId6"/>
          <a:stretch>
            <a:fillRect/>
          </a:stretch>
        </p:blipFill>
        <p:spPr>
          <a:xfrm>
            <a:off x="771525" y="2284958"/>
            <a:ext cx="3124200" cy="2095500"/>
          </a:xfrm>
          <a:prstGeom prst="rect">
            <a:avLst/>
          </a:prstGeom>
        </p:spPr>
      </p:pic>
      <p:pic>
        <p:nvPicPr>
          <p:cNvPr id="7" name="Picture 6" descr="image.png"/>
          <p:cNvPicPr>
            <a:picLocks noChangeAspect="1"/>
          </p:cNvPicPr>
          <p:nvPr/>
        </p:nvPicPr>
        <p:blipFill>
          <a:blip r:embed="rId7"/>
          <a:stretch>
            <a:fillRect/>
          </a:stretch>
        </p:blipFill>
        <p:spPr>
          <a:xfrm>
            <a:off x="4533900" y="2284958"/>
            <a:ext cx="3124200" cy="2095500"/>
          </a:xfrm>
          <a:prstGeom prst="rect">
            <a:avLst/>
          </a:prstGeom>
        </p:spPr>
      </p:pic>
      <p:pic>
        <p:nvPicPr>
          <p:cNvPr id="8" name="Picture 7" descr="image.png"/>
          <p:cNvPicPr>
            <a:picLocks noChangeAspect="1"/>
          </p:cNvPicPr>
          <p:nvPr/>
        </p:nvPicPr>
        <p:blipFill>
          <a:blip r:embed="rId8"/>
          <a:stretch>
            <a:fillRect/>
          </a:stretch>
        </p:blipFill>
        <p:spPr>
          <a:xfrm>
            <a:off x="8296275" y="2284958"/>
            <a:ext cx="3124200" cy="2095500"/>
          </a:xfrm>
          <a:prstGeom prst="rect">
            <a:avLst/>
          </a:prstGeom>
        </p:spPr>
      </p:pic>
      <p:sp>
        <p:nvSpPr>
          <p:cNvPr id="9" name="TextBox 8"/>
          <p:cNvSpPr txBox="1"/>
          <p:nvPr/>
        </p:nvSpPr>
        <p:spPr>
          <a:xfrm>
            <a:off x="771525" y="4523333"/>
            <a:ext cx="3280410" cy="285750"/>
          </a:xfrm>
          <a:prstGeom prst="rect">
            <a:avLst/>
          </a:prstGeom>
          <a:noFill/>
        </p:spPr>
        <p:txBody>
          <a:bodyPr wrap="square" lIns="0" tIns="0" rIns="0" bIns="0" anchor="t">
            <a:spAutoFit/>
          </a:bodyPr>
          <a:lstStyle/>
          <a:p>
            <a:pPr algn="l"/>
            <a:r>
              <a:rPr sz="1500" b="1" i="0" u="none">
                <a:solidFill>
                  <a:srgbClr val="1E1B4B"/>
                </a:solidFill>
                <a:latin typeface="Poppins"/>
              </a:rPr>
              <a:t>Slide &amp; RPP Interactive</a:t>
            </a:r>
          </a:p>
        </p:txBody>
      </p:sp>
      <p:sp>
        <p:nvSpPr>
          <p:cNvPr id="10" name="TextBox 9"/>
          <p:cNvSpPr txBox="1"/>
          <p:nvPr/>
        </p:nvSpPr>
        <p:spPr>
          <a:xfrm>
            <a:off x="771525" y="4885283"/>
            <a:ext cx="3124200" cy="457200"/>
          </a:xfrm>
          <a:prstGeom prst="rect">
            <a:avLst/>
          </a:prstGeom>
          <a:noFill/>
        </p:spPr>
        <p:txBody>
          <a:bodyPr wrap="square" lIns="0" tIns="0" rIns="0" bIns="0" anchor="t">
            <a:spAutoFit/>
          </a:bodyPr>
          <a:lstStyle/>
          <a:p>
            <a:pPr algn="l">
              <a:lnSpc>
                <a:spcPts val="1800"/>
              </a:lnSpc>
            </a:pPr>
            <a:r>
              <a:rPr sz="1125" b="0" i="0" u="none">
                <a:solidFill>
                  <a:srgbClr val="64748B"/>
                </a:solidFill>
                <a:latin typeface="Plus Jakarta Sans"/>
              </a:rPr>
              <a:t>Materi ajar terstruktur lengkap dengan modul dan panduan pengajaran.</a:t>
            </a:r>
          </a:p>
        </p:txBody>
      </p:sp>
      <p:sp>
        <p:nvSpPr>
          <p:cNvPr id="11" name="TextBox 10"/>
          <p:cNvSpPr txBox="1"/>
          <p:nvPr/>
        </p:nvSpPr>
        <p:spPr>
          <a:xfrm>
            <a:off x="4533900" y="4523333"/>
            <a:ext cx="3280410" cy="285750"/>
          </a:xfrm>
          <a:prstGeom prst="rect">
            <a:avLst/>
          </a:prstGeom>
          <a:noFill/>
        </p:spPr>
        <p:txBody>
          <a:bodyPr wrap="square" lIns="0" tIns="0" rIns="0" bIns="0" anchor="t">
            <a:spAutoFit/>
          </a:bodyPr>
          <a:lstStyle/>
          <a:p>
            <a:pPr algn="l"/>
            <a:r>
              <a:rPr sz="1500" b="1" i="0" u="none">
                <a:solidFill>
                  <a:srgbClr val="1E1B4B"/>
                </a:solidFill>
                <a:latin typeface="Poppins"/>
              </a:rPr>
              <a:t>Kuis &amp; Flashcards</a:t>
            </a:r>
          </a:p>
        </p:txBody>
      </p:sp>
      <p:sp>
        <p:nvSpPr>
          <p:cNvPr id="12" name="TextBox 11"/>
          <p:cNvSpPr txBox="1"/>
          <p:nvPr/>
        </p:nvSpPr>
        <p:spPr>
          <a:xfrm>
            <a:off x="4533900" y="4885283"/>
            <a:ext cx="3124200" cy="457200"/>
          </a:xfrm>
          <a:prstGeom prst="rect">
            <a:avLst/>
          </a:prstGeom>
          <a:noFill/>
        </p:spPr>
        <p:txBody>
          <a:bodyPr wrap="square" lIns="0" tIns="0" rIns="0" bIns="0" anchor="t">
            <a:spAutoFit/>
          </a:bodyPr>
          <a:lstStyle/>
          <a:p>
            <a:pPr algn="l">
              <a:lnSpc>
                <a:spcPts val="1800"/>
              </a:lnSpc>
            </a:pPr>
            <a:r>
              <a:rPr sz="1125" b="0" i="0" u="none">
                <a:solidFill>
                  <a:srgbClr val="64748B"/>
                </a:solidFill>
                <a:latin typeface="Plus Jakarta Sans"/>
              </a:rPr>
              <a:t>Latihan interaktif digital yang dapat dimainkan langsung oleh siswa.</a:t>
            </a:r>
          </a:p>
        </p:txBody>
      </p:sp>
      <p:sp>
        <p:nvSpPr>
          <p:cNvPr id="13" name="TextBox 12"/>
          <p:cNvSpPr txBox="1"/>
          <p:nvPr/>
        </p:nvSpPr>
        <p:spPr>
          <a:xfrm>
            <a:off x="8296275" y="4523333"/>
            <a:ext cx="3280410" cy="285750"/>
          </a:xfrm>
          <a:prstGeom prst="rect">
            <a:avLst/>
          </a:prstGeom>
          <a:noFill/>
        </p:spPr>
        <p:txBody>
          <a:bodyPr wrap="square" lIns="0" tIns="0" rIns="0" bIns="0" anchor="t">
            <a:spAutoFit/>
          </a:bodyPr>
          <a:lstStyle/>
          <a:p>
            <a:pPr algn="l"/>
            <a:r>
              <a:rPr sz="1500" b="1" i="0" u="none">
                <a:solidFill>
                  <a:srgbClr val="1E1B4B"/>
                </a:solidFill>
                <a:latin typeface="Poppins"/>
              </a:rPr>
              <a:t>Laporan Kinerja</a:t>
            </a:r>
          </a:p>
        </p:txBody>
      </p:sp>
      <p:sp>
        <p:nvSpPr>
          <p:cNvPr id="14" name="TextBox 13"/>
          <p:cNvSpPr txBox="1"/>
          <p:nvPr/>
        </p:nvSpPr>
        <p:spPr>
          <a:xfrm>
            <a:off x="8296275" y="4885283"/>
            <a:ext cx="3124200" cy="457200"/>
          </a:xfrm>
          <a:prstGeom prst="rect">
            <a:avLst/>
          </a:prstGeom>
          <a:noFill/>
        </p:spPr>
        <p:txBody>
          <a:bodyPr wrap="square" lIns="0" tIns="0" rIns="0" bIns="0" anchor="t">
            <a:spAutoFit/>
          </a:bodyPr>
          <a:lstStyle/>
          <a:p>
            <a:pPr algn="l">
              <a:lnSpc>
                <a:spcPts val="1800"/>
              </a:lnSpc>
            </a:pPr>
            <a:r>
              <a:rPr sz="1125" b="0" i="0" u="none">
                <a:solidFill>
                  <a:srgbClr val="64748B"/>
                </a:solidFill>
                <a:latin typeface="Plus Jakarta Sans"/>
              </a:rPr>
              <a:t>Analisis otomatis hasil belajar untuk mengukur pemahaman materi.</a:t>
            </a:r>
          </a:p>
        </p:txBody>
      </p:sp>
      <p:pic>
        <p:nvPicPr>
          <p:cNvPr id="15" name="Picture 14" descr="image.png"/>
          <p:cNvPicPr>
            <a:picLocks noChangeAspect="1"/>
          </p:cNvPicPr>
          <p:nvPr/>
        </p:nvPicPr>
        <p:blipFill>
          <a:blip r:embed="rId9"/>
          <a:stretch>
            <a:fillRect/>
          </a:stretch>
        </p:blipFill>
        <p:spPr>
          <a:xfrm>
            <a:off x="771525" y="2284958"/>
            <a:ext cx="3124200" cy="2095500"/>
          </a:xfrm>
          <a:prstGeom prst="rect">
            <a:avLst/>
          </a:prstGeom>
        </p:spPr>
      </p:pic>
      <p:pic>
        <p:nvPicPr>
          <p:cNvPr id="16" name="Picture 15" descr="image.png"/>
          <p:cNvPicPr>
            <a:picLocks noChangeAspect="1"/>
          </p:cNvPicPr>
          <p:nvPr/>
        </p:nvPicPr>
        <p:blipFill>
          <a:blip r:embed="rId10"/>
          <a:stretch>
            <a:fillRect/>
          </a:stretch>
        </p:blipFill>
        <p:spPr>
          <a:xfrm>
            <a:off x="4533900" y="2284958"/>
            <a:ext cx="3124200" cy="2095500"/>
          </a:xfrm>
          <a:prstGeom prst="rect">
            <a:avLst/>
          </a:prstGeom>
        </p:spPr>
      </p:pic>
      <p:pic>
        <p:nvPicPr>
          <p:cNvPr id="17" name="Picture 16" descr="image.png"/>
          <p:cNvPicPr>
            <a:picLocks noChangeAspect="1"/>
          </p:cNvPicPr>
          <p:nvPr/>
        </p:nvPicPr>
        <p:blipFill>
          <a:blip r:embed="rId11"/>
          <a:stretch>
            <a:fillRect/>
          </a:stretch>
        </p:blipFill>
        <p:spPr>
          <a:xfrm>
            <a:off x="8296275" y="2284958"/>
            <a:ext cx="3124200" cy="2095500"/>
          </a:xfrm>
          <a:prstGeom prst="rect">
            <a:avLst/>
          </a:prstGeom>
        </p:spPr>
      </p:pic>
      <p:sp>
        <p:nvSpPr>
          <p:cNvPr id="18" name="TextBox 17"/>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Ragam Media Hasil Generasi Teachy</a:t>
            </a:r>
          </a:p>
        </p:txBody>
      </p:sp>
      <p:sp>
        <p:nvSpPr>
          <p:cNvPr id="19" name="Rectangle 18"/>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632620"/>
            <a:ext cx="4419600" cy="2362200"/>
          </a:xfrm>
          <a:prstGeom prst="rect">
            <a:avLst/>
          </a:prstGeom>
        </p:spPr>
      </p:pic>
      <p:sp>
        <p:nvSpPr>
          <p:cNvPr id="4" name="TextBox 3"/>
          <p:cNvSpPr txBox="1"/>
          <p:nvPr/>
        </p:nvSpPr>
        <p:spPr>
          <a:xfrm>
            <a:off x="857250" y="3108870"/>
            <a:ext cx="3848100" cy="1047750"/>
          </a:xfrm>
          <a:prstGeom prst="rect">
            <a:avLst/>
          </a:prstGeom>
          <a:noFill/>
        </p:spPr>
        <p:txBody>
          <a:bodyPr wrap="square" lIns="0" tIns="0" rIns="0" bIns="0" anchor="t">
            <a:spAutoFit/>
          </a:bodyPr>
          <a:lstStyle/>
          <a:p>
            <a:pPr algn="ctr">
              <a:lnSpc>
                <a:spcPts val="8250"/>
              </a:lnSpc>
            </a:pPr>
            <a:r>
              <a:rPr sz="8250" b="1" i="0" u="none">
                <a:solidFill>
                  <a:srgbClr val="2DD4BF"/>
                </a:solidFill>
                <a:latin typeface="Poppins"/>
              </a:rPr>
              <a:t>15</a:t>
            </a:r>
          </a:p>
        </p:txBody>
      </p:sp>
      <p:sp>
        <p:nvSpPr>
          <p:cNvPr id="5" name="TextBox 4"/>
          <p:cNvSpPr txBox="1"/>
          <p:nvPr/>
        </p:nvSpPr>
        <p:spPr>
          <a:xfrm>
            <a:off x="857250" y="4251870"/>
            <a:ext cx="3848100" cy="266700"/>
          </a:xfrm>
          <a:prstGeom prst="rect">
            <a:avLst/>
          </a:prstGeom>
          <a:noFill/>
        </p:spPr>
        <p:txBody>
          <a:bodyPr wrap="square" lIns="0" tIns="0" rIns="0" bIns="0" anchor="t">
            <a:spAutoFit/>
          </a:bodyPr>
          <a:lstStyle/>
          <a:p>
            <a:pPr algn="ctr"/>
            <a:r>
              <a:rPr sz="1650" b="0" i="0" u="none">
                <a:solidFill>
                  <a:srgbClr val="F1F5F9"/>
                </a:solidFill>
                <a:latin typeface="Plus Jakarta Sans SemiBold"/>
              </a:rPr>
              <a:t>Jam Hemat / Minggu</a:t>
            </a:r>
          </a:p>
        </p:txBody>
      </p:sp>
      <p:sp>
        <p:nvSpPr>
          <p:cNvPr id="6" name="TextBox 5"/>
          <p:cNvSpPr txBox="1"/>
          <p:nvPr/>
        </p:nvSpPr>
        <p:spPr>
          <a:xfrm>
            <a:off x="5372100" y="2799457"/>
            <a:ext cx="6819900" cy="438150"/>
          </a:xfrm>
          <a:prstGeom prst="rect">
            <a:avLst/>
          </a:prstGeom>
          <a:noFill/>
        </p:spPr>
        <p:txBody>
          <a:bodyPr wrap="square" lIns="0" tIns="0" rIns="0" bIns="0" anchor="t">
            <a:spAutoFit/>
          </a:bodyPr>
          <a:lstStyle/>
          <a:p>
            <a:pPr algn="l"/>
            <a:r>
              <a:rPr sz="2250" b="1" i="0" u="none">
                <a:solidFill>
                  <a:srgbClr val="0F172A"/>
                </a:solidFill>
                <a:latin typeface="Poppins"/>
              </a:rPr>
              <a:t>Fokus Pada Yang Paling Utama</a:t>
            </a:r>
          </a:p>
        </p:txBody>
      </p:sp>
      <p:sp>
        <p:nvSpPr>
          <p:cNvPr id="7" name="TextBox 6"/>
          <p:cNvSpPr txBox="1"/>
          <p:nvPr/>
        </p:nvSpPr>
        <p:spPr>
          <a:xfrm>
            <a:off x="5372100" y="3380482"/>
            <a:ext cx="6629400" cy="1447353"/>
          </a:xfrm>
          <a:prstGeom prst="rect">
            <a:avLst/>
          </a:prstGeom>
          <a:noFill/>
        </p:spPr>
        <p:txBody>
          <a:bodyPr wrap="square" lIns="0" tIns="0" rIns="0" bIns="0" anchor="t">
            <a:spAutoFit/>
          </a:bodyPr>
          <a:lstStyle/>
          <a:p>
            <a:pPr algn="l">
              <a:lnSpc>
                <a:spcPts val="2279"/>
              </a:lnSpc>
            </a:pPr>
            <a:r>
              <a:rPr sz="1425" b="0" i="0" u="none">
                <a:solidFill>
                  <a:srgbClr val="475569"/>
                </a:solidFill>
                <a:latin typeface="Plus Jakarta Sans"/>
              </a:rPr>
              <a:t>Teachy mampu menghemat waktu persiapan mengajar hingga 15 jam setiap minggunya. Waktu yang biasanya dihabiskan untuk mengetik soal dan membuat slide secara manual kini dapat dialsokasikan untuk memberikan bimbingan individual dan membangun komunikasi emosional yang lebih erat dengan siswa.</a:t>
            </a:r>
          </a:p>
        </p:txBody>
      </p:sp>
      <p:sp>
        <p:nvSpPr>
          <p:cNvPr id="8" name="TextBox 7"/>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Dampak Penghematan Waktu Guru</a:t>
            </a:r>
          </a:p>
        </p:txBody>
      </p:sp>
      <p:sp>
        <p:nvSpPr>
          <p:cNvPr id="9" name="Rectangle 8"/>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1245840"/>
            <a:ext cx="11049000" cy="5135909"/>
          </a:xfrm>
          <a:prstGeom prst="rect">
            <a:avLst/>
          </a:prstGeom>
        </p:spPr>
      </p:pic>
      <p:sp>
        <p:nvSpPr>
          <p:cNvPr id="4" name="Rectangle 3"/>
          <p:cNvSpPr/>
          <p:nvPr/>
        </p:nvSpPr>
        <p:spPr>
          <a:xfrm>
            <a:off x="571500" y="4807297"/>
            <a:ext cx="11049000" cy="803671"/>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62000" y="4950172"/>
            <a:ext cx="10668000" cy="517921"/>
          </a:xfrm>
          <a:prstGeom prst="rect">
            <a:avLst/>
          </a:prstGeom>
          <a:noFill/>
        </p:spPr>
        <p:txBody>
          <a:bodyPr wrap="square" lIns="0" tIns="0" rIns="0" bIns="0" anchor="t">
            <a:spAutoFit/>
          </a:bodyPr>
          <a:lstStyle/>
          <a:p>
            <a:pPr algn="l">
              <a:lnSpc>
                <a:spcPts val="2039"/>
              </a:lnSpc>
            </a:pPr>
            <a:r>
              <a:rPr sz="1275" b="0" i="0" u="none">
                <a:solidFill>
                  <a:srgbClr val="64748B"/>
                </a:solidFill>
                <a:latin typeface="Plus Jakarta Sans"/>
              </a:rPr>
              <a:t>Penggunaan platform Teachy AI memangkas total waktu persiapan pembelajaran hingga lebih dari 80%, dari rata-rata 4.5 jam menjadi hanya 15 menit per topik pengajaran.</a:t>
            </a:r>
          </a:p>
        </p:txBody>
      </p:sp>
      <p:sp>
        <p:nvSpPr>
          <p:cNvPr id="6" name="Rectangle 5"/>
          <p:cNvSpPr/>
          <p:nvPr/>
        </p:nvSpPr>
        <p:spPr>
          <a:xfrm>
            <a:off x="571500" y="4807297"/>
            <a:ext cx="38100" cy="803671"/>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71500" y="476250"/>
            <a:ext cx="11601450"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Estimasi Durasi Persiapan Mengajar</a:t>
            </a:r>
          </a:p>
        </p:txBody>
      </p:sp>
      <p:sp>
        <p:nvSpPr>
          <p:cNvPr id="8" name="Rectangle 7"/>
          <p:cNvSpPr/>
          <p:nvPr/>
        </p:nvSpPr>
        <p:spPr>
          <a:xfrm>
            <a:off x="571500" y="979140"/>
            <a:ext cx="110490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571500"/>
            <a:ext cx="5800725" cy="417165"/>
          </a:xfrm>
          <a:prstGeom prst="rect">
            <a:avLst/>
          </a:prstGeom>
          <a:noFill/>
        </p:spPr>
        <p:txBody>
          <a:bodyPr wrap="square" lIns="0" tIns="0" rIns="0" bIns="0" anchor="t">
            <a:spAutoFit/>
          </a:bodyPr>
          <a:lstStyle/>
          <a:p>
            <a:pPr algn="l">
              <a:lnSpc>
                <a:spcPts val="3060"/>
              </a:lnSpc>
            </a:pPr>
            <a:r>
              <a:rPr sz="2550" b="1" i="0" u="none">
                <a:solidFill>
                  <a:srgbClr val="1E1B4B"/>
                </a:solidFill>
                <a:latin typeface="Poppins"/>
              </a:rPr>
              <a:t>Ruang Kelas Masa Depan</a:t>
            </a:r>
          </a:p>
        </p:txBody>
      </p:sp>
      <p:sp>
        <p:nvSpPr>
          <p:cNvPr id="4" name="Rectangle 3"/>
          <p:cNvSpPr/>
          <p:nvPr/>
        </p:nvSpPr>
        <p:spPr>
          <a:xfrm>
            <a:off x="571500" y="1074390"/>
            <a:ext cx="5524500" cy="28575"/>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3"/>
          <a:stretch>
            <a:fillRect/>
          </a:stretch>
        </p:blipFill>
        <p:spPr>
          <a:xfrm>
            <a:off x="6096000" y="0"/>
            <a:ext cx="6096000" cy="6858000"/>
          </a:xfrm>
          <a:prstGeom prst="rect">
            <a:avLst/>
          </a:prstGeom>
        </p:spPr>
      </p:pic>
      <p:sp>
        <p:nvSpPr>
          <p:cNvPr id="6" name="TextBox 5"/>
          <p:cNvSpPr txBox="1"/>
          <p:nvPr/>
        </p:nvSpPr>
        <p:spPr>
          <a:xfrm>
            <a:off x="571500" y="2689919"/>
            <a:ext cx="5800725" cy="400050"/>
          </a:xfrm>
          <a:prstGeom prst="rect">
            <a:avLst/>
          </a:prstGeom>
          <a:noFill/>
        </p:spPr>
        <p:txBody>
          <a:bodyPr wrap="square" lIns="0" tIns="0" rIns="0" bIns="0" anchor="t">
            <a:spAutoFit/>
          </a:bodyPr>
          <a:lstStyle/>
          <a:p>
            <a:pPr algn="l"/>
            <a:r>
              <a:rPr sz="2100" b="1" i="0" u="none">
                <a:solidFill>
                  <a:srgbClr val="1E1B4B"/>
                </a:solidFill>
                <a:latin typeface="Poppins"/>
              </a:rPr>
              <a:t>Transformasi Peran Pendidik</a:t>
            </a:r>
          </a:p>
        </p:txBody>
      </p:sp>
      <p:sp>
        <p:nvSpPr>
          <p:cNvPr id="7" name="TextBox 6"/>
          <p:cNvSpPr txBox="1"/>
          <p:nvPr/>
        </p:nvSpPr>
        <p:spPr>
          <a:xfrm>
            <a:off x="571500" y="3280469"/>
            <a:ext cx="5524500" cy="822870"/>
          </a:xfrm>
          <a:prstGeom prst="rect">
            <a:avLst/>
          </a:prstGeom>
          <a:noFill/>
        </p:spPr>
        <p:txBody>
          <a:bodyPr wrap="square" lIns="0" tIns="0" rIns="0" bIns="0" anchor="t">
            <a:spAutoFit/>
          </a:bodyPr>
          <a:lstStyle/>
          <a:p>
            <a:pPr algn="l">
              <a:lnSpc>
                <a:spcPts val="2160"/>
              </a:lnSpc>
            </a:pPr>
            <a:r>
              <a:rPr sz="1350" b="0" i="0" u="none">
                <a:solidFill>
                  <a:srgbClr val="475569"/>
                </a:solidFill>
                <a:latin typeface="Plus Jakarta Sans"/>
              </a:rPr>
              <a:t>Memanfaatkan Teachy AI bukan tentang menggantikan peran guru, melainkan memperkuat kapabilitas guru agar menjadi fasilitator yang lebih inovatif dan inspiratif.</a:t>
            </a:r>
          </a:p>
        </p:txBody>
      </p:sp>
      <p:sp>
        <p:nvSpPr>
          <p:cNvPr id="8" name="TextBox 7"/>
          <p:cNvSpPr txBox="1"/>
          <p:nvPr/>
        </p:nvSpPr>
        <p:spPr>
          <a:xfrm>
            <a:off x="571500" y="4246215"/>
            <a:ext cx="5524500" cy="548580"/>
          </a:xfrm>
          <a:prstGeom prst="rect">
            <a:avLst/>
          </a:prstGeom>
          <a:noFill/>
        </p:spPr>
        <p:txBody>
          <a:bodyPr wrap="square" lIns="0" tIns="0" rIns="0" bIns="0" anchor="t">
            <a:spAutoFit/>
          </a:bodyPr>
          <a:lstStyle/>
          <a:p>
            <a:pPr algn="l">
              <a:lnSpc>
                <a:spcPts val="2160"/>
              </a:lnSpc>
            </a:pPr>
            <a:r>
              <a:rPr sz="1350" b="0" i="0" u="none">
                <a:solidFill>
                  <a:srgbClr val="475569"/>
                </a:solidFill>
                <a:latin typeface="Plus Jakarta Sans"/>
              </a:rPr>
              <a:t>Dengan bantuan AI, pembelajaran di kelas menjadi lebih personal, adaptif, dan menyenangkan bagi setiap peserta didik.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2686050" y="3352800"/>
            <a:ext cx="5676900" cy="994320"/>
          </a:xfrm>
          <a:prstGeom prst="rect">
            <a:avLst/>
          </a:prstGeom>
        </p:spPr>
      </p:pic>
      <p:pic>
        <p:nvPicPr>
          <p:cNvPr id="4" name="Picture 3" descr="image.png"/>
          <p:cNvPicPr>
            <a:picLocks noChangeAspect="1"/>
          </p:cNvPicPr>
          <p:nvPr/>
        </p:nvPicPr>
        <p:blipFill>
          <a:blip r:embed="rId4"/>
          <a:stretch>
            <a:fillRect/>
          </a:stretch>
        </p:blipFill>
        <p:spPr>
          <a:xfrm>
            <a:off x="76200" y="97971"/>
            <a:ext cx="11049000" cy="5905500"/>
          </a:xfrm>
          <a:prstGeom prst="rect">
            <a:avLst/>
          </a:prstGeom>
        </p:spPr>
      </p:pic>
      <p:sp>
        <p:nvSpPr>
          <p:cNvPr id="5" name="TextBox 4"/>
          <p:cNvSpPr txBox="1"/>
          <p:nvPr/>
        </p:nvSpPr>
        <p:spPr>
          <a:xfrm>
            <a:off x="2534126" y="1558379"/>
            <a:ext cx="5980747" cy="904875"/>
          </a:xfrm>
          <a:prstGeom prst="rect">
            <a:avLst/>
          </a:prstGeom>
          <a:noFill/>
        </p:spPr>
        <p:txBody>
          <a:bodyPr wrap="square" lIns="0" tIns="0" rIns="0" bIns="0" anchor="t">
            <a:spAutoFit/>
          </a:bodyPr>
          <a:lstStyle/>
          <a:p>
            <a:pPr algn="ctr"/>
            <a:r>
              <a:rPr sz="4800" b="1" i="0" u="none">
                <a:solidFill>
                  <a:srgbClr val="FFFFFF"/>
                </a:solidFill>
                <a:latin typeface="Poppins"/>
              </a:rPr>
              <a:t>Sesi Tanya Jawab</a:t>
            </a:r>
          </a:p>
        </p:txBody>
      </p:sp>
      <p:sp>
        <p:nvSpPr>
          <p:cNvPr id="6" name="TextBox 5"/>
          <p:cNvSpPr txBox="1"/>
          <p:nvPr/>
        </p:nvSpPr>
        <p:spPr>
          <a:xfrm>
            <a:off x="2405062" y="2606129"/>
            <a:ext cx="6238875" cy="365670"/>
          </a:xfrm>
          <a:prstGeom prst="rect">
            <a:avLst/>
          </a:prstGeom>
          <a:noFill/>
        </p:spPr>
        <p:txBody>
          <a:bodyPr wrap="square" lIns="0" tIns="0" rIns="0" bIns="0" anchor="t">
            <a:spAutoFit/>
          </a:bodyPr>
          <a:lstStyle/>
          <a:p>
            <a:pPr algn="ctr">
              <a:lnSpc>
                <a:spcPts val="2879"/>
              </a:lnSpc>
            </a:pPr>
            <a:r>
              <a:rPr sz="1800" b="0" i="0" u="none">
                <a:solidFill>
                  <a:srgbClr val="2DD4BF"/>
                </a:solidFill>
                <a:latin typeface="Plus Jakarta Sans"/>
              </a:rPr>
              <a:t>Mari Berkolaborasi Mewujudkan Pembelajaran Berbasis AI</a:t>
            </a:r>
          </a:p>
        </p:txBody>
      </p:sp>
      <p:sp>
        <p:nvSpPr>
          <p:cNvPr id="7" name="TextBox 6"/>
          <p:cNvSpPr txBox="1"/>
          <p:nvPr/>
        </p:nvSpPr>
        <p:spPr>
          <a:xfrm>
            <a:off x="2405062" y="4266933"/>
            <a:ext cx="5676900" cy="441403"/>
          </a:xfrm>
          <a:prstGeom prst="rect">
            <a:avLst/>
          </a:prstGeom>
          <a:noFill/>
        </p:spPr>
        <p:txBody>
          <a:bodyPr wrap="square" lIns="304800" tIns="0" rIns="0" bIns="0" anchor="t">
            <a:spAutoFit/>
          </a:bodyPr>
          <a:lstStyle/>
          <a:p>
            <a:pPr algn="ctr">
              <a:lnSpc>
                <a:spcPts val="2879"/>
              </a:lnSpc>
            </a:pPr>
            <a:r>
              <a:rPr lang="en-US" sz="4800" dirty="0">
                <a:solidFill>
                  <a:srgbClr val="2DD4BF"/>
                </a:solidFill>
                <a:latin typeface="Plus Jakarta Sans"/>
              </a:rPr>
              <a:t>TERIMA KASIH</a:t>
            </a:r>
            <a:endParaRPr sz="4800" b="0" i="0" u="none" dirty="0">
              <a:solidFill>
                <a:srgbClr val="2DD4BF"/>
              </a:solidFill>
              <a:latin typeface="Plus Jakarta Sans"/>
            </a:endParaRPr>
          </a:p>
        </p:txBody>
      </p:sp>
      <p:pic>
        <p:nvPicPr>
          <p:cNvPr id="8" name="Picture 7" descr="image.png"/>
          <p:cNvPicPr>
            <a:picLocks noChangeAspect="1"/>
          </p:cNvPicPr>
          <p:nvPr/>
        </p:nvPicPr>
        <p:blipFill>
          <a:blip r:embed="rId5"/>
          <a:stretch>
            <a:fillRect/>
          </a:stretch>
        </p:blipFill>
        <p:spPr>
          <a:xfrm>
            <a:off x="2686050" y="3676650"/>
            <a:ext cx="228600" cy="2286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TotalTime>
  <Words>501</Words>
  <Application>Microsoft Office PowerPoint</Application>
  <PresentationFormat>Widescreen</PresentationFormat>
  <Paragraphs>55</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Plus Jakarta Sans</vt:lpstr>
      <vt:lpstr>Plus Jakarta Sans SemiBold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LENOVO IDEAPAD</cp:lastModifiedBy>
  <cp:revision>2</cp:revision>
  <dcterms:created xsi:type="dcterms:W3CDTF">2013-01-27T09:14:16Z</dcterms:created>
  <dcterms:modified xsi:type="dcterms:W3CDTF">2026-09-02T01:50:45Z</dcterms:modified>
  <cp:category/>
</cp:coreProperties>
</file>