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2" r:id="rId20"/>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7B0D83F-D920-48E2-9907-AFEEFFA56BBD}" type="datetimeFigureOut">
              <a:rPr lang="id-ID" smtClean="0"/>
              <a:t>19/09/2026</a:t>
            </a:fld>
            <a:endParaRPr lang="id-ID"/>
          </a:p>
        </p:txBody>
      </p:sp>
      <p:sp>
        <p:nvSpPr>
          <p:cNvPr id="5" name="Footer Placeholder 4"/>
          <p:cNvSpPr>
            <a:spLocks noGrp="1"/>
          </p:cNvSpPr>
          <p:nvPr>
            <p:ph type="ftr" sz="quarter" idx="11"/>
          </p:nvPr>
        </p:nvSpPr>
        <p:spPr/>
        <p:txBody>
          <a:bodyPr/>
          <a:lstStyle/>
          <a:p>
            <a:endParaRPr lang="id-ID"/>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60235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B0D83F-D920-48E2-9907-AFEEFFA56BBD}" type="datetimeFigureOut">
              <a:rPr lang="id-ID" smtClean="0"/>
              <a:t>19/09/2026</a:t>
            </a:fld>
            <a:endParaRPr lang="id-ID"/>
          </a:p>
        </p:txBody>
      </p:sp>
      <p:sp>
        <p:nvSpPr>
          <p:cNvPr id="5" name="Footer Placeholder 4"/>
          <p:cNvSpPr>
            <a:spLocks noGrp="1"/>
          </p:cNvSpPr>
          <p:nvPr>
            <p:ph type="ftr" sz="quarter" idx="11"/>
          </p:nvPr>
        </p:nvSpPr>
        <p:spPr/>
        <p:txBody>
          <a:bodyPr/>
          <a:lstStyle/>
          <a:p>
            <a:endParaRPr lang="id-ID"/>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2975506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7B0D83F-D920-48E2-9907-AFEEFFA56BBD}" type="datetimeFigureOut">
              <a:rPr lang="id-ID" smtClean="0"/>
              <a:t>19/09/2026</a:t>
            </a:fld>
            <a:endParaRPr lang="id-ID"/>
          </a:p>
        </p:txBody>
      </p:sp>
      <p:sp>
        <p:nvSpPr>
          <p:cNvPr id="5" name="Footer Placeholder 4"/>
          <p:cNvSpPr>
            <a:spLocks noGrp="1"/>
          </p:cNvSpPr>
          <p:nvPr>
            <p:ph type="ftr" sz="quarter" idx="11"/>
          </p:nvPr>
        </p:nvSpPr>
        <p:spPr/>
        <p:txBody>
          <a:bodyPr/>
          <a:lstStyle/>
          <a:p>
            <a:endParaRPr lang="id-ID"/>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649688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7B0D83F-D920-48E2-9907-AFEEFFA56BBD}" type="datetimeFigureOut">
              <a:rPr lang="id-ID" smtClean="0"/>
              <a:t>19/09/2026</a:t>
            </a:fld>
            <a:endParaRPr lang="id-ID"/>
          </a:p>
        </p:txBody>
      </p:sp>
      <p:sp>
        <p:nvSpPr>
          <p:cNvPr id="6" name="Footer Placeholder 5"/>
          <p:cNvSpPr>
            <a:spLocks noGrp="1"/>
          </p:cNvSpPr>
          <p:nvPr>
            <p:ph type="ftr" sz="quarter" idx="11"/>
          </p:nvPr>
        </p:nvSpPr>
        <p:spPr/>
        <p:txBody>
          <a:bodyPr/>
          <a:lstStyle/>
          <a:p>
            <a:endParaRPr lang="id-ID"/>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448118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7B0D83F-D920-48E2-9907-AFEEFFA56BBD}" type="datetimeFigureOut">
              <a:rPr lang="id-ID" smtClean="0"/>
              <a:t>19/09/2026</a:t>
            </a:fld>
            <a:endParaRPr lang="id-ID"/>
          </a:p>
        </p:txBody>
      </p:sp>
      <p:sp>
        <p:nvSpPr>
          <p:cNvPr id="8" name="Footer Placeholder 7"/>
          <p:cNvSpPr>
            <a:spLocks noGrp="1"/>
          </p:cNvSpPr>
          <p:nvPr>
            <p:ph type="ftr" sz="quarter" idx="11"/>
          </p:nvPr>
        </p:nvSpPr>
        <p:spPr/>
        <p:txBody>
          <a:bodyPr/>
          <a:lstStyle/>
          <a:p>
            <a:endParaRPr lang="id-ID"/>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3386360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7B0D83F-D920-48E2-9907-AFEEFFA56BBD}" type="datetimeFigureOut">
              <a:rPr lang="id-ID" smtClean="0"/>
              <a:t>19/09/2026</a:t>
            </a:fld>
            <a:endParaRPr lang="id-ID"/>
          </a:p>
        </p:txBody>
      </p:sp>
      <p:sp>
        <p:nvSpPr>
          <p:cNvPr id="4" name="Footer Placeholder 3"/>
          <p:cNvSpPr>
            <a:spLocks noGrp="1"/>
          </p:cNvSpPr>
          <p:nvPr>
            <p:ph type="ftr" sz="quarter" idx="11"/>
          </p:nvPr>
        </p:nvSpPr>
        <p:spPr/>
        <p:txBody>
          <a:bodyPr/>
          <a:lstStyle/>
          <a:p>
            <a:endParaRPr lang="id-ID"/>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3220557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B0D83F-D920-48E2-9907-AFEEFFA56BBD}" type="datetimeFigureOut">
              <a:rPr lang="id-ID" smtClean="0"/>
              <a:t>19/09/2026</a:t>
            </a:fld>
            <a:endParaRPr lang="id-ID"/>
          </a:p>
        </p:txBody>
      </p:sp>
      <p:sp>
        <p:nvSpPr>
          <p:cNvPr id="3" name="Footer Placeholder 2"/>
          <p:cNvSpPr>
            <a:spLocks noGrp="1"/>
          </p:cNvSpPr>
          <p:nvPr>
            <p:ph type="ftr" sz="quarter" idx="11"/>
          </p:nvPr>
        </p:nvSpPr>
        <p:spPr/>
        <p:txBody>
          <a:bodyPr/>
          <a:lstStyle/>
          <a:p>
            <a:endParaRPr lang="id-ID"/>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79545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7B0D83F-D920-48E2-9907-AFEEFFA56BBD}" type="datetimeFigureOut">
              <a:rPr lang="id-ID" smtClean="0"/>
              <a:t>19/09/2026</a:t>
            </a:fld>
            <a:endParaRPr lang="id-ID"/>
          </a:p>
        </p:txBody>
      </p:sp>
      <p:sp>
        <p:nvSpPr>
          <p:cNvPr id="6" name="Footer Placeholder 5"/>
          <p:cNvSpPr>
            <a:spLocks noGrp="1"/>
          </p:cNvSpPr>
          <p:nvPr>
            <p:ph type="ftr" sz="quarter" idx="11"/>
          </p:nvPr>
        </p:nvSpPr>
        <p:spPr/>
        <p:txBody>
          <a:bodyPr/>
          <a:lstStyle/>
          <a:p>
            <a:endParaRPr lang="id-ID"/>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99283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7B0D83F-D920-48E2-9907-AFEEFFA56BBD}" type="datetimeFigureOut">
              <a:rPr lang="id-ID" smtClean="0"/>
              <a:t>19/09/2026</a:t>
            </a:fld>
            <a:endParaRPr lang="id-ID"/>
          </a:p>
        </p:txBody>
      </p:sp>
      <p:sp>
        <p:nvSpPr>
          <p:cNvPr id="6" name="Footer Placeholder 5"/>
          <p:cNvSpPr>
            <a:spLocks noGrp="1"/>
          </p:cNvSpPr>
          <p:nvPr>
            <p:ph type="ftr" sz="quarter" idx="11"/>
          </p:nvPr>
        </p:nvSpPr>
        <p:spPr/>
        <p:txBody>
          <a:bodyPr/>
          <a:lstStyle/>
          <a:p>
            <a:endParaRPr lang="id-ID"/>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1809014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7B0D83F-D920-48E2-9907-AFEEFFA56BBD}" type="datetimeFigureOut">
              <a:rPr lang="id-ID" smtClean="0"/>
              <a:t>19/09/2026</a:t>
            </a:fld>
            <a:endParaRPr lang="id-ID"/>
          </a:p>
        </p:txBody>
      </p:sp>
      <p:sp>
        <p:nvSpPr>
          <p:cNvPr id="5" name="Footer Placeholder 4"/>
          <p:cNvSpPr>
            <a:spLocks noGrp="1"/>
          </p:cNvSpPr>
          <p:nvPr>
            <p:ph type="ftr" sz="quarter" idx="11"/>
          </p:nvPr>
        </p:nvSpPr>
        <p:spPr/>
        <p:txBody>
          <a:bodyPr/>
          <a:lstStyle/>
          <a:p>
            <a:endParaRPr lang="id-ID"/>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1081359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7B0D83F-D920-48E2-9907-AFEEFFA56BBD}" type="datetimeFigureOut">
              <a:rPr lang="id-ID" smtClean="0"/>
              <a:t>19/09/2026</a:t>
            </a:fld>
            <a:endParaRPr lang="id-ID"/>
          </a:p>
        </p:txBody>
      </p:sp>
      <p:sp>
        <p:nvSpPr>
          <p:cNvPr id="5" name="Footer Placeholder 4"/>
          <p:cNvSpPr>
            <a:spLocks noGrp="1"/>
          </p:cNvSpPr>
          <p:nvPr>
            <p:ph type="ftr" sz="quarter" idx="11"/>
          </p:nvPr>
        </p:nvSpPr>
        <p:spPr/>
        <p:txBody>
          <a:bodyPr/>
          <a:lstStyle/>
          <a:p>
            <a:endParaRPr lang="id-ID"/>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001AC6A-88F8-4412-B340-072CE416C058}" type="slidenum">
              <a:rPr lang="id-ID" smtClean="0"/>
              <a:t>‹#›</a:t>
            </a:fld>
            <a:endParaRPr lang="id-ID"/>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00032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7B0D83F-D920-48E2-9907-AFEEFFA56BBD}" type="datetimeFigureOut">
              <a:rPr lang="id-ID" smtClean="0"/>
              <a:t>19/09/2026</a:t>
            </a:fld>
            <a:endParaRPr lang="id-ID"/>
          </a:p>
        </p:txBody>
      </p:sp>
      <p:sp>
        <p:nvSpPr>
          <p:cNvPr id="6" name="Footer Placeholder 5"/>
          <p:cNvSpPr>
            <a:spLocks noGrp="1"/>
          </p:cNvSpPr>
          <p:nvPr>
            <p:ph type="ftr" sz="quarter" idx="11"/>
          </p:nvPr>
        </p:nvSpPr>
        <p:spPr/>
        <p:txBody>
          <a:bodyPr/>
          <a:lstStyle/>
          <a:p>
            <a:endParaRPr lang="id-ID"/>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4048970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7B0D83F-D920-48E2-9907-AFEEFFA56BBD}" type="datetimeFigureOut">
              <a:rPr lang="id-ID" smtClean="0"/>
              <a:t>19/09/2026</a:t>
            </a:fld>
            <a:endParaRPr lang="id-ID"/>
          </a:p>
        </p:txBody>
      </p:sp>
      <p:sp>
        <p:nvSpPr>
          <p:cNvPr id="6" name="Footer Placeholder 5"/>
          <p:cNvSpPr>
            <a:spLocks noGrp="1"/>
          </p:cNvSpPr>
          <p:nvPr>
            <p:ph type="ftr" sz="quarter" idx="11"/>
          </p:nvPr>
        </p:nvSpPr>
        <p:spPr/>
        <p:txBody>
          <a:bodyPr/>
          <a:lstStyle/>
          <a:p>
            <a:endParaRPr lang="id-ID"/>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001AC6A-88F8-4412-B340-072CE416C058}" type="slidenum">
              <a:rPr lang="id-ID" smtClean="0"/>
              <a:t>‹#›</a:t>
            </a:fld>
            <a:endParaRPr lang="id-ID"/>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10938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7B0D83F-D920-48E2-9907-AFEEFFA56BBD}" type="datetimeFigureOut">
              <a:rPr lang="id-ID" smtClean="0"/>
              <a:t>19/09/2026</a:t>
            </a:fld>
            <a:endParaRPr lang="id-ID"/>
          </a:p>
        </p:txBody>
      </p:sp>
      <p:sp>
        <p:nvSpPr>
          <p:cNvPr id="6" name="Footer Placeholder 5"/>
          <p:cNvSpPr>
            <a:spLocks noGrp="1"/>
          </p:cNvSpPr>
          <p:nvPr>
            <p:ph type="ftr" sz="quarter" idx="11"/>
          </p:nvPr>
        </p:nvSpPr>
        <p:spPr/>
        <p:txBody>
          <a:bodyPr/>
          <a:lstStyle/>
          <a:p>
            <a:endParaRPr lang="id-ID"/>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2710954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B0D83F-D920-48E2-9907-AFEEFFA56BBD}" type="datetimeFigureOut">
              <a:rPr lang="id-ID" smtClean="0"/>
              <a:t>19/09/2026</a:t>
            </a:fld>
            <a:endParaRPr lang="id-ID"/>
          </a:p>
        </p:txBody>
      </p:sp>
      <p:sp>
        <p:nvSpPr>
          <p:cNvPr id="5" name="Footer Placeholder 4"/>
          <p:cNvSpPr>
            <a:spLocks noGrp="1"/>
          </p:cNvSpPr>
          <p:nvPr>
            <p:ph type="ftr" sz="quarter" idx="11"/>
          </p:nvPr>
        </p:nvSpPr>
        <p:spPr/>
        <p:txBody>
          <a:bodyPr/>
          <a:lstStyle/>
          <a:p>
            <a:endParaRPr lang="id-ID"/>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195478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B0D83F-D920-48E2-9907-AFEEFFA56BBD}" type="datetimeFigureOut">
              <a:rPr lang="id-ID" smtClean="0"/>
              <a:t>19/09/2026</a:t>
            </a:fld>
            <a:endParaRPr lang="id-ID"/>
          </a:p>
        </p:txBody>
      </p:sp>
      <p:sp>
        <p:nvSpPr>
          <p:cNvPr id="5" name="Footer Placeholder 4"/>
          <p:cNvSpPr>
            <a:spLocks noGrp="1"/>
          </p:cNvSpPr>
          <p:nvPr>
            <p:ph type="ftr" sz="quarter" idx="11"/>
          </p:nvPr>
        </p:nvSpPr>
        <p:spPr/>
        <p:txBody>
          <a:bodyPr/>
          <a:lstStyle/>
          <a:p>
            <a:endParaRPr lang="id-ID"/>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001AC6A-88F8-4412-B340-072CE416C058}" type="slidenum">
              <a:rPr lang="id-ID" smtClean="0"/>
              <a:t>‹#›</a:t>
            </a:fld>
            <a:endParaRPr lang="id-ID"/>
          </a:p>
        </p:txBody>
      </p:sp>
    </p:spTree>
    <p:extLst>
      <p:ext uri="{BB962C8B-B14F-4D97-AF65-F5344CB8AC3E}">
        <p14:creationId xmlns:p14="http://schemas.microsoft.com/office/powerpoint/2010/main" val="3755011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7B0D83F-D920-48E2-9907-AFEEFFA56BBD}" type="datetimeFigureOut">
              <a:rPr lang="id-ID" smtClean="0"/>
              <a:t>19/09/2026</a:t>
            </a:fld>
            <a:endParaRPr lang="id-ID"/>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001AC6A-88F8-4412-B340-072CE416C058}" type="slidenum">
              <a:rPr lang="id-ID" smtClean="0"/>
              <a:t>‹#›</a:t>
            </a:fld>
            <a:endParaRPr lang="id-ID"/>
          </a:p>
        </p:txBody>
      </p:sp>
    </p:spTree>
    <p:extLst>
      <p:ext uri="{BB962C8B-B14F-4D97-AF65-F5344CB8AC3E}">
        <p14:creationId xmlns:p14="http://schemas.microsoft.com/office/powerpoint/2010/main" val="42714087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1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png"/><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59874" y="472967"/>
            <a:ext cx="7641772" cy="1734656"/>
          </a:xfrm>
        </p:spPr>
        <p:txBody>
          <a:bodyPr>
            <a:normAutofit/>
          </a:bodyPr>
          <a:lstStyle/>
          <a:p>
            <a:pPr algn="ctr"/>
            <a:r>
              <a:rPr lang="id-ID" sz="2800" b="1" dirty="0">
                <a:latin typeface="Times New Roman" panose="02020603050405020304" pitchFamily="18" charset="0"/>
                <a:cs typeface="Times New Roman" panose="02020603050405020304" pitchFamily="18" charset="0"/>
              </a:rPr>
              <a:t>OLAHRGA PETANQUE </a:t>
            </a:r>
            <a:br>
              <a:rPr lang="id-ID" sz="2800" b="1" dirty="0">
                <a:latin typeface="Times New Roman" panose="02020603050405020304" pitchFamily="18" charset="0"/>
                <a:cs typeface="Times New Roman" panose="02020603050405020304" pitchFamily="18" charset="0"/>
              </a:rPr>
            </a:br>
            <a:br>
              <a:rPr lang="id-ID" sz="2800" b="1" dirty="0">
                <a:latin typeface="Times New Roman" panose="02020603050405020304" pitchFamily="18" charset="0"/>
                <a:cs typeface="Times New Roman" panose="02020603050405020304" pitchFamily="18" charset="0"/>
              </a:rPr>
            </a:br>
            <a:br>
              <a:rPr lang="id-ID" sz="3100" b="1" dirty="0">
                <a:latin typeface="Times New Roman" panose="02020603050405020304" pitchFamily="18" charset="0"/>
                <a:cs typeface="Times New Roman" panose="02020603050405020304" pitchFamily="18" charset="0"/>
              </a:rPr>
            </a:br>
            <a:endParaRPr lang="id-ID" sz="1200" dirty="0"/>
          </a:p>
        </p:txBody>
      </p:sp>
      <p:sp>
        <p:nvSpPr>
          <p:cNvPr id="3" name="Subtitle 2"/>
          <p:cNvSpPr>
            <a:spLocks noGrp="1"/>
          </p:cNvSpPr>
          <p:nvPr>
            <p:ph type="subTitle" idx="1"/>
          </p:nvPr>
        </p:nvSpPr>
        <p:spPr>
          <a:xfrm>
            <a:off x="1693032" y="1378915"/>
            <a:ext cx="9144000" cy="4271555"/>
          </a:xfrm>
        </p:spPr>
        <p:txBody>
          <a:bodyPr>
            <a:normAutofit/>
          </a:bodyPr>
          <a:lstStyle/>
          <a:p>
            <a:pPr algn="ctr"/>
            <a:r>
              <a:rPr lang="id-ID" sz="2400" b="1" dirty="0">
                <a:latin typeface="Times New Roman" panose="02020603050405020304" pitchFamily="18" charset="0"/>
                <a:cs typeface="Times New Roman" panose="02020603050405020304" pitchFamily="18" charset="0"/>
              </a:rPr>
              <a:t>PEMATERI</a:t>
            </a:r>
          </a:p>
          <a:p>
            <a:pPr algn="ctr"/>
            <a:r>
              <a:rPr lang="id-ID" sz="2400" b="1">
                <a:latin typeface="Times New Roman" panose="02020603050405020304" pitchFamily="18" charset="0"/>
                <a:cs typeface="Times New Roman" panose="02020603050405020304" pitchFamily="18" charset="0"/>
              </a:rPr>
              <a:t>MUSLIM </a:t>
            </a:r>
            <a:r>
              <a:rPr lang="id-ID" sz="2400" b="1" dirty="0">
                <a:latin typeface="Times New Roman" panose="02020603050405020304" pitchFamily="18" charset="0"/>
                <a:cs typeface="Times New Roman" panose="02020603050405020304" pitchFamily="18" charset="0"/>
              </a:rPr>
              <a:t>S.Pd.,Gr</a:t>
            </a:r>
          </a:p>
          <a:p>
            <a:pPr algn="ctr"/>
            <a:r>
              <a:rPr lang="id-ID" sz="2400" b="1" dirty="0">
                <a:latin typeface="Times New Roman" panose="02020603050405020304" pitchFamily="18" charset="0"/>
                <a:cs typeface="Times New Roman" panose="02020603050405020304" pitchFamily="18" charset="0"/>
              </a:rPr>
              <a:t>MGMP PJOK SMA/SMK</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11000"/>
                    </a14:imgEffect>
                  </a14:imgLayer>
                </a14:imgProps>
              </a:ext>
              <a:ext uri="{28A0092B-C50C-407E-A947-70E740481C1C}">
                <a14:useLocalDpi xmlns:a14="http://schemas.microsoft.com/office/drawing/2010/main" val="0"/>
              </a:ext>
            </a:extLst>
          </a:blip>
          <a:stretch>
            <a:fillRect/>
          </a:stretch>
        </p:blipFill>
        <p:spPr>
          <a:xfrm>
            <a:off x="2880360" y="3220839"/>
            <a:ext cx="6400800" cy="3465711"/>
          </a:xfrm>
          <a:prstGeom prst="rect">
            <a:avLst/>
          </a:prstGeom>
        </p:spPr>
      </p:pic>
    </p:spTree>
    <p:extLst>
      <p:ext uri="{BB962C8B-B14F-4D97-AF65-F5344CB8AC3E}">
        <p14:creationId xmlns:p14="http://schemas.microsoft.com/office/powerpoint/2010/main" val="3056117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id-ID" sz="2400" b="1" dirty="0">
                <a:latin typeface="Times New Roman" panose="02020603050405020304" pitchFamily="18" charset="0"/>
                <a:cs typeface="Times New Roman" panose="02020603050405020304" pitchFamily="18" charset="0"/>
              </a:rPr>
              <a:t>Sejarah Olahraga Petanque</a:t>
            </a:r>
          </a:p>
        </p:txBody>
      </p:sp>
      <p:sp>
        <p:nvSpPr>
          <p:cNvPr id="3" name="Content Placeholder 2"/>
          <p:cNvSpPr>
            <a:spLocks noGrp="1"/>
          </p:cNvSpPr>
          <p:nvPr>
            <p:ph idx="1"/>
          </p:nvPr>
        </p:nvSpPr>
        <p:spPr>
          <a:xfrm>
            <a:off x="838200" y="1280160"/>
            <a:ext cx="10515600" cy="4896803"/>
          </a:xfrm>
        </p:spPr>
        <p:txBody>
          <a:bodyPr>
            <a:normAutofit/>
          </a:bodyPr>
          <a:lstStyle/>
          <a:p>
            <a:r>
              <a:rPr lang="id-ID" sz="2800" dirty="0">
                <a:latin typeface="Times New Roman" panose="02020603050405020304" pitchFamily="18" charset="0"/>
                <a:cs typeface="Times New Roman" panose="02020603050405020304" pitchFamily="18" charset="0"/>
              </a:rPr>
              <a:t>Petanque berasal dari bahasa occitan yakni “</a:t>
            </a:r>
            <a:r>
              <a:rPr lang="id-ID" sz="2800" i="1" dirty="0">
                <a:latin typeface="Times New Roman" panose="02020603050405020304" pitchFamily="18" charset="0"/>
                <a:cs typeface="Times New Roman" panose="02020603050405020304" pitchFamily="18" charset="0"/>
              </a:rPr>
              <a:t>Les Pen Tanco</a:t>
            </a:r>
            <a:r>
              <a:rPr lang="id-ID" sz="2800" dirty="0">
                <a:latin typeface="Times New Roman" panose="02020603050405020304" pitchFamily="18" charset="0"/>
                <a:cs typeface="Times New Roman" panose="02020603050405020304" pitchFamily="18" charset="0"/>
              </a:rPr>
              <a:t>” yang berarti “kaki Rapat”.Sejarah </a:t>
            </a:r>
            <a:r>
              <a:rPr lang="id-ID" sz="2800" i="1" dirty="0">
                <a:latin typeface="Times New Roman" panose="02020603050405020304" pitchFamily="18" charset="0"/>
                <a:cs typeface="Times New Roman" panose="02020603050405020304" pitchFamily="18" charset="0"/>
              </a:rPr>
              <a:t>petanque </a:t>
            </a:r>
            <a:r>
              <a:rPr lang="id-ID" sz="2800" dirty="0">
                <a:latin typeface="Times New Roman" panose="02020603050405020304" pitchFamily="18" charset="0"/>
                <a:cs typeface="Times New Roman" panose="02020603050405020304" pitchFamily="18" charset="0"/>
              </a:rPr>
              <a:t>berawal pada abad ke-6 SM orang Yunani Kuno telah memainkan permainan melempar koin, batu datar, dan bola batu, disebut spheristics. Permainan dengan menambahkan target yang harus didekati sedekat mungkin adalah hasil modifikasi dari bangsa Romawi Kuno. Yang membawa variasi Romawi ke </a:t>
            </a:r>
            <a:r>
              <a:rPr lang="id-ID" sz="2800" i="1" dirty="0">
                <a:latin typeface="Times New Roman" panose="02020603050405020304" pitchFamily="18" charset="0"/>
                <a:cs typeface="Times New Roman" panose="02020603050405020304" pitchFamily="18" charset="0"/>
              </a:rPr>
              <a:t>Frovence </a:t>
            </a:r>
            <a:r>
              <a:rPr lang="id-ID" sz="2800" dirty="0">
                <a:latin typeface="Times New Roman" panose="02020603050405020304" pitchFamily="18" charset="0"/>
                <a:cs typeface="Times New Roman" panose="02020603050405020304" pitchFamily="18" charset="0"/>
              </a:rPr>
              <a:t>adalah pelaut dan tentara Romawi. Sebuah makam Romawi di </a:t>
            </a:r>
            <a:r>
              <a:rPr lang="id-ID" sz="2800" i="1" dirty="0">
                <a:latin typeface="Times New Roman" panose="02020603050405020304" pitchFamily="18" charset="0"/>
                <a:cs typeface="Times New Roman" panose="02020603050405020304" pitchFamily="18" charset="0"/>
              </a:rPr>
              <a:t>Florence </a:t>
            </a:r>
            <a:r>
              <a:rPr lang="id-ID" sz="2800" dirty="0">
                <a:latin typeface="Times New Roman" panose="02020603050405020304" pitchFamily="18" charset="0"/>
                <a:cs typeface="Times New Roman" panose="02020603050405020304" pitchFamily="18" charset="0"/>
              </a:rPr>
              <a:t>menunjukkan orang bermain permainan ini, membungkuk untuk mengukur poin. Perkembangan setelah itu masyarakat Roma, menggantikan bola batu dengan bola kayu, dan memberi mereka bobot yang lebih besar.</a:t>
            </a:r>
          </a:p>
          <a:p>
            <a:endParaRPr lang="id-ID" sz="2800" dirty="0">
              <a:latin typeface="Times New Roman" panose="02020603050405020304" pitchFamily="18" charset="0"/>
              <a:cs typeface="Times New Roman" panose="02020603050405020304" pitchFamily="18" charset="0"/>
            </a:endParaRPr>
          </a:p>
          <a:p>
            <a:pPr marL="0" indent="0">
              <a:buNone/>
            </a:pPr>
            <a:endParaRPr lang="id-ID"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0695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latin typeface="Times New Roman" panose="02020603050405020304" pitchFamily="18" charset="0"/>
                <a:cs typeface="Times New Roman" panose="02020603050405020304" pitchFamily="18" charset="0"/>
              </a:rPr>
              <a:t>Sejarah Olahraga Petanque di Indonesia</a:t>
            </a:r>
            <a:endParaRPr lang="id-ID" dirty="0"/>
          </a:p>
        </p:txBody>
      </p:sp>
      <p:sp>
        <p:nvSpPr>
          <p:cNvPr id="3" name="Content Placeholder 2"/>
          <p:cNvSpPr>
            <a:spLocks noGrp="1"/>
          </p:cNvSpPr>
          <p:nvPr>
            <p:ph idx="1"/>
          </p:nvPr>
        </p:nvSpPr>
        <p:spPr>
          <a:xfrm>
            <a:off x="627017" y="1489166"/>
            <a:ext cx="10877595" cy="4422056"/>
          </a:xfrm>
        </p:spPr>
        <p:txBody>
          <a:bodyPr/>
          <a:lstStyle/>
          <a:p>
            <a:r>
              <a:rPr lang="id-ID" sz="3200" i="1" dirty="0">
                <a:latin typeface="Times New Roman" panose="02020603050405020304" pitchFamily="18" charset="0"/>
                <a:cs typeface="Times New Roman" panose="02020603050405020304" pitchFamily="18" charset="0"/>
              </a:rPr>
              <a:t>Petanque </a:t>
            </a:r>
            <a:r>
              <a:rPr lang="id-ID" sz="3200" dirty="0">
                <a:latin typeface="Times New Roman" panose="02020603050405020304" pitchFamily="18" charset="0"/>
                <a:cs typeface="Times New Roman" panose="02020603050405020304" pitchFamily="18" charset="0"/>
              </a:rPr>
              <a:t>merupakan olahraga baru bagi Indonesia yang dipertandingkan di SEA GAMES XXVI tahun 2011 di Palembang, Indonesia. Federasi Olahraga </a:t>
            </a:r>
            <a:r>
              <a:rPr lang="id-ID" sz="3200" i="1" dirty="0">
                <a:latin typeface="Times New Roman" panose="02020603050405020304" pitchFamily="18" charset="0"/>
                <a:cs typeface="Times New Roman" panose="02020603050405020304" pitchFamily="18" charset="0"/>
              </a:rPr>
              <a:t>Petanque </a:t>
            </a:r>
            <a:r>
              <a:rPr lang="id-ID" sz="3200" dirty="0">
                <a:latin typeface="Times New Roman" panose="02020603050405020304" pitchFamily="18" charset="0"/>
                <a:cs typeface="Times New Roman" panose="02020603050405020304" pitchFamily="18" charset="0"/>
              </a:rPr>
              <a:t>Indonesia terbentuk pada tanggal 18 Maret 2011. Berdirinya Venue </a:t>
            </a:r>
            <a:r>
              <a:rPr lang="id-ID" sz="3200" i="1" dirty="0">
                <a:latin typeface="Times New Roman" panose="02020603050405020304" pitchFamily="18" charset="0"/>
                <a:cs typeface="Times New Roman" panose="02020603050405020304" pitchFamily="18" charset="0"/>
              </a:rPr>
              <a:t>Petanque </a:t>
            </a:r>
            <a:r>
              <a:rPr lang="id-ID" sz="3200" dirty="0">
                <a:latin typeface="Times New Roman" panose="02020603050405020304" pitchFamily="18" charset="0"/>
                <a:cs typeface="Times New Roman" panose="02020603050405020304" pitchFamily="18" charset="0"/>
              </a:rPr>
              <a:t>di komplek olahraga Jakabaring yang representatif sebagai pusat pelatihan dan pembinaan sebagai bentuk pemanfaatan aset Petanque pasca SEA GAMES.</a:t>
            </a:r>
          </a:p>
          <a:p>
            <a:pPr marL="0" indent="0">
              <a:buNone/>
            </a:pPr>
            <a:endParaRPr lang="id-ID" dirty="0"/>
          </a:p>
        </p:txBody>
      </p:sp>
    </p:spTree>
    <p:extLst>
      <p:ext uri="{BB962C8B-B14F-4D97-AF65-F5344CB8AC3E}">
        <p14:creationId xmlns:p14="http://schemas.microsoft.com/office/powerpoint/2010/main" val="355274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6" y="624110"/>
            <a:ext cx="5688926" cy="1280890"/>
          </a:xfrm>
        </p:spPr>
        <p:txBody>
          <a:bodyPr/>
          <a:lstStyle/>
          <a:p>
            <a:pPr lvl="2" algn="l" defTabSz="457200" rtl="0">
              <a:spcBef>
                <a:spcPct val="0"/>
              </a:spcBef>
            </a:pPr>
            <a:r>
              <a:rPr lang="id-ID" sz="2400" b="1" dirty="0">
                <a:solidFill>
                  <a:schemeClr val="tx1"/>
                </a:solidFill>
                <a:latin typeface="Times New Roman" panose="02020603050405020304" pitchFamily="18" charset="0"/>
                <a:cs typeface="Times New Roman" panose="02020603050405020304" pitchFamily="18" charset="0"/>
              </a:rPr>
              <a:t>Alat dan Perlengkapan </a:t>
            </a:r>
            <a:r>
              <a:rPr lang="id-ID" sz="2400" b="1" i="1" dirty="0">
                <a:solidFill>
                  <a:schemeClr val="tx1"/>
                </a:solidFill>
                <a:latin typeface="Times New Roman" panose="02020603050405020304" pitchFamily="18" charset="0"/>
                <a:cs typeface="Times New Roman" panose="02020603050405020304" pitchFamily="18" charset="0"/>
              </a:rPr>
              <a:t>Petanque</a:t>
            </a:r>
            <a:br>
              <a:rPr lang="id-ID" sz="1600" dirty="0"/>
            </a:br>
            <a:endParaRPr lang="id-ID" dirty="0"/>
          </a:p>
        </p:txBody>
      </p:sp>
      <p:sp>
        <p:nvSpPr>
          <p:cNvPr id="3" name="Content Placeholder 2"/>
          <p:cNvSpPr>
            <a:spLocks noGrp="1"/>
          </p:cNvSpPr>
          <p:nvPr>
            <p:ph idx="1"/>
          </p:nvPr>
        </p:nvSpPr>
        <p:spPr>
          <a:xfrm>
            <a:off x="235131" y="1519645"/>
            <a:ext cx="11730445" cy="5050971"/>
          </a:xfrm>
        </p:spPr>
        <p:txBody>
          <a:bodyPr/>
          <a:lstStyle/>
          <a:p>
            <a:pPr lvl="3"/>
            <a:r>
              <a:rPr lang="id-ID" sz="2400" b="1" dirty="0">
                <a:latin typeface="Times New Roman" panose="02020603050405020304" pitchFamily="18" charset="0"/>
                <a:cs typeface="Times New Roman" panose="02020603050405020304" pitchFamily="18" charset="0"/>
              </a:rPr>
              <a:t>Lapangan</a:t>
            </a:r>
          </a:p>
          <a:p>
            <a:pPr lvl="4"/>
            <a:r>
              <a:rPr lang="id-ID" sz="2400" dirty="0">
                <a:latin typeface="Times New Roman" panose="02020603050405020304" pitchFamily="18" charset="0"/>
                <a:cs typeface="Times New Roman" panose="02020603050405020304" pitchFamily="18" charset="0"/>
              </a:rPr>
              <a:t>Lapangan berukuran : lebar 4 m x panjang 15 m</a:t>
            </a:r>
          </a:p>
          <a:p>
            <a:pPr lvl="4"/>
            <a:r>
              <a:rPr lang="id-ID" sz="2400" dirty="0">
                <a:latin typeface="Times New Roman" panose="02020603050405020304" pitchFamily="18" charset="0"/>
                <a:cs typeface="Times New Roman" panose="02020603050405020304" pitchFamily="18" charset="0"/>
              </a:rPr>
              <a:t>Permukaan dapat terbuat dari rumput, batu seplit atau kerikil, tanah liat, atau permukaan buatan. Usahakan permukaan rata dan tidak berubah-ubah.</a:t>
            </a:r>
          </a:p>
          <a:p>
            <a:pPr marL="1828800" lvl="4" indent="0">
              <a:buNone/>
            </a:pPr>
            <a:endParaRPr lang="id-ID" sz="2400" dirty="0">
              <a:latin typeface="Times New Roman" panose="02020603050405020304" pitchFamily="18" charset="0"/>
              <a:cs typeface="Times New Roman" panose="02020603050405020304" pitchFamily="18" charset="0"/>
            </a:endParaRPr>
          </a:p>
          <a:p>
            <a:pPr marL="1828800" lvl="4" indent="0">
              <a:buNone/>
            </a:pPr>
            <a:endParaRPr lang="id-ID" sz="2400" dirty="0">
              <a:latin typeface="Times New Roman" panose="02020603050405020304" pitchFamily="18" charset="0"/>
              <a:cs typeface="Times New Roman" panose="02020603050405020304" pitchFamily="18" charset="0"/>
            </a:endParaRPr>
          </a:p>
          <a:p>
            <a:pPr marL="1828800" lvl="4" indent="0">
              <a:buNone/>
            </a:pPr>
            <a:endParaRPr lang="id-ID" sz="2400" dirty="0">
              <a:latin typeface="Times New Roman" panose="02020603050405020304" pitchFamily="18" charset="0"/>
              <a:cs typeface="Times New Roman" panose="02020603050405020304" pitchFamily="18" charset="0"/>
            </a:endParaRPr>
          </a:p>
          <a:p>
            <a:pPr marL="0" indent="0">
              <a:buNone/>
            </a:pPr>
            <a:endParaRPr lang="id-ID" dirty="0"/>
          </a:p>
        </p:txBody>
      </p:sp>
      <p:pic>
        <p:nvPicPr>
          <p:cNvPr id="4" name="Image 2"/>
          <p:cNvPicPr/>
          <p:nvPr/>
        </p:nvPicPr>
        <p:blipFill>
          <a:blip r:embed="rId2" cstate="print"/>
          <a:stretch>
            <a:fillRect/>
          </a:stretch>
        </p:blipFill>
        <p:spPr>
          <a:xfrm>
            <a:off x="2592926" y="3775167"/>
            <a:ext cx="7792045" cy="2429690"/>
          </a:xfrm>
          <a:prstGeom prst="rect">
            <a:avLst/>
          </a:prstGeom>
        </p:spPr>
      </p:pic>
    </p:spTree>
    <p:extLst>
      <p:ext uri="{BB962C8B-B14F-4D97-AF65-F5344CB8AC3E}">
        <p14:creationId xmlns:p14="http://schemas.microsoft.com/office/powerpoint/2010/main" val="737150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6731" y="195943"/>
            <a:ext cx="9897881" cy="6335486"/>
          </a:xfrm>
        </p:spPr>
        <p:txBody>
          <a:bodyPr/>
          <a:lstStyle/>
          <a:p>
            <a:pPr lvl="0"/>
            <a:r>
              <a:rPr lang="id-ID" sz="3200" b="1" dirty="0">
                <a:latin typeface="Times New Roman" panose="02020603050405020304" pitchFamily="18" charset="0"/>
                <a:cs typeface="Times New Roman" panose="02020603050405020304" pitchFamily="18" charset="0"/>
              </a:rPr>
              <a:t>Bola Besi</a:t>
            </a:r>
          </a:p>
          <a:p>
            <a:pPr lvl="0"/>
            <a:r>
              <a:rPr lang="id-ID" i="1" dirty="0">
                <a:solidFill>
                  <a:schemeClr val="tx1"/>
                </a:solidFill>
                <a:latin typeface="Times New Roman" panose="02020603050405020304" pitchFamily="18" charset="0"/>
                <a:cs typeface="Times New Roman" panose="02020603050405020304" pitchFamily="18" charset="0"/>
              </a:rPr>
              <a:t>Petanque </a:t>
            </a:r>
            <a:r>
              <a:rPr lang="id-ID" dirty="0">
                <a:solidFill>
                  <a:schemeClr val="tx1"/>
                </a:solidFill>
                <a:latin typeface="Times New Roman" panose="02020603050405020304" pitchFamily="18" charset="0"/>
                <a:cs typeface="Times New Roman" panose="02020603050405020304" pitchFamily="18" charset="0"/>
              </a:rPr>
              <a:t>dimainkan dengan satu set bola yang berjumlah 3 bola besi dan1 bola kayu</a:t>
            </a:r>
          </a:p>
          <a:p>
            <a:r>
              <a:rPr lang="id-ID" dirty="0">
                <a:solidFill>
                  <a:schemeClr val="tx1"/>
                </a:solidFill>
                <a:latin typeface="Times New Roman" panose="02020603050405020304" pitchFamily="18" charset="0"/>
                <a:cs typeface="Times New Roman" panose="02020603050405020304" pitchFamily="18" charset="0"/>
              </a:rPr>
              <a:t>Bola terbuat dari besi dan bola sasaran terbuat dari kayu atau plastik padat yang berwarna</a:t>
            </a:r>
          </a:p>
          <a:p>
            <a:r>
              <a:rPr lang="id-ID" dirty="0">
                <a:solidFill>
                  <a:schemeClr val="tx1"/>
                </a:solidFill>
                <a:latin typeface="Times New Roman" panose="02020603050405020304" pitchFamily="18" charset="0"/>
                <a:cs typeface="Times New Roman" panose="02020603050405020304" pitchFamily="18" charset="0"/>
              </a:rPr>
              <a:t>Bola </a:t>
            </a:r>
            <a:r>
              <a:rPr lang="id-ID" i="1" dirty="0">
                <a:solidFill>
                  <a:schemeClr val="tx1"/>
                </a:solidFill>
                <a:latin typeface="Times New Roman" panose="02020603050405020304" pitchFamily="18" charset="0"/>
                <a:cs typeface="Times New Roman" panose="02020603050405020304" pitchFamily="18" charset="0"/>
              </a:rPr>
              <a:t>Petanque </a:t>
            </a:r>
            <a:r>
              <a:rPr lang="id-ID" dirty="0">
                <a:solidFill>
                  <a:schemeClr val="tx1"/>
                </a:solidFill>
                <a:latin typeface="Times New Roman" panose="02020603050405020304" pitchFamily="18" charset="0"/>
                <a:cs typeface="Times New Roman" panose="02020603050405020304" pitchFamily="18" charset="0"/>
              </a:rPr>
              <a:t>berdiameter 70,5-80,0 mm</a:t>
            </a:r>
          </a:p>
          <a:p>
            <a:pPr marL="342900" lvl="1" indent="-342900"/>
            <a:r>
              <a:rPr lang="id-ID" sz="1800" dirty="0">
                <a:latin typeface="Times New Roman" panose="02020603050405020304" pitchFamily="18" charset="0"/>
                <a:cs typeface="Times New Roman" panose="02020603050405020304" pitchFamily="18" charset="0"/>
              </a:rPr>
              <a:t>Berat bola besi 650-800gram.</a:t>
            </a:r>
          </a:p>
          <a:p>
            <a:pPr marL="342900" lvl="1" indent="-342900"/>
            <a:r>
              <a:rPr lang="id-ID" sz="1800" dirty="0">
                <a:solidFill>
                  <a:schemeClr val="tx1"/>
                </a:solidFill>
                <a:latin typeface="Times New Roman" panose="02020603050405020304" pitchFamily="18" charset="0"/>
                <a:cs typeface="Times New Roman" panose="02020603050405020304" pitchFamily="18" charset="0"/>
              </a:rPr>
              <a:t>Bola untuk kompetisi harus memiliki nomor seri yang membedakan denganbola lain</a:t>
            </a:r>
          </a:p>
          <a:p>
            <a:pPr marL="342900" lvl="1" indent="-342900"/>
            <a:endParaRPr lang="id-ID" sz="1800" dirty="0">
              <a:latin typeface="Times New Roman" panose="02020603050405020304" pitchFamily="18" charset="0"/>
              <a:cs typeface="Times New Roman" panose="02020603050405020304" pitchFamily="18" charset="0"/>
            </a:endParaRPr>
          </a:p>
          <a:p>
            <a:pPr marL="0" indent="0">
              <a:buNone/>
            </a:pPr>
            <a:endParaRPr lang="id-ID" dirty="0">
              <a:solidFill>
                <a:schemeClr val="tx1"/>
              </a:solidFill>
              <a:latin typeface="Times New Roman" panose="02020603050405020304" pitchFamily="18" charset="0"/>
              <a:cs typeface="Times New Roman" panose="02020603050405020304" pitchFamily="18" charset="0"/>
            </a:endParaRPr>
          </a:p>
          <a:p>
            <a:pPr lvl="0"/>
            <a:endParaRPr lang="id-ID" dirty="0">
              <a:solidFill>
                <a:schemeClr val="tx1"/>
              </a:solidFill>
              <a:latin typeface="Times New Roman" panose="02020603050405020304" pitchFamily="18" charset="0"/>
              <a:cs typeface="Times New Roman" panose="02020603050405020304" pitchFamily="18" charset="0"/>
            </a:endParaRPr>
          </a:p>
          <a:p>
            <a:pPr marL="0" lvl="0" indent="0">
              <a:buNone/>
            </a:pPr>
            <a:endParaRPr lang="id-ID" sz="1200" dirty="0">
              <a:latin typeface="Times New Roman" panose="02020603050405020304" pitchFamily="18" charset="0"/>
              <a:cs typeface="Times New Roman" panose="02020603050405020304" pitchFamily="18" charset="0"/>
            </a:endParaRPr>
          </a:p>
          <a:p>
            <a:pPr marL="0" indent="0">
              <a:buNone/>
            </a:pPr>
            <a:endParaRPr lang="id-ID" dirty="0"/>
          </a:p>
        </p:txBody>
      </p:sp>
      <p:pic>
        <p:nvPicPr>
          <p:cNvPr id="7" name="Image 3"/>
          <p:cNvPicPr/>
          <p:nvPr/>
        </p:nvPicPr>
        <p:blipFill>
          <a:blip r:embed="rId2" cstate="print"/>
          <a:stretch>
            <a:fillRect/>
          </a:stretch>
        </p:blipFill>
        <p:spPr>
          <a:xfrm>
            <a:off x="3693341" y="3062877"/>
            <a:ext cx="3263900" cy="2534920"/>
          </a:xfrm>
          <a:prstGeom prst="rect">
            <a:avLst/>
          </a:prstGeom>
        </p:spPr>
      </p:pic>
    </p:spTree>
    <p:extLst>
      <p:ext uri="{BB962C8B-B14F-4D97-AF65-F5344CB8AC3E}">
        <p14:creationId xmlns:p14="http://schemas.microsoft.com/office/powerpoint/2010/main" val="671544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1214846"/>
            <a:ext cx="8915400" cy="5068388"/>
          </a:xfrm>
        </p:spPr>
        <p:txBody>
          <a:bodyPr/>
          <a:lstStyle/>
          <a:p>
            <a:pPr lvl="0"/>
            <a:r>
              <a:rPr lang="id-ID" b="1" dirty="0"/>
              <a:t>Jake (Bola kayu)</a:t>
            </a:r>
          </a:p>
          <a:p>
            <a:pPr marL="0" indent="0">
              <a:buNone/>
            </a:pPr>
            <a:r>
              <a:rPr lang="id-ID" dirty="0">
                <a:solidFill>
                  <a:schemeClr val="tx1"/>
                </a:solidFill>
                <a:latin typeface="Times New Roman" panose="02020603050405020304" pitchFamily="18" charset="0"/>
                <a:cs typeface="Times New Roman" panose="02020603050405020304" pitchFamily="18" charset="0"/>
              </a:rPr>
              <a:t>Terbuat dari plastik dan kayu, dengan diameter 30 mm</a:t>
            </a:r>
          </a:p>
          <a:p>
            <a:pPr marL="0" indent="0">
              <a:buNone/>
            </a:pPr>
            <a:endParaRPr lang="id-ID" dirty="0"/>
          </a:p>
          <a:p>
            <a:pPr marL="0" indent="0">
              <a:buNone/>
            </a:pPr>
            <a:endParaRPr lang="id-ID" dirty="0"/>
          </a:p>
        </p:txBody>
      </p:sp>
      <p:pic>
        <p:nvPicPr>
          <p:cNvPr id="4" name="Image 4"/>
          <p:cNvPicPr/>
          <p:nvPr/>
        </p:nvPicPr>
        <p:blipFill>
          <a:blip r:embed="rId2" cstate="print"/>
          <a:stretch>
            <a:fillRect/>
          </a:stretch>
        </p:blipFill>
        <p:spPr>
          <a:xfrm>
            <a:off x="3526971" y="2590799"/>
            <a:ext cx="3978729" cy="2216331"/>
          </a:xfrm>
          <a:prstGeom prst="rect">
            <a:avLst/>
          </a:prstGeom>
        </p:spPr>
      </p:pic>
    </p:spTree>
    <p:extLst>
      <p:ext uri="{BB962C8B-B14F-4D97-AF65-F5344CB8AC3E}">
        <p14:creationId xmlns:p14="http://schemas.microsoft.com/office/powerpoint/2010/main" val="2621225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849086"/>
            <a:ext cx="8915400" cy="5062136"/>
          </a:xfrm>
        </p:spPr>
        <p:txBody>
          <a:bodyPr/>
          <a:lstStyle/>
          <a:p>
            <a:pPr lvl="0"/>
            <a:r>
              <a:rPr lang="id-ID" b="1" dirty="0"/>
              <a:t>Circle</a:t>
            </a:r>
          </a:p>
          <a:p>
            <a:pPr marL="0" indent="0">
              <a:lnSpc>
                <a:spcPct val="150000"/>
              </a:lnSpc>
              <a:buNone/>
            </a:pPr>
            <a:r>
              <a:rPr lang="id-ID" dirty="0">
                <a:latin typeface="Times New Roman" panose="02020603050405020304" pitchFamily="18" charset="0"/>
                <a:cs typeface="Times New Roman" panose="02020603050405020304" pitchFamily="18" charset="0"/>
              </a:rPr>
              <a:t>Circle atau lingkaran digunakan sebagai tempat pemain berdiri atau mencangkung untuk melempar bola, berdiameter 50 cm dan terbuat dari plastic, bisa juga terbuat dari rotan.</a:t>
            </a:r>
          </a:p>
          <a:p>
            <a:pPr marL="0" indent="0">
              <a:buNone/>
            </a:pPr>
            <a:endParaRPr lang="id-ID" dirty="0"/>
          </a:p>
          <a:p>
            <a:pPr marL="0" indent="0">
              <a:buNone/>
            </a:pPr>
            <a:endParaRPr lang="id-ID" dirty="0"/>
          </a:p>
        </p:txBody>
      </p:sp>
      <p:pic>
        <p:nvPicPr>
          <p:cNvPr id="4" name="Image 5"/>
          <p:cNvPicPr/>
          <p:nvPr/>
        </p:nvPicPr>
        <p:blipFill>
          <a:blip r:embed="rId2" cstate="print"/>
          <a:stretch>
            <a:fillRect/>
          </a:stretch>
        </p:blipFill>
        <p:spPr>
          <a:xfrm>
            <a:off x="5105717" y="2514599"/>
            <a:ext cx="2745060" cy="2475411"/>
          </a:xfrm>
          <a:prstGeom prst="rect">
            <a:avLst/>
          </a:prstGeom>
        </p:spPr>
      </p:pic>
    </p:spTree>
    <p:extLst>
      <p:ext uri="{BB962C8B-B14F-4D97-AF65-F5344CB8AC3E}">
        <p14:creationId xmlns:p14="http://schemas.microsoft.com/office/powerpoint/2010/main" val="3606099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522513"/>
            <a:ext cx="8915400" cy="5564777"/>
          </a:xfrm>
        </p:spPr>
        <p:txBody>
          <a:bodyPr/>
          <a:lstStyle/>
          <a:p>
            <a:pPr lvl="0"/>
            <a:r>
              <a:rPr lang="id-ID" b="1" dirty="0">
                <a:solidFill>
                  <a:schemeClr val="tx1"/>
                </a:solidFill>
                <a:latin typeface="Times New Roman" panose="02020603050405020304" pitchFamily="18" charset="0"/>
                <a:cs typeface="Times New Roman" panose="02020603050405020304" pitchFamily="18" charset="0"/>
              </a:rPr>
              <a:t>Alat Pengukur</a:t>
            </a:r>
          </a:p>
          <a:p>
            <a:pPr marL="0" indent="0">
              <a:lnSpc>
                <a:spcPct val="200000"/>
              </a:lnSpc>
              <a:buNone/>
            </a:pPr>
            <a:r>
              <a:rPr lang="id-ID" dirty="0">
                <a:latin typeface="Times New Roman" panose="02020603050405020304" pitchFamily="18" charset="0"/>
                <a:cs typeface="Times New Roman" panose="02020603050405020304" pitchFamily="18" charset="0"/>
              </a:rPr>
              <a:t>Meteran pengukur untuk jarak permainan lebih dari 10 meter.Dan meteran untuk mengukur jarak antar bola biasanya berukuran </a:t>
            </a:r>
            <a:r>
              <a:rPr lang="id-ID" i="1" dirty="0">
                <a:latin typeface="Times New Roman" panose="02020603050405020304" pitchFamily="18" charset="0"/>
                <a:cs typeface="Times New Roman" panose="02020603050405020304" pitchFamily="18" charset="0"/>
              </a:rPr>
              <a:t>centimeter.</a:t>
            </a:r>
            <a:r>
              <a:rPr lang="id-ID" dirty="0">
                <a:latin typeface="Times New Roman" panose="02020603050405020304" pitchFamily="18" charset="0"/>
                <a:cs typeface="Times New Roman" panose="02020603050405020304" pitchFamily="18" charset="0"/>
              </a:rPr>
              <a:t>Kegunaan alat pengukur untuk menyelesaikan argumen mengenai mana dari dua bola yang mendekati jack.</a:t>
            </a:r>
          </a:p>
          <a:p>
            <a:pPr marL="0" lvl="0" indent="0">
              <a:buNone/>
            </a:pPr>
            <a:endParaRPr lang="id-ID" b="1" dirty="0">
              <a:solidFill>
                <a:schemeClr val="tx1"/>
              </a:solidFill>
              <a:latin typeface="Times New Roman" panose="02020603050405020304" pitchFamily="18" charset="0"/>
              <a:cs typeface="Times New Roman" panose="02020603050405020304" pitchFamily="18" charset="0"/>
            </a:endParaRPr>
          </a:p>
          <a:p>
            <a:pPr marL="0" indent="0">
              <a:buNone/>
            </a:pPr>
            <a:endParaRPr lang="id-ID" dirty="0"/>
          </a:p>
        </p:txBody>
      </p:sp>
      <p:pic>
        <p:nvPicPr>
          <p:cNvPr id="4" name="Image 6"/>
          <p:cNvPicPr/>
          <p:nvPr/>
        </p:nvPicPr>
        <p:blipFill>
          <a:blip r:embed="rId2" cstate="print"/>
          <a:stretch>
            <a:fillRect/>
          </a:stretch>
        </p:blipFill>
        <p:spPr>
          <a:xfrm>
            <a:off x="3605349" y="2821574"/>
            <a:ext cx="5120640" cy="2782389"/>
          </a:xfrm>
          <a:prstGeom prst="rect">
            <a:avLst/>
          </a:prstGeom>
        </p:spPr>
      </p:pic>
    </p:spTree>
    <p:extLst>
      <p:ext uri="{BB962C8B-B14F-4D97-AF65-F5344CB8AC3E}">
        <p14:creationId xmlns:p14="http://schemas.microsoft.com/office/powerpoint/2010/main" val="2827969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54526" y="470263"/>
            <a:ext cx="8915400" cy="5480148"/>
          </a:xfrm>
        </p:spPr>
        <p:txBody>
          <a:bodyPr>
            <a:normAutofit/>
          </a:bodyPr>
          <a:lstStyle/>
          <a:p>
            <a:pPr marL="342900" lvl="2" indent="-342900"/>
            <a:r>
              <a:rPr lang="id-ID" sz="1800" b="1" dirty="0">
                <a:latin typeface="Times New Roman" panose="02020603050405020304" pitchFamily="18" charset="0"/>
                <a:cs typeface="Times New Roman" panose="02020603050405020304" pitchFamily="18" charset="0"/>
              </a:rPr>
              <a:t>Nomor Pertandingan</a:t>
            </a:r>
          </a:p>
          <a:p>
            <a:pPr lvl="3"/>
            <a:r>
              <a:rPr lang="id-ID" sz="1800" dirty="0">
                <a:latin typeface="Times New Roman" panose="02020603050405020304" pitchFamily="18" charset="0"/>
                <a:cs typeface="Times New Roman" panose="02020603050405020304" pitchFamily="18" charset="0"/>
              </a:rPr>
              <a:t>1 Pemain atau </a:t>
            </a:r>
            <a:r>
              <a:rPr lang="id-ID" sz="1800" i="1" dirty="0">
                <a:latin typeface="Times New Roman" panose="02020603050405020304" pitchFamily="18" charset="0"/>
                <a:cs typeface="Times New Roman" panose="02020603050405020304" pitchFamily="18" charset="0"/>
              </a:rPr>
              <a:t>Single                                          </a:t>
            </a:r>
            <a:endParaRPr lang="id-ID" sz="1800" dirty="0">
              <a:latin typeface="Times New Roman" panose="02020603050405020304" pitchFamily="18" charset="0"/>
              <a:cs typeface="Times New Roman" panose="02020603050405020304" pitchFamily="18" charset="0"/>
            </a:endParaRPr>
          </a:p>
          <a:p>
            <a:pPr lvl="4"/>
            <a:r>
              <a:rPr lang="id-ID" sz="1800" i="1" dirty="0">
                <a:latin typeface="Times New Roman" panose="02020603050405020304" pitchFamily="18" charset="0"/>
                <a:cs typeface="Times New Roman" panose="02020603050405020304" pitchFamily="18" charset="0"/>
              </a:rPr>
              <a:t>Single Men </a:t>
            </a:r>
            <a:endParaRPr lang="id-ID" sz="1800" dirty="0">
              <a:latin typeface="Times New Roman" panose="02020603050405020304" pitchFamily="18" charset="0"/>
              <a:cs typeface="Times New Roman" panose="02020603050405020304" pitchFamily="18" charset="0"/>
            </a:endParaRPr>
          </a:p>
          <a:p>
            <a:pPr lvl="4"/>
            <a:r>
              <a:rPr lang="id-ID" sz="1800" i="1" dirty="0">
                <a:latin typeface="Times New Roman" panose="02020603050405020304" pitchFamily="18" charset="0"/>
                <a:cs typeface="Times New Roman" panose="02020603050405020304" pitchFamily="18" charset="0"/>
              </a:rPr>
              <a:t>Single Women</a:t>
            </a:r>
          </a:p>
          <a:p>
            <a:pPr marL="1828800" lvl="4" indent="0">
              <a:buNone/>
            </a:pPr>
            <a:endParaRPr lang="id-ID" sz="1800" i="1" dirty="0">
              <a:latin typeface="Times New Roman" panose="02020603050405020304" pitchFamily="18" charset="0"/>
              <a:cs typeface="Times New Roman" panose="02020603050405020304" pitchFamily="18" charset="0"/>
            </a:endParaRPr>
          </a:p>
          <a:p>
            <a:pPr lvl="3"/>
            <a:r>
              <a:rPr lang="id-ID" sz="1800" dirty="0">
                <a:latin typeface="Times New Roman" panose="02020603050405020304" pitchFamily="18" charset="0"/>
                <a:cs typeface="Times New Roman" panose="02020603050405020304" pitchFamily="18" charset="0"/>
              </a:rPr>
              <a:t>Pemain atau </a:t>
            </a:r>
            <a:r>
              <a:rPr lang="id-ID" sz="1800" i="1" dirty="0">
                <a:latin typeface="Times New Roman" panose="02020603050405020304" pitchFamily="18" charset="0"/>
                <a:cs typeface="Times New Roman" panose="02020603050405020304" pitchFamily="18" charset="0"/>
              </a:rPr>
              <a:t>Double</a:t>
            </a:r>
            <a:endParaRPr lang="id-ID" sz="1800" dirty="0">
              <a:latin typeface="Times New Roman" panose="02020603050405020304" pitchFamily="18" charset="0"/>
              <a:cs typeface="Times New Roman" panose="02020603050405020304" pitchFamily="18" charset="0"/>
            </a:endParaRPr>
          </a:p>
          <a:p>
            <a:pPr lvl="4"/>
            <a:r>
              <a:rPr lang="id-ID" sz="1800" i="1" dirty="0">
                <a:latin typeface="Times New Roman" panose="02020603050405020304" pitchFamily="18" charset="0"/>
                <a:cs typeface="Times New Roman" panose="02020603050405020304" pitchFamily="18" charset="0"/>
              </a:rPr>
              <a:t>Double Men</a:t>
            </a:r>
            <a:endParaRPr lang="id-ID" sz="1800" dirty="0">
              <a:latin typeface="Times New Roman" panose="02020603050405020304" pitchFamily="18" charset="0"/>
              <a:cs typeface="Times New Roman" panose="02020603050405020304" pitchFamily="18" charset="0"/>
            </a:endParaRPr>
          </a:p>
          <a:p>
            <a:pPr lvl="4"/>
            <a:r>
              <a:rPr lang="id-ID" sz="1800" i="1" dirty="0">
                <a:latin typeface="Times New Roman" panose="02020603050405020304" pitchFamily="18" charset="0"/>
                <a:cs typeface="Times New Roman" panose="02020603050405020304" pitchFamily="18" charset="0"/>
              </a:rPr>
              <a:t>Double Women</a:t>
            </a:r>
            <a:endParaRPr lang="id-ID" sz="1800" dirty="0">
              <a:latin typeface="Times New Roman" panose="02020603050405020304" pitchFamily="18" charset="0"/>
              <a:cs typeface="Times New Roman" panose="02020603050405020304" pitchFamily="18" charset="0"/>
            </a:endParaRPr>
          </a:p>
          <a:p>
            <a:pPr lvl="4"/>
            <a:r>
              <a:rPr lang="id-ID" sz="1800" i="1" dirty="0">
                <a:latin typeface="Times New Roman" panose="02020603050405020304" pitchFamily="18" charset="0"/>
                <a:cs typeface="Times New Roman" panose="02020603050405020304" pitchFamily="18" charset="0"/>
              </a:rPr>
              <a:t>Double Mix</a:t>
            </a:r>
          </a:p>
          <a:p>
            <a:pPr lvl="4"/>
            <a:endParaRPr lang="id-ID" sz="1800" i="1" dirty="0">
              <a:latin typeface="Times New Roman" panose="02020603050405020304" pitchFamily="18" charset="0"/>
              <a:cs typeface="Times New Roman" panose="02020603050405020304" pitchFamily="18" charset="0"/>
            </a:endParaRPr>
          </a:p>
          <a:p>
            <a:pPr marL="1828800" lvl="4" indent="0">
              <a:buNone/>
            </a:pPr>
            <a:endParaRPr lang="id-ID" sz="1800" dirty="0">
              <a:latin typeface="Times New Roman" panose="02020603050405020304" pitchFamily="18" charset="0"/>
              <a:cs typeface="Times New Roman" panose="02020603050405020304" pitchFamily="18" charset="0"/>
            </a:endParaRPr>
          </a:p>
          <a:p>
            <a:pPr lvl="4"/>
            <a:endParaRPr lang="id-ID" sz="1800" dirty="0">
              <a:latin typeface="Times New Roman" panose="02020603050405020304" pitchFamily="18" charset="0"/>
              <a:cs typeface="Times New Roman" panose="02020603050405020304" pitchFamily="18" charset="0"/>
            </a:endParaRPr>
          </a:p>
          <a:p>
            <a:pPr marL="0" indent="0">
              <a:buNone/>
            </a:pPr>
            <a:endParaRPr lang="id-ID" dirty="0"/>
          </a:p>
        </p:txBody>
      </p:sp>
      <p:sp>
        <p:nvSpPr>
          <p:cNvPr id="5" name="TextBox 4"/>
          <p:cNvSpPr txBox="1"/>
          <p:nvPr/>
        </p:nvSpPr>
        <p:spPr>
          <a:xfrm>
            <a:off x="6714308" y="940525"/>
            <a:ext cx="5316583" cy="1200329"/>
          </a:xfrm>
          <a:prstGeom prst="rect">
            <a:avLst/>
          </a:prstGeom>
          <a:noFill/>
        </p:spPr>
        <p:txBody>
          <a:bodyPr wrap="square" rtlCol="0">
            <a:spAutoFit/>
          </a:bodyPr>
          <a:lstStyle/>
          <a:p>
            <a:pPr marL="2114550" lvl="4" indent="-285750" algn="just">
              <a:buFont typeface="Wingdings" panose="05000000000000000000" pitchFamily="2" charset="2"/>
              <a:buChar char="v"/>
            </a:pPr>
            <a:r>
              <a:rPr lang="id-ID" dirty="0">
                <a:latin typeface="Times New Roman" panose="02020603050405020304" pitchFamily="18" charset="0"/>
                <a:cs typeface="Times New Roman" panose="02020603050405020304" pitchFamily="18" charset="0"/>
              </a:rPr>
              <a:t>Pemain atau </a:t>
            </a:r>
            <a:r>
              <a:rPr lang="id-ID" i="1" dirty="0">
                <a:latin typeface="Times New Roman" panose="02020603050405020304" pitchFamily="18" charset="0"/>
                <a:cs typeface="Times New Roman" panose="02020603050405020304" pitchFamily="18" charset="0"/>
              </a:rPr>
              <a:t>Triple</a:t>
            </a:r>
            <a:endParaRPr lang="id-ID" dirty="0">
              <a:latin typeface="Times New Roman" panose="02020603050405020304" pitchFamily="18" charset="0"/>
              <a:cs typeface="Times New Roman" panose="02020603050405020304" pitchFamily="18" charset="0"/>
            </a:endParaRPr>
          </a:p>
          <a:p>
            <a:pPr marL="2571750" lvl="5" indent="-285750" algn="just">
              <a:buFont typeface="Wingdings" panose="05000000000000000000" pitchFamily="2" charset="2"/>
              <a:buChar char="Ø"/>
            </a:pPr>
            <a:r>
              <a:rPr lang="id-ID" i="1" dirty="0">
                <a:latin typeface="Times New Roman" panose="02020603050405020304" pitchFamily="18" charset="0"/>
                <a:cs typeface="Times New Roman" panose="02020603050405020304" pitchFamily="18" charset="0"/>
              </a:rPr>
              <a:t>Triple Men</a:t>
            </a:r>
            <a:endParaRPr lang="id-ID" dirty="0">
              <a:latin typeface="Times New Roman" panose="02020603050405020304" pitchFamily="18" charset="0"/>
              <a:cs typeface="Times New Roman" panose="02020603050405020304" pitchFamily="18" charset="0"/>
            </a:endParaRPr>
          </a:p>
          <a:p>
            <a:pPr marL="2571750" lvl="5" indent="-285750" algn="just">
              <a:buFont typeface="Wingdings" panose="05000000000000000000" pitchFamily="2" charset="2"/>
              <a:buChar char="Ø"/>
            </a:pPr>
            <a:r>
              <a:rPr lang="id-ID" i="1" dirty="0">
                <a:latin typeface="Times New Roman" panose="02020603050405020304" pitchFamily="18" charset="0"/>
                <a:cs typeface="Times New Roman" panose="02020603050405020304" pitchFamily="18" charset="0"/>
              </a:rPr>
              <a:t>Triple Women</a:t>
            </a:r>
            <a:endParaRPr lang="id-ID" dirty="0">
              <a:latin typeface="Times New Roman" panose="02020603050405020304" pitchFamily="18" charset="0"/>
              <a:cs typeface="Times New Roman" panose="02020603050405020304" pitchFamily="18" charset="0"/>
            </a:endParaRPr>
          </a:p>
          <a:p>
            <a:pPr marL="2571750" lvl="5" indent="-285750" algn="just">
              <a:buFont typeface="Wingdings" panose="05000000000000000000" pitchFamily="2" charset="2"/>
              <a:buChar char="Ø"/>
            </a:pPr>
            <a:r>
              <a:rPr lang="id-ID" i="1" dirty="0">
                <a:latin typeface="Times New Roman" panose="02020603050405020304" pitchFamily="18" charset="0"/>
                <a:cs typeface="Times New Roman" panose="02020603050405020304" pitchFamily="18" charset="0"/>
              </a:rPr>
              <a:t>Triple Mix</a:t>
            </a:r>
            <a:endParaRPr lang="id-ID" sz="11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6714307" y="2518731"/>
            <a:ext cx="5316583" cy="1289071"/>
          </a:xfrm>
          <a:prstGeom prst="rect">
            <a:avLst/>
          </a:prstGeom>
          <a:noFill/>
        </p:spPr>
        <p:txBody>
          <a:bodyPr wrap="square" rtlCol="0">
            <a:spAutoFit/>
          </a:bodyPr>
          <a:lstStyle/>
          <a:p>
            <a:pPr marL="2114550" lvl="4" indent="-285750">
              <a:lnSpc>
                <a:spcPct val="150000"/>
              </a:lnSpc>
              <a:buFont typeface="Wingdings" panose="05000000000000000000" pitchFamily="2" charset="2"/>
              <a:buChar char="v"/>
            </a:pPr>
            <a:r>
              <a:rPr lang="id-ID" dirty="0">
                <a:latin typeface="Times New Roman" panose="02020603050405020304" pitchFamily="18" charset="0"/>
                <a:cs typeface="Times New Roman" panose="02020603050405020304" pitchFamily="18" charset="0"/>
              </a:rPr>
              <a:t>1 Pemain </a:t>
            </a:r>
            <a:r>
              <a:rPr lang="id-ID" i="1" dirty="0">
                <a:latin typeface="Times New Roman" panose="02020603050405020304" pitchFamily="18" charset="0"/>
                <a:cs typeface="Times New Roman" panose="02020603050405020304" pitchFamily="18" charset="0"/>
              </a:rPr>
              <a:t>Shooting</a:t>
            </a:r>
            <a:endParaRPr lang="id-ID" dirty="0">
              <a:latin typeface="Times New Roman" panose="02020603050405020304" pitchFamily="18" charset="0"/>
              <a:cs typeface="Times New Roman" panose="02020603050405020304" pitchFamily="18" charset="0"/>
            </a:endParaRPr>
          </a:p>
          <a:p>
            <a:pPr marL="2571750" lvl="5" indent="-285750">
              <a:lnSpc>
                <a:spcPct val="150000"/>
              </a:lnSpc>
              <a:buFont typeface="Wingdings" panose="05000000000000000000" pitchFamily="2" charset="2"/>
              <a:buChar char="Ø"/>
            </a:pPr>
            <a:r>
              <a:rPr lang="id-ID" i="1" dirty="0">
                <a:latin typeface="Times New Roman" panose="02020603050405020304" pitchFamily="18" charset="0"/>
                <a:cs typeface="Times New Roman" panose="02020603050405020304" pitchFamily="18" charset="0"/>
              </a:rPr>
              <a:t>Shooting Men</a:t>
            </a:r>
            <a:endParaRPr lang="id-ID" dirty="0">
              <a:latin typeface="Times New Roman" panose="02020603050405020304" pitchFamily="18" charset="0"/>
              <a:cs typeface="Times New Roman" panose="02020603050405020304" pitchFamily="18" charset="0"/>
            </a:endParaRPr>
          </a:p>
          <a:p>
            <a:pPr marL="2571750" lvl="5" indent="-285750">
              <a:lnSpc>
                <a:spcPct val="150000"/>
              </a:lnSpc>
              <a:buFont typeface="Wingdings" panose="05000000000000000000" pitchFamily="2" charset="2"/>
              <a:buChar char="Ø"/>
            </a:pPr>
            <a:r>
              <a:rPr lang="id-ID" i="1" dirty="0">
                <a:latin typeface="Times New Roman" panose="02020603050405020304" pitchFamily="18" charset="0"/>
                <a:cs typeface="Times New Roman" panose="02020603050405020304" pitchFamily="18" charset="0"/>
              </a:rPr>
              <a:t>Shooting Women</a:t>
            </a:r>
            <a:endParaRPr lang="id-ID"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9421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209006"/>
            <a:ext cx="9675812" cy="5702216"/>
          </a:xfrm>
        </p:spPr>
        <p:txBody>
          <a:bodyPr/>
          <a:lstStyle/>
          <a:p>
            <a:pPr marL="0" lvl="2" indent="0" algn="ctr">
              <a:buNone/>
            </a:pPr>
            <a:r>
              <a:rPr lang="id-ID" sz="1800" b="1" dirty="0">
                <a:latin typeface="Times New Roman" panose="02020603050405020304" pitchFamily="18" charset="0"/>
                <a:cs typeface="Times New Roman" panose="02020603050405020304" pitchFamily="18" charset="0"/>
              </a:rPr>
              <a:t>Teknik dasar dalam permainan </a:t>
            </a:r>
            <a:r>
              <a:rPr lang="id-ID" sz="1800" b="1" i="1" dirty="0">
                <a:latin typeface="Times New Roman" panose="02020603050405020304" pitchFamily="18" charset="0"/>
                <a:cs typeface="Times New Roman" panose="02020603050405020304" pitchFamily="18" charset="0"/>
              </a:rPr>
              <a:t>Petanque</a:t>
            </a:r>
            <a:endParaRPr lang="id-ID" dirty="0"/>
          </a:p>
          <a:p>
            <a:pPr lvl="0">
              <a:lnSpc>
                <a:spcPct val="150000"/>
              </a:lnSpc>
            </a:pPr>
            <a:r>
              <a:rPr lang="id-ID" dirty="0">
                <a:solidFill>
                  <a:schemeClr val="tx1"/>
                </a:solidFill>
                <a:latin typeface="Times New Roman" panose="02020603050405020304" pitchFamily="18" charset="0"/>
                <a:cs typeface="Times New Roman" panose="02020603050405020304" pitchFamily="18" charset="0"/>
              </a:rPr>
              <a:t>Lemparan Untuk Menuju Titik Sasaran (</a:t>
            </a:r>
            <a:r>
              <a:rPr lang="id-ID" b="1" i="1" dirty="0">
                <a:solidFill>
                  <a:schemeClr val="tx1"/>
                </a:solidFill>
                <a:latin typeface="Times New Roman" panose="02020603050405020304" pitchFamily="18" charset="0"/>
                <a:cs typeface="Times New Roman" panose="02020603050405020304" pitchFamily="18" charset="0"/>
              </a:rPr>
              <a:t>Throwing for pointing</a:t>
            </a:r>
            <a:r>
              <a:rPr lang="id-ID" dirty="0">
                <a:solidFill>
                  <a:schemeClr val="tx1"/>
                </a:solidFill>
                <a:latin typeface="Times New Roman" panose="02020603050405020304" pitchFamily="18" charset="0"/>
                <a:cs typeface="Times New Roman" panose="02020603050405020304" pitchFamily="18" charset="0"/>
              </a:rPr>
              <a:t>) </a:t>
            </a:r>
          </a:p>
          <a:p>
            <a:pPr lvl="0">
              <a:lnSpc>
                <a:spcPct val="150000"/>
              </a:lnSpc>
            </a:pPr>
            <a:r>
              <a:rPr lang="id-ID" i="1" dirty="0">
                <a:solidFill>
                  <a:schemeClr val="tx1"/>
                </a:solidFill>
                <a:latin typeface="Times New Roman" panose="02020603050405020304" pitchFamily="18" charset="0"/>
                <a:cs typeface="Times New Roman" panose="02020603050405020304" pitchFamily="18" charset="0"/>
              </a:rPr>
              <a:t>Roll </a:t>
            </a:r>
            <a:r>
              <a:rPr lang="id-ID" dirty="0">
                <a:solidFill>
                  <a:schemeClr val="tx1"/>
                </a:solidFill>
                <a:latin typeface="Times New Roman" panose="02020603050405020304" pitchFamily="18" charset="0"/>
                <a:cs typeface="Times New Roman" panose="02020603050405020304" pitchFamily="18" charset="0"/>
              </a:rPr>
              <a:t>( Lemparan dengan menggelindingkan bola ke tanah)</a:t>
            </a:r>
          </a:p>
          <a:p>
            <a:pPr>
              <a:lnSpc>
                <a:spcPct val="150000"/>
              </a:lnSpc>
            </a:pPr>
            <a:r>
              <a:rPr lang="id-ID" dirty="0">
                <a:solidFill>
                  <a:schemeClr val="tx1"/>
                </a:solidFill>
                <a:latin typeface="Times New Roman" panose="02020603050405020304" pitchFamily="18" charset="0"/>
                <a:cs typeface="Times New Roman" panose="02020603050405020304" pitchFamily="18" charset="0"/>
              </a:rPr>
              <a:t>Teknik lemparan dengan cara menggelindingkan bola menyusur tanah tanpa adanya lemparan melambung.Biasanya teknik ini dipakai dilapangan yang terbuat dari pasir ataupun batu kerikil kecil dan berjenis tanah keras.</a:t>
            </a:r>
          </a:p>
          <a:p>
            <a:pPr marL="0" lvl="2" indent="0">
              <a:lnSpc>
                <a:spcPct val="150000"/>
              </a:lnSpc>
              <a:buNone/>
            </a:pPr>
            <a:endParaRPr lang="id-ID" sz="1800" dirty="0">
              <a:solidFill>
                <a:schemeClr val="tx1"/>
              </a:solidFill>
              <a:latin typeface="Times New Roman" panose="02020603050405020304" pitchFamily="18" charset="0"/>
              <a:cs typeface="Times New Roman" panose="02020603050405020304" pitchFamily="18" charset="0"/>
            </a:endParaRPr>
          </a:p>
        </p:txBody>
      </p:sp>
      <p:pic>
        <p:nvPicPr>
          <p:cNvPr id="4" name="Image 7"/>
          <p:cNvPicPr/>
          <p:nvPr/>
        </p:nvPicPr>
        <p:blipFill>
          <a:blip r:embed="rId2" cstate="print"/>
          <a:stretch>
            <a:fillRect/>
          </a:stretch>
        </p:blipFill>
        <p:spPr>
          <a:xfrm>
            <a:off x="2638697" y="3291840"/>
            <a:ext cx="6740434" cy="2189842"/>
          </a:xfrm>
          <a:prstGeom prst="rect">
            <a:avLst/>
          </a:prstGeom>
        </p:spPr>
      </p:pic>
    </p:spTree>
    <p:extLst>
      <p:ext uri="{BB962C8B-B14F-4D97-AF65-F5344CB8AC3E}">
        <p14:creationId xmlns:p14="http://schemas.microsoft.com/office/powerpoint/2010/main" val="2322720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6731" y="261257"/>
            <a:ext cx="9897881" cy="5649965"/>
          </a:xfrm>
        </p:spPr>
        <p:txBody>
          <a:bodyPr/>
          <a:lstStyle/>
          <a:p>
            <a:pPr marL="457200" lvl="1" indent="0" algn="ctr">
              <a:buNone/>
            </a:pPr>
            <a:r>
              <a:rPr lang="id-ID" sz="1800" b="1" i="1" dirty="0">
                <a:solidFill>
                  <a:schemeClr val="tx1"/>
                </a:solidFill>
                <a:latin typeface="Times New Roman" panose="02020603050405020304" pitchFamily="18" charset="0"/>
                <a:cs typeface="Times New Roman" panose="02020603050405020304" pitchFamily="18" charset="0"/>
              </a:rPr>
              <a:t>Soft-Lob </a:t>
            </a:r>
            <a:r>
              <a:rPr lang="id-ID" sz="1800" b="1" dirty="0">
                <a:solidFill>
                  <a:schemeClr val="tx1"/>
                </a:solidFill>
                <a:latin typeface="Times New Roman" panose="02020603050405020304" pitchFamily="18" charset="0"/>
                <a:cs typeface="Times New Roman" panose="02020603050405020304" pitchFamily="18" charset="0"/>
              </a:rPr>
              <a:t>( Lemparan Setengah Parabol)</a:t>
            </a:r>
          </a:p>
          <a:p>
            <a:pPr marL="457200" lvl="1" indent="0" algn="ctr">
              <a:buNone/>
            </a:pPr>
            <a:endParaRPr lang="id-ID" dirty="0"/>
          </a:p>
          <a:p>
            <a:pPr>
              <a:lnSpc>
                <a:spcPct val="150000"/>
              </a:lnSpc>
            </a:pPr>
            <a:r>
              <a:rPr lang="id-ID" dirty="0">
                <a:latin typeface="Times New Roman" panose="02020603050405020304" pitchFamily="18" charset="0"/>
                <a:cs typeface="Times New Roman" panose="02020603050405020304" pitchFamily="18" charset="0"/>
              </a:rPr>
              <a:t>Teknik lemparan dengan cara melempar bola sedikit melambung diudara. Biasanya teknik ini digunakan dilapangan yang berjenis tanah keras dan berbatu kerikil kecil.</a:t>
            </a:r>
          </a:p>
          <a:p>
            <a:pPr marL="0" indent="0">
              <a:buNone/>
            </a:pPr>
            <a:endParaRPr lang="id-ID" dirty="0"/>
          </a:p>
          <a:p>
            <a:pPr marL="0" indent="0">
              <a:buNone/>
            </a:pPr>
            <a:endParaRPr lang="id-ID" dirty="0"/>
          </a:p>
        </p:txBody>
      </p:sp>
      <p:pic>
        <p:nvPicPr>
          <p:cNvPr id="4" name="Image 8"/>
          <p:cNvPicPr/>
          <p:nvPr/>
        </p:nvPicPr>
        <p:blipFill>
          <a:blip r:embed="rId2" cstate="print"/>
          <a:stretch>
            <a:fillRect/>
          </a:stretch>
        </p:blipFill>
        <p:spPr>
          <a:xfrm>
            <a:off x="2730137" y="3047999"/>
            <a:ext cx="7067005" cy="1902823"/>
          </a:xfrm>
          <a:prstGeom prst="rect">
            <a:avLst/>
          </a:prstGeom>
        </p:spPr>
      </p:pic>
    </p:spTree>
    <p:extLst>
      <p:ext uri="{BB962C8B-B14F-4D97-AF65-F5344CB8AC3E}">
        <p14:creationId xmlns:p14="http://schemas.microsoft.com/office/powerpoint/2010/main" val="613681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535577"/>
            <a:ext cx="8915400" cy="5375645"/>
          </a:xfrm>
        </p:spPr>
        <p:txBody>
          <a:bodyPr/>
          <a:lstStyle/>
          <a:p>
            <a:pPr marL="457200" lvl="1" indent="0" algn="ctr">
              <a:buNone/>
            </a:pPr>
            <a:r>
              <a:rPr lang="id-ID" sz="1800" b="1" i="1" dirty="0">
                <a:solidFill>
                  <a:schemeClr val="tx1"/>
                </a:solidFill>
                <a:latin typeface="Times New Roman" panose="02020603050405020304" pitchFamily="18" charset="0"/>
                <a:cs typeface="Times New Roman" panose="02020603050405020304" pitchFamily="18" charset="0"/>
              </a:rPr>
              <a:t>High-Lob </a:t>
            </a:r>
            <a:r>
              <a:rPr lang="id-ID" sz="1800" b="1" dirty="0">
                <a:solidFill>
                  <a:schemeClr val="tx1"/>
                </a:solidFill>
                <a:latin typeface="Times New Roman" panose="02020603050405020304" pitchFamily="18" charset="0"/>
                <a:cs typeface="Times New Roman" panose="02020603050405020304" pitchFamily="18" charset="0"/>
              </a:rPr>
              <a:t>(Lemparan Tinggi Parabol)</a:t>
            </a:r>
          </a:p>
          <a:p>
            <a:pPr marL="457200" lvl="1" indent="0" algn="ctr">
              <a:buNone/>
            </a:pPr>
            <a:endParaRPr lang="id-ID" sz="1800" b="1" dirty="0">
              <a:solidFill>
                <a:schemeClr val="tx1"/>
              </a:solidFill>
              <a:latin typeface="Times New Roman" panose="02020603050405020304" pitchFamily="18" charset="0"/>
              <a:cs typeface="Times New Roman" panose="02020603050405020304" pitchFamily="18" charset="0"/>
            </a:endParaRPr>
          </a:p>
          <a:p>
            <a:pPr>
              <a:lnSpc>
                <a:spcPct val="150000"/>
              </a:lnSpc>
            </a:pPr>
            <a:r>
              <a:rPr lang="id-ID" dirty="0">
                <a:latin typeface="Times New Roman" panose="02020603050405020304" pitchFamily="18" charset="0"/>
                <a:cs typeface="Times New Roman" panose="02020603050405020304" pitchFamily="18" charset="0"/>
              </a:rPr>
              <a:t>Teknik lemparan dengan cara melempar bola melambung tinggi diudara. Biasanya teknik ini digunakan dilapangan yang berjenis tanah basah, berpasir, dan berkerikil kecil.</a:t>
            </a:r>
          </a:p>
          <a:p>
            <a:pPr marL="0" indent="0">
              <a:buNone/>
            </a:pPr>
            <a:endParaRPr lang="id-ID" dirty="0"/>
          </a:p>
          <a:p>
            <a:pPr marL="0" indent="0">
              <a:buNone/>
            </a:pPr>
            <a:endParaRPr lang="id-ID" dirty="0"/>
          </a:p>
        </p:txBody>
      </p:sp>
      <p:pic>
        <p:nvPicPr>
          <p:cNvPr id="4" name="Image 9"/>
          <p:cNvPicPr/>
          <p:nvPr/>
        </p:nvPicPr>
        <p:blipFill>
          <a:blip r:embed="rId2" cstate="print"/>
          <a:stretch>
            <a:fillRect/>
          </a:stretch>
        </p:blipFill>
        <p:spPr>
          <a:xfrm>
            <a:off x="2756263" y="2781300"/>
            <a:ext cx="8490857" cy="3129922"/>
          </a:xfrm>
          <a:prstGeom prst="rect">
            <a:avLst/>
          </a:prstGeom>
        </p:spPr>
      </p:pic>
    </p:spTree>
    <p:extLst>
      <p:ext uri="{BB962C8B-B14F-4D97-AF65-F5344CB8AC3E}">
        <p14:creationId xmlns:p14="http://schemas.microsoft.com/office/powerpoint/2010/main" val="3778170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0728" y="596281"/>
            <a:ext cx="9049794" cy="6008914"/>
          </a:xfrm>
        </p:spPr>
        <p:txBody>
          <a:bodyPr/>
          <a:lstStyle/>
          <a:p>
            <a:pPr marL="0" lvl="0" indent="0" algn="ctr">
              <a:buNone/>
            </a:pPr>
            <a:r>
              <a:rPr lang="id-ID" b="1" dirty="0">
                <a:solidFill>
                  <a:schemeClr val="tx1"/>
                </a:solidFill>
                <a:latin typeface="Times New Roman" panose="02020603050405020304" pitchFamily="18" charset="0"/>
                <a:cs typeface="Times New Roman" panose="02020603050405020304" pitchFamily="18" charset="0"/>
              </a:rPr>
              <a:t>Lemparan untuk menembak</a:t>
            </a:r>
          </a:p>
          <a:p>
            <a:pPr marL="0" lvl="0" indent="0" algn="ctr">
              <a:buNone/>
            </a:pPr>
            <a:endParaRPr lang="id-ID" b="1" dirty="0">
              <a:solidFill>
                <a:schemeClr val="tx1"/>
              </a:solidFill>
              <a:latin typeface="Times New Roman" panose="02020603050405020304" pitchFamily="18" charset="0"/>
              <a:cs typeface="Times New Roman" panose="02020603050405020304" pitchFamily="18" charset="0"/>
            </a:endParaRPr>
          </a:p>
          <a:p>
            <a:pPr marL="0" indent="0">
              <a:buNone/>
            </a:pPr>
            <a:r>
              <a:rPr lang="id-ID" i="1" dirty="0">
                <a:solidFill>
                  <a:schemeClr val="tx1"/>
                </a:solidFill>
                <a:latin typeface="Times New Roman" panose="02020603050405020304" pitchFamily="18" charset="0"/>
                <a:cs typeface="Times New Roman" panose="02020603050405020304" pitchFamily="18" charset="0"/>
              </a:rPr>
              <a:t>Shooting </a:t>
            </a:r>
            <a:r>
              <a:rPr lang="id-ID" dirty="0">
                <a:solidFill>
                  <a:schemeClr val="tx1"/>
                </a:solidFill>
                <a:latin typeface="Times New Roman" panose="02020603050405020304" pitchFamily="18" charset="0"/>
                <a:cs typeface="Times New Roman" panose="02020603050405020304" pitchFamily="18" charset="0"/>
              </a:rPr>
              <a:t>adalah jenis lemparan untuk mengusir bosi lawan dari boka target.</a:t>
            </a:r>
          </a:p>
          <a:p>
            <a:pPr marL="0" indent="0">
              <a:buNone/>
            </a:pPr>
            <a:r>
              <a:rPr lang="id-ID" dirty="0">
                <a:solidFill>
                  <a:schemeClr val="tx1"/>
                </a:solidFill>
                <a:latin typeface="Times New Roman" panose="02020603050405020304" pitchFamily="18" charset="0"/>
                <a:cs typeface="Times New Roman" panose="02020603050405020304" pitchFamily="18" charset="0"/>
              </a:rPr>
              <a:t>Ada beberapa cara melakukan </a:t>
            </a:r>
            <a:r>
              <a:rPr lang="id-ID" i="1" dirty="0">
                <a:solidFill>
                  <a:schemeClr val="tx1"/>
                </a:solidFill>
                <a:latin typeface="Times New Roman" panose="02020603050405020304" pitchFamily="18" charset="0"/>
                <a:cs typeface="Times New Roman" panose="02020603050405020304" pitchFamily="18" charset="0"/>
              </a:rPr>
              <a:t>Shooting</a:t>
            </a:r>
            <a:r>
              <a:rPr lang="id-ID" dirty="0">
                <a:solidFill>
                  <a:schemeClr val="tx1"/>
                </a:solidFill>
                <a:latin typeface="Times New Roman" panose="02020603050405020304" pitchFamily="18" charset="0"/>
                <a:cs typeface="Times New Roman" panose="02020603050405020304" pitchFamily="18" charset="0"/>
              </a:rPr>
              <a:t>, yaitu:</a:t>
            </a:r>
          </a:p>
          <a:p>
            <a:endParaRPr lang="id-ID" dirty="0"/>
          </a:p>
          <a:p>
            <a:pPr lvl="1"/>
            <a:r>
              <a:rPr lang="id-ID" sz="1800" b="1" i="1" dirty="0">
                <a:solidFill>
                  <a:schemeClr val="tx1"/>
                </a:solidFill>
                <a:latin typeface="Times New Roman" panose="02020603050405020304" pitchFamily="18" charset="0"/>
                <a:cs typeface="Times New Roman" panose="02020603050405020304" pitchFamily="18" charset="0"/>
              </a:rPr>
              <a:t>Shot On The Iron </a:t>
            </a:r>
            <a:endParaRPr lang="id-ID" sz="1800" b="1" dirty="0">
              <a:solidFill>
                <a:schemeClr val="tx1"/>
              </a:solidFill>
              <a:latin typeface="Times New Roman" panose="02020603050405020304" pitchFamily="18" charset="0"/>
              <a:cs typeface="Times New Roman" panose="02020603050405020304" pitchFamily="18" charset="0"/>
            </a:endParaRPr>
          </a:p>
          <a:p>
            <a:pPr>
              <a:lnSpc>
                <a:spcPct val="150000"/>
              </a:lnSpc>
            </a:pPr>
            <a:r>
              <a:rPr lang="id-ID" dirty="0">
                <a:solidFill>
                  <a:schemeClr val="tx1"/>
                </a:solidFill>
                <a:latin typeface="Times New Roman" panose="02020603050405020304" pitchFamily="18" charset="0"/>
                <a:cs typeface="Times New Roman" panose="02020603050405020304" pitchFamily="18" charset="0"/>
              </a:rPr>
              <a:t>Salah satu jenis </a:t>
            </a:r>
            <a:r>
              <a:rPr lang="id-ID" i="1" dirty="0">
                <a:solidFill>
                  <a:schemeClr val="tx1"/>
                </a:solidFill>
                <a:latin typeface="Times New Roman" panose="02020603050405020304" pitchFamily="18" charset="0"/>
                <a:cs typeface="Times New Roman" panose="02020603050405020304" pitchFamily="18" charset="0"/>
              </a:rPr>
              <a:t>Shooting </a:t>
            </a:r>
            <a:r>
              <a:rPr lang="id-ID" dirty="0">
                <a:solidFill>
                  <a:schemeClr val="tx1"/>
                </a:solidFill>
                <a:latin typeface="Times New Roman" panose="02020603050405020304" pitchFamily="18" charset="0"/>
                <a:cs typeface="Times New Roman" panose="02020603050405020304" pitchFamily="18" charset="0"/>
              </a:rPr>
              <a:t>yang perkenanan nya langsung presentuhan bola besi dengan bola besi tanpa menyentuh tanah terlebih dahulu</a:t>
            </a:r>
          </a:p>
          <a:p>
            <a:pPr marL="0" indent="0">
              <a:buNone/>
            </a:pPr>
            <a:endParaRPr lang="id-ID" dirty="0"/>
          </a:p>
        </p:txBody>
      </p:sp>
      <p:pic>
        <p:nvPicPr>
          <p:cNvPr id="4" name="Image 10"/>
          <p:cNvPicPr/>
          <p:nvPr/>
        </p:nvPicPr>
        <p:blipFill>
          <a:blip r:embed="rId2" cstate="print"/>
          <a:stretch>
            <a:fillRect/>
          </a:stretch>
        </p:blipFill>
        <p:spPr>
          <a:xfrm>
            <a:off x="3076067" y="4320472"/>
            <a:ext cx="6455208" cy="2112600"/>
          </a:xfrm>
          <a:prstGeom prst="rect">
            <a:avLst/>
          </a:prstGeom>
        </p:spPr>
      </p:pic>
    </p:spTree>
    <p:extLst>
      <p:ext uri="{BB962C8B-B14F-4D97-AF65-F5344CB8AC3E}">
        <p14:creationId xmlns:p14="http://schemas.microsoft.com/office/powerpoint/2010/main" val="1704484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365760"/>
            <a:ext cx="8915400" cy="5545462"/>
          </a:xfrm>
        </p:spPr>
        <p:txBody>
          <a:bodyPr/>
          <a:lstStyle/>
          <a:p>
            <a:pPr lvl="1"/>
            <a:r>
              <a:rPr lang="id-ID" sz="2000" b="1" i="1" dirty="0">
                <a:solidFill>
                  <a:schemeClr val="tx1"/>
                </a:solidFill>
                <a:latin typeface="Times New Roman" panose="02020603050405020304" pitchFamily="18" charset="0"/>
                <a:cs typeface="Times New Roman" panose="02020603050405020304" pitchFamily="18" charset="0"/>
              </a:rPr>
              <a:t>Short Shot</a:t>
            </a:r>
            <a:endParaRPr lang="id-ID" sz="2000" b="1" dirty="0">
              <a:solidFill>
                <a:schemeClr val="tx1"/>
              </a:solidFill>
              <a:latin typeface="Times New Roman" panose="02020603050405020304" pitchFamily="18" charset="0"/>
              <a:cs typeface="Times New Roman" panose="02020603050405020304" pitchFamily="18" charset="0"/>
            </a:endParaRPr>
          </a:p>
          <a:p>
            <a:pPr lvl="1">
              <a:lnSpc>
                <a:spcPct val="200000"/>
              </a:lnSpc>
            </a:pPr>
            <a:r>
              <a:rPr lang="id-ID" sz="1800" dirty="0">
                <a:solidFill>
                  <a:schemeClr val="tx1"/>
                </a:solidFill>
                <a:latin typeface="Times New Roman" panose="02020603050405020304" pitchFamily="18" charset="0"/>
                <a:cs typeface="Times New Roman" panose="02020603050405020304" pitchFamily="18" charset="0"/>
              </a:rPr>
              <a:t>Salah satu jenis </a:t>
            </a:r>
            <a:r>
              <a:rPr lang="id-ID" sz="1800" i="1" dirty="0">
                <a:solidFill>
                  <a:schemeClr val="tx1"/>
                </a:solidFill>
                <a:latin typeface="Times New Roman" panose="02020603050405020304" pitchFamily="18" charset="0"/>
                <a:cs typeface="Times New Roman" panose="02020603050405020304" pitchFamily="18" charset="0"/>
              </a:rPr>
              <a:t>Shooting </a:t>
            </a:r>
            <a:r>
              <a:rPr lang="id-ID" sz="1800" dirty="0">
                <a:solidFill>
                  <a:schemeClr val="tx1"/>
                </a:solidFill>
                <a:latin typeface="Times New Roman" panose="02020603050405020304" pitchFamily="18" charset="0"/>
                <a:cs typeface="Times New Roman" panose="02020603050405020304" pitchFamily="18" charset="0"/>
              </a:rPr>
              <a:t>dimana bola yang dilemparkan terlebih dahulu menyentuh tanah dekat dengan bola sasaran sebelum menyentuh atau mengenai bola sasaran</a:t>
            </a:r>
          </a:p>
          <a:p>
            <a:pPr marL="457200" lvl="1" indent="0">
              <a:lnSpc>
                <a:spcPct val="200000"/>
              </a:lnSpc>
              <a:buNone/>
            </a:pPr>
            <a:endParaRPr lang="id-ID" sz="1800" dirty="0">
              <a:solidFill>
                <a:schemeClr val="tx1"/>
              </a:solidFill>
              <a:latin typeface="Times New Roman" panose="02020603050405020304" pitchFamily="18" charset="0"/>
              <a:cs typeface="Times New Roman" panose="02020603050405020304" pitchFamily="18" charset="0"/>
            </a:endParaRPr>
          </a:p>
        </p:txBody>
      </p:sp>
      <p:pic>
        <p:nvPicPr>
          <p:cNvPr id="4" name="Image 11"/>
          <p:cNvPicPr/>
          <p:nvPr/>
        </p:nvPicPr>
        <p:blipFill>
          <a:blip r:embed="rId2" cstate="print"/>
          <a:stretch>
            <a:fillRect/>
          </a:stretch>
        </p:blipFill>
        <p:spPr>
          <a:xfrm>
            <a:off x="2589212" y="2907983"/>
            <a:ext cx="8292148" cy="2852737"/>
          </a:xfrm>
          <a:prstGeom prst="rect">
            <a:avLst/>
          </a:prstGeom>
        </p:spPr>
      </p:pic>
    </p:spTree>
    <p:extLst>
      <p:ext uri="{BB962C8B-B14F-4D97-AF65-F5344CB8AC3E}">
        <p14:creationId xmlns:p14="http://schemas.microsoft.com/office/powerpoint/2010/main" val="3979805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9793" y="156754"/>
            <a:ext cx="10411097" cy="6544491"/>
          </a:xfrm>
        </p:spPr>
        <p:txBody>
          <a:bodyPr>
            <a:normAutofit/>
          </a:bodyPr>
          <a:lstStyle/>
          <a:p>
            <a:pPr marL="0" lvl="2" indent="0" algn="ctr">
              <a:buNone/>
            </a:pPr>
            <a:r>
              <a:rPr lang="id-ID" sz="2000" b="1" dirty="0">
                <a:solidFill>
                  <a:schemeClr val="tx1"/>
                </a:solidFill>
                <a:latin typeface="Times New Roman" panose="02020603050405020304" pitchFamily="18" charset="0"/>
                <a:cs typeface="Times New Roman" panose="02020603050405020304" pitchFamily="18" charset="0"/>
              </a:rPr>
              <a:t>Cara bermain atau peraturan cabang olahraga </a:t>
            </a:r>
            <a:r>
              <a:rPr lang="id-ID" sz="2000" b="1" i="1" dirty="0">
                <a:solidFill>
                  <a:schemeClr val="tx1"/>
                </a:solidFill>
                <a:latin typeface="Times New Roman" panose="02020603050405020304" pitchFamily="18" charset="0"/>
                <a:cs typeface="Times New Roman" panose="02020603050405020304" pitchFamily="18" charset="0"/>
              </a:rPr>
              <a:t>petanque</a:t>
            </a:r>
            <a:endParaRPr lang="id-ID" b="1" i="1" dirty="0"/>
          </a:p>
          <a:p>
            <a:pPr marL="0" lvl="2" indent="0">
              <a:buNone/>
            </a:pPr>
            <a:endParaRPr lang="id-ID" b="1" i="1" dirty="0"/>
          </a:p>
          <a:p>
            <a:pPr lvl="0"/>
            <a:r>
              <a:rPr lang="id-ID" i="1" dirty="0">
                <a:latin typeface="Times New Roman" panose="02020603050405020304" pitchFamily="18" charset="0"/>
                <a:cs typeface="Times New Roman" panose="02020603050405020304" pitchFamily="18" charset="0"/>
              </a:rPr>
              <a:t>Petanque </a:t>
            </a:r>
            <a:r>
              <a:rPr lang="id-ID" dirty="0">
                <a:latin typeface="Times New Roman" panose="02020603050405020304" pitchFamily="18" charset="0"/>
                <a:cs typeface="Times New Roman" panose="02020603050405020304" pitchFamily="18" charset="0"/>
              </a:rPr>
              <a:t>dapat dimainkan 1 lawan 1, 2 lawan 2, dan 3 lawan 3 Pa/Pi ataumix dan tidak ada batasa usia.</a:t>
            </a:r>
          </a:p>
          <a:p>
            <a:pPr lvl="0"/>
            <a:r>
              <a:rPr lang="id-ID" dirty="0">
                <a:latin typeface="Times New Roman" panose="02020603050405020304" pitchFamily="18" charset="0"/>
                <a:cs typeface="Times New Roman" panose="02020603050405020304" pitchFamily="18" charset="0"/>
              </a:rPr>
              <a:t>Setiap pemain memegang 3 bosi kecuali pemain 3 lawan 3 setiap pemain hanya memegang 2 bosi.</a:t>
            </a:r>
          </a:p>
          <a:p>
            <a:pPr lvl="0"/>
            <a:r>
              <a:rPr lang="id-ID" dirty="0">
                <a:latin typeface="Times New Roman" panose="02020603050405020304" pitchFamily="18" charset="0"/>
                <a:cs typeface="Times New Roman" panose="02020603050405020304" pitchFamily="18" charset="0"/>
              </a:rPr>
              <a:t>Permainan diawali dengan “Tos”, pemenang tos dipersilahkan melempar boke (jake) dari dalam lingkaran yang diletakkan disalah satu sisi lapangan dengan jarak lemparan minimal 6 meter maksimal</a:t>
            </a:r>
          </a:p>
          <a:p>
            <a:r>
              <a:rPr lang="id-ID" dirty="0">
                <a:latin typeface="Times New Roman" panose="02020603050405020304" pitchFamily="18" charset="0"/>
                <a:cs typeface="Times New Roman" panose="02020603050405020304" pitchFamily="18" charset="0"/>
              </a:rPr>
              <a:t>10 meter, jika belum memenuhi jarak tersebut atau gagal. lawan yang melakukan lemparan atau memindahkan boke (jake) sesuai keinginan lawan.</a:t>
            </a:r>
          </a:p>
          <a:p>
            <a:pPr lvl="0"/>
            <a:r>
              <a:rPr lang="id-ID" dirty="0">
                <a:latin typeface="Times New Roman" panose="02020603050405020304" pitchFamily="18" charset="0"/>
                <a:cs typeface="Times New Roman" panose="02020603050405020304" pitchFamily="18" charset="0"/>
              </a:rPr>
              <a:t>Setelah boke (bola kecil) dilempar, selanjutnya pemenang “tos” melempar Boule ( Bola besar) sedekat mungkin ke boke.</a:t>
            </a:r>
          </a:p>
          <a:p>
            <a:pPr lvl="0"/>
            <a:r>
              <a:rPr lang="id-ID" dirty="0">
                <a:latin typeface="Times New Roman" panose="02020603050405020304" pitchFamily="18" charset="0"/>
                <a:cs typeface="Times New Roman" panose="02020603050405020304" pitchFamily="18" charset="0"/>
              </a:rPr>
              <a:t>Selanjutnya giliran lawan melempar, sebisa mungkin mengarah semakin dekat ke boke atau bisa mengenai bola lawan hingga jauh</a:t>
            </a:r>
          </a:p>
          <a:p>
            <a:pPr lvl="0"/>
            <a:r>
              <a:rPr lang="id-ID" dirty="0">
                <a:latin typeface="Times New Roman" panose="02020603050405020304" pitchFamily="18" charset="0"/>
                <a:cs typeface="Times New Roman" panose="02020603050405020304" pitchFamily="18" charset="0"/>
              </a:rPr>
              <a:t>Regu yang paling jauh bosi nya dari boke, itu yang main terus sampai habis atau sampai bosi kita labih dekat dari pada bosi lawan.</a:t>
            </a:r>
          </a:p>
          <a:p>
            <a:pPr lvl="0"/>
            <a:r>
              <a:rPr lang="id-ID" dirty="0">
                <a:latin typeface="Times New Roman" panose="02020603050405020304" pitchFamily="18" charset="0"/>
                <a:cs typeface="Times New Roman" panose="02020603050405020304" pitchFamily="18" charset="0"/>
              </a:rPr>
              <a:t>Point yang didapat berasal dari bola yang kita lempar sedekat mungkin dari bola lawan ke boke.</a:t>
            </a:r>
          </a:p>
          <a:p>
            <a:pPr lvl="0"/>
            <a:r>
              <a:rPr lang="id-ID" dirty="0">
                <a:latin typeface="Times New Roman" panose="02020603050405020304" pitchFamily="18" charset="0"/>
                <a:cs typeface="Times New Roman" panose="02020603050405020304" pitchFamily="18" charset="0"/>
              </a:rPr>
              <a:t>Pemain atau tim yang bisa mencapai skor 11 atau 13 terlebih dahulu adalah pemenangnya.</a:t>
            </a:r>
          </a:p>
          <a:p>
            <a:pPr marL="0" lvl="2" indent="0">
              <a:buNone/>
            </a:pPr>
            <a:endParaRPr lang="id-ID" b="1" i="1" dirty="0"/>
          </a:p>
          <a:p>
            <a:pPr marL="342900" lvl="2" indent="-342900"/>
            <a:endParaRPr lang="id-ID" sz="1200" dirty="0"/>
          </a:p>
          <a:p>
            <a:endParaRPr lang="id-ID" dirty="0"/>
          </a:p>
        </p:txBody>
      </p:sp>
    </p:spTree>
    <p:extLst>
      <p:ext uri="{BB962C8B-B14F-4D97-AF65-F5344CB8AC3E}">
        <p14:creationId xmlns:p14="http://schemas.microsoft.com/office/powerpoint/2010/main" val="1664421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9086" y="130630"/>
            <a:ext cx="11129554" cy="1005840"/>
          </a:xfrm>
        </p:spPr>
        <p:txBody>
          <a:bodyPr/>
          <a:lstStyle/>
          <a:p>
            <a:pPr marL="0" indent="0" algn="ctr">
              <a:buNone/>
            </a:pPr>
            <a:r>
              <a:rPr lang="id-ID" b="1" dirty="0">
                <a:latin typeface="Times New Roman" panose="02020603050405020304" pitchFamily="18" charset="0"/>
                <a:cs typeface="Times New Roman" panose="02020603050405020304" pitchFamily="18" charset="0"/>
              </a:rPr>
              <a:t>Program Latihan Olahraga Petanque Atlet Eskul SMA negeri 1 Arongan Lambalek</a:t>
            </a:r>
          </a:p>
          <a:p>
            <a:pPr marL="0" indent="0" algn="ctr">
              <a:buNone/>
            </a:pPr>
            <a:r>
              <a:rPr lang="id-ID" dirty="0">
                <a:latin typeface="Times New Roman" panose="02020603050405020304" pitchFamily="18" charset="0"/>
                <a:cs typeface="Times New Roman" panose="02020603050405020304" pitchFamily="18" charset="0"/>
              </a:rPr>
              <a:t>Petanque itu butuh akurasi, fokus, dan feeling. Jadi latihannya dibagi 3: teknik, fisik, mental</a:t>
            </a:r>
            <a:endParaRPr lang="id-ID" b="1" dirty="0">
              <a:latin typeface="Times New Roman" panose="02020603050405020304" pitchFamily="18" charset="0"/>
              <a:cs typeface="Times New Roman" panose="02020603050405020304" pitchFamily="18" charset="0"/>
            </a:endParaRPr>
          </a:p>
          <a:p>
            <a:pPr marL="0" indent="0" algn="ctr">
              <a:buNone/>
            </a:pPr>
            <a:endParaRPr lang="id-ID" b="1" dirty="0">
              <a:latin typeface="Times New Roman" panose="02020603050405020304" pitchFamily="18" charset="0"/>
              <a:cs typeface="Times New Roman" panose="02020603050405020304" pitchFamily="18" charset="0"/>
            </a:endParaRPr>
          </a:p>
          <a:p>
            <a:pPr marL="0" indent="0" algn="ctr">
              <a:buNone/>
            </a:pPr>
            <a:endParaRPr lang="id-ID" b="1" dirty="0">
              <a:latin typeface="Times New Roman" panose="02020603050405020304" pitchFamily="18" charset="0"/>
              <a:cs typeface="Times New Roman" panose="02020603050405020304" pitchFamily="18" charset="0"/>
            </a:endParaRPr>
          </a:p>
        </p:txBody>
      </p:sp>
      <p:sp>
        <p:nvSpPr>
          <p:cNvPr id="5" name="Rectangle 4"/>
          <p:cNvSpPr/>
          <p:nvPr/>
        </p:nvSpPr>
        <p:spPr>
          <a:xfrm>
            <a:off x="731520" y="1332410"/>
            <a:ext cx="5068388" cy="26648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id-ID" b="1" dirty="0">
                <a:latin typeface="Times New Roman" panose="02020603050405020304" pitchFamily="18" charset="0"/>
                <a:cs typeface="Times New Roman" panose="02020603050405020304" pitchFamily="18" charset="0"/>
              </a:rPr>
              <a:t>Senin</a:t>
            </a:r>
            <a:r>
              <a:rPr lang="id-ID" dirty="0">
                <a:latin typeface="Times New Roman" panose="02020603050405020304" pitchFamily="18" charset="0"/>
                <a:cs typeface="Times New Roman" panose="02020603050405020304" pitchFamily="18" charset="0"/>
              </a:rPr>
              <a:t> - Teknik Dasar Lempar</a:t>
            </a:r>
          </a:p>
          <a:p>
            <a:r>
              <a:rPr lang="id-ID" dirty="0">
                <a:latin typeface="Times New Roman" panose="02020603050405020304" pitchFamily="18" charset="0"/>
                <a:cs typeface="Times New Roman" panose="02020603050405020304" pitchFamily="18" charset="0"/>
              </a:rPr>
              <a:t>- Pemanasan 10 menit: lari kecil + stretching pergelangan tangan &amp; bahu</a:t>
            </a:r>
          </a:p>
          <a:p>
            <a:r>
              <a:rPr lang="id-ID" dirty="0">
                <a:latin typeface="Times New Roman" panose="02020603050405020304" pitchFamily="18" charset="0"/>
                <a:cs typeface="Times New Roman" panose="02020603050405020304" pitchFamily="18" charset="0"/>
              </a:rPr>
              <a:t>- Latihan Pointing 30 menit: </a:t>
            </a:r>
          </a:p>
          <a:p>
            <a:r>
              <a:rPr lang="id-ID" dirty="0">
                <a:latin typeface="Times New Roman" panose="02020603050405020304" pitchFamily="18" charset="0"/>
                <a:cs typeface="Times New Roman" panose="02020603050405020304" pitchFamily="18" charset="0"/>
              </a:rPr>
              <a:t>    - Jarak 6m: 100x lempar, target lingkaran 50cm</a:t>
            </a:r>
          </a:p>
          <a:p>
            <a:r>
              <a:rPr lang="id-ID" dirty="0">
                <a:latin typeface="Times New Roman" panose="02020603050405020304" pitchFamily="18" charset="0"/>
                <a:cs typeface="Times New Roman" panose="02020603050405020304" pitchFamily="18" charset="0"/>
              </a:rPr>
              <a:t>    - Jarak 7m: 50x lempar, target lingkaran 30cm </a:t>
            </a:r>
          </a:p>
          <a:p>
            <a:r>
              <a:rPr lang="id-ID" dirty="0">
                <a:latin typeface="Times New Roman" panose="02020603050405020304" pitchFamily="18" charset="0"/>
                <a:cs typeface="Times New Roman" panose="02020603050405020304" pitchFamily="18" charset="0"/>
              </a:rPr>
              <a:t>    - Pendinggan </a:t>
            </a:r>
            <a:r>
              <a:rPr lang="id-ID" b="1" dirty="0">
                <a:latin typeface="Times New Roman" panose="02020603050405020304" pitchFamily="18" charset="0"/>
                <a:cs typeface="Times New Roman" panose="02020603050405020304" pitchFamily="18" charset="0"/>
              </a:rPr>
              <a:t>1 vs 1 </a:t>
            </a:r>
            <a:r>
              <a:rPr lang="id-ID" i="1" dirty="0">
                <a:latin typeface="Times New Roman" panose="02020603050405020304" pitchFamily="18" charset="0"/>
                <a:cs typeface="Times New Roman" panose="02020603050405020304" pitchFamily="18" charset="0"/>
              </a:rPr>
              <a:t>(Single)</a:t>
            </a:r>
            <a:endParaRPr lang="id-ID" dirty="0">
              <a:latin typeface="Times New Roman" panose="02020603050405020304" pitchFamily="18" charset="0"/>
              <a:cs typeface="Times New Roman" panose="02020603050405020304" pitchFamily="18" charset="0"/>
            </a:endParaRPr>
          </a:p>
        </p:txBody>
      </p:sp>
      <p:sp>
        <p:nvSpPr>
          <p:cNvPr id="6" name="Rectangle 5"/>
          <p:cNvSpPr/>
          <p:nvPr/>
        </p:nvSpPr>
        <p:spPr>
          <a:xfrm>
            <a:off x="6705601" y="1332410"/>
            <a:ext cx="5273039" cy="163285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id-ID" b="1" dirty="0">
                <a:latin typeface="Times New Roman" panose="02020603050405020304" pitchFamily="18" charset="0"/>
                <a:cs typeface="Times New Roman" panose="02020603050405020304" pitchFamily="18" charset="0"/>
              </a:rPr>
              <a:t>Rabu</a:t>
            </a:r>
            <a:r>
              <a:rPr lang="id-ID" dirty="0">
                <a:latin typeface="Times New Roman" panose="02020603050405020304" pitchFamily="18" charset="0"/>
                <a:cs typeface="Times New Roman" panose="02020603050405020304" pitchFamily="18" charset="0"/>
              </a:rPr>
              <a:t> - Teknik Shooting / Nembak</a:t>
            </a:r>
          </a:p>
          <a:p>
            <a:r>
              <a:rPr lang="id-ID" dirty="0">
                <a:latin typeface="Times New Roman" panose="02020603050405020304" pitchFamily="18" charset="0"/>
                <a:cs typeface="Times New Roman" panose="02020603050405020304" pitchFamily="18" charset="0"/>
              </a:rPr>
              <a:t>- Pemanasan 15 menit</a:t>
            </a:r>
          </a:p>
          <a:p>
            <a:r>
              <a:rPr lang="id-ID" dirty="0">
                <a:latin typeface="Times New Roman" panose="02020603050405020304" pitchFamily="18" charset="0"/>
                <a:cs typeface="Times New Roman" panose="02020603050405020304" pitchFamily="18" charset="0"/>
              </a:rPr>
              <a:t>- Latihan Shooting 60 menit:</a:t>
            </a:r>
          </a:p>
          <a:p>
            <a:r>
              <a:rPr lang="id-ID" dirty="0">
                <a:latin typeface="Times New Roman" panose="02020603050405020304" pitchFamily="18" charset="0"/>
                <a:cs typeface="Times New Roman" panose="02020603050405020304" pitchFamily="18" charset="0"/>
              </a:rPr>
              <a:t>    - Nembak bola dari jarak 6m - 9m: 100x</a:t>
            </a:r>
          </a:p>
          <a:p>
            <a:r>
              <a:rPr lang="id-ID" dirty="0">
                <a:latin typeface="Times New Roman" panose="02020603050405020304" pitchFamily="18" charset="0"/>
                <a:cs typeface="Times New Roman" panose="02020603050405020304" pitchFamily="18" charset="0"/>
              </a:rPr>
              <a:t>- Game Shooting 30 menit: 1 vs 1</a:t>
            </a:r>
          </a:p>
        </p:txBody>
      </p:sp>
      <p:sp>
        <p:nvSpPr>
          <p:cNvPr id="7" name="Rectangle 6"/>
          <p:cNvSpPr/>
          <p:nvPr/>
        </p:nvSpPr>
        <p:spPr>
          <a:xfrm>
            <a:off x="731520" y="4302033"/>
            <a:ext cx="5068388" cy="229906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id-ID" b="1" dirty="0">
                <a:latin typeface="Times New Roman" panose="02020603050405020304" pitchFamily="18" charset="0"/>
                <a:cs typeface="Times New Roman" panose="02020603050405020304" pitchFamily="18" charset="0"/>
              </a:rPr>
              <a:t>Kamis </a:t>
            </a:r>
            <a:r>
              <a:rPr lang="id-ID" dirty="0">
                <a:latin typeface="Times New Roman" panose="02020603050405020304" pitchFamily="18" charset="0"/>
                <a:cs typeface="Times New Roman" panose="02020603050405020304" pitchFamily="18" charset="0"/>
              </a:rPr>
              <a:t>- Fisik &amp; Koordinasi</a:t>
            </a:r>
          </a:p>
          <a:p>
            <a:r>
              <a:rPr lang="id-ID" dirty="0">
                <a:latin typeface="Times New Roman" panose="02020603050405020304" pitchFamily="18" charset="0"/>
                <a:cs typeface="Times New Roman" panose="02020603050405020304" pitchFamily="18" charset="0"/>
              </a:rPr>
              <a:t>- Kekuatan lengan &amp; core 30 menit: plank, push up, dumbbell 1-2kg</a:t>
            </a:r>
          </a:p>
          <a:p>
            <a:r>
              <a:rPr lang="id-ID" dirty="0">
                <a:latin typeface="Times New Roman" panose="02020603050405020304" pitchFamily="18" charset="0"/>
                <a:cs typeface="Times New Roman" panose="02020603050405020304" pitchFamily="18" charset="0"/>
              </a:rPr>
              <a:t>- Latihan keseimbangan 20 menit: lempar sambil berdiri 1 kaki</a:t>
            </a:r>
          </a:p>
          <a:p>
            <a:r>
              <a:rPr lang="id-ID" dirty="0">
                <a:latin typeface="Times New Roman" panose="02020603050405020304" pitchFamily="18" charset="0"/>
                <a:cs typeface="Times New Roman" panose="02020603050405020304" pitchFamily="18" charset="0"/>
              </a:rPr>
              <a:t>- Agility 15 menit: cone drill + jalan di garis lurus biar langkah stabil</a:t>
            </a:r>
          </a:p>
        </p:txBody>
      </p:sp>
      <p:sp>
        <p:nvSpPr>
          <p:cNvPr id="8" name="Rectangle 7"/>
          <p:cNvSpPr/>
          <p:nvPr/>
        </p:nvSpPr>
        <p:spPr>
          <a:xfrm>
            <a:off x="6705600" y="3313610"/>
            <a:ext cx="5273039" cy="197684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nSpc>
                <a:spcPct val="150000"/>
              </a:lnSpc>
            </a:pPr>
            <a:r>
              <a:rPr lang="id-ID" b="1" dirty="0">
                <a:latin typeface="Times New Roman" panose="02020603050405020304" pitchFamily="18" charset="0"/>
                <a:cs typeface="Times New Roman" panose="02020603050405020304" pitchFamily="18" charset="0"/>
              </a:rPr>
              <a:t>Sabtu</a:t>
            </a:r>
            <a:r>
              <a:rPr lang="id-ID" dirty="0">
                <a:latin typeface="Times New Roman" panose="02020603050405020304" pitchFamily="18" charset="0"/>
                <a:cs typeface="Times New Roman" panose="02020603050405020304" pitchFamily="18" charset="0"/>
              </a:rPr>
              <a:t> - Mental &amp; Game</a:t>
            </a:r>
          </a:p>
          <a:p>
            <a:pPr>
              <a:lnSpc>
                <a:spcPct val="150000"/>
              </a:lnSpc>
            </a:pPr>
            <a:r>
              <a:rPr lang="id-ID" dirty="0">
                <a:latin typeface="Times New Roman" panose="02020603050405020304" pitchFamily="18" charset="0"/>
                <a:cs typeface="Times New Roman" panose="02020603050405020304" pitchFamily="18" charset="0"/>
              </a:rPr>
              <a:t>- Match 90 menit: main tim doublet/triplet sesuai format lomba</a:t>
            </a:r>
          </a:p>
          <a:p>
            <a:pPr>
              <a:lnSpc>
                <a:spcPct val="150000"/>
              </a:lnSpc>
            </a:pPr>
            <a:r>
              <a:rPr lang="id-ID" dirty="0">
                <a:latin typeface="Times New Roman" panose="02020603050405020304" pitchFamily="18" charset="0"/>
                <a:cs typeface="Times New Roman" panose="02020603050405020304" pitchFamily="18" charset="0"/>
              </a:rPr>
              <a:t>- Evaluasi 15 menit: catat kelemahan, diskusi strategi</a:t>
            </a:r>
          </a:p>
          <a:p>
            <a:endParaRPr lang="id-ID"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090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2391" y="135028"/>
            <a:ext cx="4133571" cy="413612"/>
          </a:xfrm>
        </p:spPr>
        <p:txBody>
          <a:bodyPr>
            <a:normAutofit/>
          </a:bodyPr>
          <a:lstStyle/>
          <a:p>
            <a:r>
              <a:rPr lang="id-ID" sz="2000" b="1" dirty="0">
                <a:solidFill>
                  <a:schemeClr val="tx1"/>
                </a:solidFill>
              </a:rPr>
              <a:t>Foto Atlet Petanque Aceh Barat</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7603" y="912216"/>
            <a:ext cx="4211517" cy="2971295"/>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2607" y="912216"/>
            <a:ext cx="2130014" cy="297129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7774" y="796064"/>
            <a:ext cx="5016650" cy="5454129"/>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19426" y="4247088"/>
            <a:ext cx="2025461" cy="2003106"/>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90918" y="4109421"/>
            <a:ext cx="2717819" cy="2581835"/>
          </a:xfrm>
          <a:prstGeom prst="rect">
            <a:avLst/>
          </a:prstGeom>
        </p:spPr>
      </p:pic>
    </p:spTree>
    <p:extLst>
      <p:ext uri="{BB962C8B-B14F-4D97-AF65-F5344CB8AC3E}">
        <p14:creationId xmlns:p14="http://schemas.microsoft.com/office/powerpoint/2010/main" val="3036379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WhatsApp Video 2026-09-18 at 12.32.09">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400800" y="1177290"/>
            <a:ext cx="5440680" cy="5326380"/>
          </a:xfrm>
          <a:prstGeom prst="rect">
            <a:avLst/>
          </a:prstGeom>
        </p:spPr>
      </p:pic>
      <p:pic>
        <p:nvPicPr>
          <p:cNvPr id="6" name="WhatsApp Video 2026-09-18 at 12.31.59 (1)">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1143000" y="1177290"/>
            <a:ext cx="4834890" cy="5326380"/>
          </a:xfrm>
          <a:prstGeom prst="rect">
            <a:avLst/>
          </a:prstGeom>
        </p:spPr>
      </p:pic>
    </p:spTree>
    <p:extLst>
      <p:ext uri="{BB962C8B-B14F-4D97-AF65-F5344CB8AC3E}">
        <p14:creationId xmlns:p14="http://schemas.microsoft.com/office/powerpoint/2010/main" val="20261494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video>
              <p:cMediaNode vol="80000">
                <p:cTn id="13" fill="hold" display="0">
                  <p:stCondLst>
                    <p:cond delay="indefinite"/>
                  </p:stCondLst>
                </p:cTn>
                <p:tgtEl>
                  <p:spTgt spid="6"/>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0503" y="365760"/>
            <a:ext cx="9114109" cy="5545462"/>
          </a:xfrm>
        </p:spPr>
        <p:txBody>
          <a:bodyPr>
            <a:normAutofit/>
          </a:bodyPr>
          <a:lstStyle/>
          <a:p>
            <a:pPr marL="0" indent="0">
              <a:buNone/>
            </a:pPr>
            <a:endParaRPr lang="id-ID" dirty="0"/>
          </a:p>
          <a:p>
            <a:pPr marL="0" indent="0" algn="ctr">
              <a:buNone/>
            </a:pPr>
            <a:r>
              <a:rPr lang="id-ID" sz="2000" b="1" i="1" dirty="0">
                <a:latin typeface="Times New Roman" panose="02020603050405020304" pitchFamily="18" charset="0"/>
                <a:cs typeface="Times New Roman" panose="02020603050405020304" pitchFamily="18" charset="0"/>
              </a:rPr>
              <a:t>Satu Boka Tiga Bosi Kita Tetap Saudara</a:t>
            </a:r>
          </a:p>
          <a:p>
            <a:pPr marL="0" indent="0">
              <a:buNone/>
            </a:pPr>
            <a:endParaRPr lang="id-ID" dirty="0"/>
          </a:p>
          <a:p>
            <a:pPr marL="0" indent="0" algn="ctr">
              <a:buNone/>
            </a:pPr>
            <a:r>
              <a:rPr lang="it-IT" sz="2000" b="1" i="1" dirty="0">
                <a:latin typeface="Times New Roman" panose="02020603050405020304" pitchFamily="18" charset="0"/>
                <a:cs typeface="Times New Roman" panose="02020603050405020304" pitchFamily="18" charset="0"/>
              </a:rPr>
              <a:t>Mens sana in corpore sano</a:t>
            </a:r>
            <a:r>
              <a:rPr lang="id-ID" sz="2000" b="1" i="1" dirty="0">
                <a:latin typeface="Times New Roman" panose="02020603050405020304" pitchFamily="18" charset="0"/>
                <a:cs typeface="Times New Roman" panose="02020603050405020304" pitchFamily="18" charset="0"/>
              </a:rPr>
              <a:t> ”Jiwa yang sehat dalam tubuh yang sehat.” </a:t>
            </a:r>
            <a:br>
              <a:rPr lang="id-ID" sz="2000" b="1" i="1" dirty="0">
                <a:latin typeface="Times New Roman" panose="02020603050405020304" pitchFamily="18" charset="0"/>
                <a:cs typeface="Times New Roman" panose="02020603050405020304" pitchFamily="18" charset="0"/>
              </a:rPr>
            </a:br>
            <a:br>
              <a:rPr lang="id-ID" sz="2000" b="1" i="1" dirty="0">
                <a:latin typeface="Times New Roman" panose="02020603050405020304" pitchFamily="18" charset="0"/>
                <a:cs typeface="Times New Roman" panose="02020603050405020304" pitchFamily="18" charset="0"/>
              </a:rPr>
            </a:br>
            <a:endParaRPr lang="id-ID" sz="2000" b="1" i="1" dirty="0">
              <a:latin typeface="Times New Roman" panose="02020603050405020304" pitchFamily="18" charset="0"/>
              <a:cs typeface="Times New Roman" panose="02020603050405020304" pitchFamily="18" charset="0"/>
            </a:endParaRPr>
          </a:p>
          <a:p>
            <a:pPr marL="0" indent="0">
              <a:buNone/>
            </a:pPr>
            <a:endParaRPr lang="id-ID" dirty="0"/>
          </a:p>
          <a:p>
            <a:pPr marL="0" indent="0">
              <a:buNone/>
            </a:pPr>
            <a:endParaRPr lang="id-ID" dirty="0"/>
          </a:p>
          <a:p>
            <a:pPr marL="0" indent="0" algn="ctr">
              <a:buNone/>
            </a:pPr>
            <a:r>
              <a:rPr lang="id-ID" sz="6000" b="1" i="1" dirty="0">
                <a:latin typeface="Times New Roman" panose="02020603050405020304" pitchFamily="18" charset="0"/>
                <a:cs typeface="Times New Roman" panose="02020603050405020304" pitchFamily="18" charset="0"/>
              </a:rPr>
              <a:t>Sekian dan terimakasih</a:t>
            </a:r>
          </a:p>
        </p:txBody>
      </p:sp>
    </p:spTree>
    <p:extLst>
      <p:ext uri="{BB962C8B-B14F-4D97-AF65-F5344CB8AC3E}">
        <p14:creationId xmlns:p14="http://schemas.microsoft.com/office/powerpoint/2010/main" val="168808220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163</TotalTime>
  <Words>1016</Words>
  <Application>Microsoft Office PowerPoint</Application>
  <PresentationFormat>Widescreen</PresentationFormat>
  <Paragraphs>106</Paragraphs>
  <Slides>19</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Century Gothic</vt:lpstr>
      <vt:lpstr>Times New Roman</vt:lpstr>
      <vt:lpstr>Wingdings</vt:lpstr>
      <vt:lpstr>Wingdings 3</vt:lpstr>
      <vt:lpstr>Wisp</vt:lpstr>
      <vt:lpstr>OLAHRGA PETANQUE    </vt:lpstr>
      <vt:lpstr>Sejarah Olahraga Petanque</vt:lpstr>
      <vt:lpstr>Sejarah Olahraga Petanque di Indonesia</vt:lpstr>
      <vt:lpstr>Alat dan Perlengkapan Petanque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Foto Atlet Petanque Aceh Barat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SEJARAH OLAHRAGA PETANQUE Petanque (diucapkan [pe.tɑ̃ːk] dalam bahasa Prancis atau pay/tah~k atau petong) awalnya merupakan permainan tradisional asal negara Prancis yang merupakan pengembangan dari permainan zaman Yunani Kuno sekira abad ke-6 SM, versi modern dari permainan petanque diperkenalkan oleh Jules Boule Lenoir pada tahun 1907 di kota La Ciotat, di Provence, di selatan Prancis.</dc:title>
  <dc:creator>Windows User</dc:creator>
  <cp:lastModifiedBy>acer corei3</cp:lastModifiedBy>
  <cp:revision>19</cp:revision>
  <dcterms:created xsi:type="dcterms:W3CDTF">2026-09-17T07:21:47Z</dcterms:created>
  <dcterms:modified xsi:type="dcterms:W3CDTF">2026-09-19T03:14:02Z</dcterms:modified>
</cp:coreProperties>
</file>