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92" r:id="rId3"/>
    <p:sldId id="257" r:id="rId4"/>
    <p:sldId id="293" r:id="rId5"/>
    <p:sldId id="258" r:id="rId6"/>
    <p:sldId id="259" r:id="rId7"/>
    <p:sldId id="260" r:id="rId8"/>
    <p:sldId id="264" r:id="rId9"/>
    <p:sldId id="266" r:id="rId10"/>
    <p:sldId id="267" r:id="rId11"/>
    <p:sldId id="269" r:id="rId12"/>
    <p:sldId id="270" r:id="rId13"/>
    <p:sldId id="271" r:id="rId14"/>
    <p:sldId id="272" r:id="rId15"/>
    <p:sldId id="273" r:id="rId16"/>
    <p:sldId id="274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8" r:id="rId27"/>
    <p:sldId id="290" r:id="rId28"/>
    <p:sldId id="291" r:id="rId29"/>
  </p:sldIdLst>
  <p:sldSz cx="12192000" cy="6858000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Poppins" panose="020B0604020202020204" charset="0"/>
      <p:regular r:id="rId35"/>
      <p:bold r:id="rId36"/>
      <p:italic r:id="rId37"/>
      <p:boldItalic r:id="rId38"/>
    </p:embeddedFont>
    <p:embeddedFont>
      <p:font typeface="Nunito" panose="00000500000000000000" pitchFamily="2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0" roundtripDataSignature="AMtx7mi0yvaJl138Qu+xO4BfCU5J5lO2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F5EA28A-E8D5-4FDD-BCE5-101A72E5BF51}">
  <a:tblStyle styleId="{5F5EA28A-E8D5-4FDD-BCE5-101A72E5BF5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 b="off" i="off"/>
      <a:tcStyle>
        <a:tcBdr/>
        <a:fill>
          <a:solidFill>
            <a:srgbClr val="D0DEEF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D0DEEF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DC26C71B-76D2-4729-BD01-B953598452DB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50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font" Target="fonts/font11.fntdata"/><Relationship Id="rId5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7966105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82567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" name="Google Shape;106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12045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2" name="Google Shape;122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87796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49599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346600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1967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/>
              <a:t>Simulasi 1 instrument saja. 20 soal🡪 instruktur dapat membuat aplikasi ggform atau aplikasi lainnya. ATAU disediakan lembar instrument (cetak)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2" name="Google Shape;18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568708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e03d08a6b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9" name="Google Shape;189;g3e03d08a6b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3377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e03d08a6b3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g3e03d08a6b3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38110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e03d08a6b3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3" name="Google Shape;223;g3e03d08a6b3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91244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e03d08a6b3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g3e03d08a6b3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78314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e03d08a6b3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4" name="Google Shape;244;g3e03d08a6b3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83919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e03d08a6b3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" name="Google Shape;252;g3e03d08a6b3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7140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8" name="Google Shape;25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43386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e03d08a6b3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g3e03d08a6b3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51084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e03d08a6b3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5" name="Google Shape;315;g3e03d08a6b3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22062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0" name="Google Shape;32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117396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9" name="Google Shape;32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602375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Tanya jawab</a:t>
            </a:r>
            <a:endParaRPr/>
          </a:p>
        </p:txBody>
      </p:sp>
      <p:sp>
        <p:nvSpPr>
          <p:cNvPr id="350" name="Google Shape;35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148121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7" name="Google Shape;35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51144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4" name="Google Shape;36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505526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87" name="Google Shape;387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020337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3e03d08a6b3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6" name="Google Shape;396;g3e03d08a6b3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62844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d878fb5997_1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6" name="Google Shape;426;g3d878fb5997_1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04227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6" name="Google Shape;436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519293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9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4" name="Google Shape;444;p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0687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 Saja" type="titleOnly">
  <p:cSld name="TITLE_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d6ed2aa9cd_0_9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g3d6ed2aa9cd_0_9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g3d6ed2aa9cd_0_9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g3d6ed2aa9cd_0_9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6" name="Google Shape;16;g3d6ed2aa9cd_0_97"/>
          <p:cNvGrpSpPr/>
          <p:nvPr/>
        </p:nvGrpSpPr>
        <p:grpSpPr>
          <a:xfrm>
            <a:off x="0" y="0"/>
            <a:ext cx="12230298" cy="174300"/>
            <a:chOff x="-19216" y="6683829"/>
            <a:chExt cx="12230298" cy="174300"/>
          </a:xfrm>
        </p:grpSpPr>
        <p:grpSp>
          <p:nvGrpSpPr>
            <p:cNvPr id="17" name="Google Shape;17;g3d6ed2aa9cd_0_97"/>
            <p:cNvGrpSpPr/>
            <p:nvPr/>
          </p:nvGrpSpPr>
          <p:grpSpPr>
            <a:xfrm>
              <a:off x="-19216" y="6683829"/>
              <a:ext cx="12230298" cy="174300"/>
              <a:chOff x="-38432" y="-24848"/>
              <a:chExt cx="12230298" cy="174300"/>
            </a:xfrm>
          </p:grpSpPr>
          <p:sp>
            <p:nvSpPr>
              <p:cNvPr id="18" name="Google Shape;18;g3d6ed2aa9cd_0_97"/>
              <p:cNvSpPr/>
              <p:nvPr/>
            </p:nvSpPr>
            <p:spPr>
              <a:xfrm>
                <a:off x="8135266" y="-24848"/>
                <a:ext cx="4056600" cy="174300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Google Shape;19;g3d6ed2aa9cd_0_97"/>
              <p:cNvSpPr/>
              <p:nvPr/>
            </p:nvSpPr>
            <p:spPr>
              <a:xfrm>
                <a:off x="4018302" y="-24848"/>
                <a:ext cx="4056600" cy="174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" name="Google Shape;20;g3d6ed2aa9cd_0_97"/>
              <p:cNvSpPr/>
              <p:nvPr/>
            </p:nvSpPr>
            <p:spPr>
              <a:xfrm>
                <a:off x="-38432" y="-24848"/>
                <a:ext cx="4056600" cy="174300"/>
              </a:xfrm>
              <a:prstGeom prst="rect">
                <a:avLst/>
              </a:prstGeom>
              <a:solidFill>
                <a:srgbClr val="ED7E2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1" name="Google Shape;21;g3d6ed2aa9cd_0_97"/>
            <p:cNvSpPr/>
            <p:nvPr/>
          </p:nvSpPr>
          <p:spPr>
            <a:xfrm>
              <a:off x="8154482" y="6683829"/>
              <a:ext cx="4056600" cy="174300"/>
            </a:xfrm>
            <a:prstGeom prst="rect">
              <a:avLst/>
            </a:prstGeom>
            <a:solidFill>
              <a:srgbClr val="0097B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2" name="Google Shape;22;g3d6ed2aa9cd_0_97" title="logo Kemendikdasmen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8519" y="191855"/>
            <a:ext cx="1529025" cy="36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g3d6ed2aa9cd_0_97" title="Rabu Dikdas (5)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49394" y="238493"/>
            <a:ext cx="1225425" cy="33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osong" type="blank">
  <p:cSld name="BLANK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oogle Shape;25;g3d6ed2aa9cd_0_110"/>
          <p:cNvGrpSpPr/>
          <p:nvPr/>
        </p:nvGrpSpPr>
        <p:grpSpPr>
          <a:xfrm>
            <a:off x="-19216" y="6683829"/>
            <a:ext cx="12230298" cy="174300"/>
            <a:chOff x="-19216" y="6683829"/>
            <a:chExt cx="12230298" cy="174300"/>
          </a:xfrm>
        </p:grpSpPr>
        <p:grpSp>
          <p:nvGrpSpPr>
            <p:cNvPr id="26" name="Google Shape;26;g3d6ed2aa9cd_0_110"/>
            <p:cNvGrpSpPr/>
            <p:nvPr/>
          </p:nvGrpSpPr>
          <p:grpSpPr>
            <a:xfrm>
              <a:off x="-19216" y="6683829"/>
              <a:ext cx="12230298" cy="174300"/>
              <a:chOff x="-38432" y="-24848"/>
              <a:chExt cx="12230298" cy="174300"/>
            </a:xfrm>
          </p:grpSpPr>
          <p:sp>
            <p:nvSpPr>
              <p:cNvPr id="27" name="Google Shape;27;g3d6ed2aa9cd_0_110"/>
              <p:cNvSpPr/>
              <p:nvPr/>
            </p:nvSpPr>
            <p:spPr>
              <a:xfrm>
                <a:off x="8135266" y="-24848"/>
                <a:ext cx="4056600" cy="174300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28;g3d6ed2aa9cd_0_110"/>
              <p:cNvSpPr/>
              <p:nvPr/>
            </p:nvSpPr>
            <p:spPr>
              <a:xfrm>
                <a:off x="4018302" y="-24848"/>
                <a:ext cx="4056600" cy="1743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29;g3d6ed2aa9cd_0_110"/>
              <p:cNvSpPr/>
              <p:nvPr/>
            </p:nvSpPr>
            <p:spPr>
              <a:xfrm>
                <a:off x="-38432" y="-24848"/>
                <a:ext cx="4056600" cy="174300"/>
              </a:xfrm>
              <a:prstGeom prst="rect">
                <a:avLst/>
              </a:prstGeom>
              <a:solidFill>
                <a:srgbClr val="ED7E2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0" name="Google Shape;30;g3d6ed2aa9cd_0_110"/>
            <p:cNvSpPr/>
            <p:nvPr/>
          </p:nvSpPr>
          <p:spPr>
            <a:xfrm>
              <a:off x="8154482" y="6683829"/>
              <a:ext cx="4056600" cy="174300"/>
            </a:xfrm>
            <a:prstGeom prst="rect">
              <a:avLst/>
            </a:prstGeom>
            <a:solidFill>
              <a:srgbClr val="0097B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1" name="Google Shape;31;g3d6ed2aa9cd_0_110" title="logo Kemendikdasmen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753600" y="210368"/>
            <a:ext cx="1187894" cy="303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g3d6ed2aa9cd_0_110" title="Rabu Dikdas (5)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58415" y="238493"/>
            <a:ext cx="916404" cy="275651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g3d6ed2aa9cd_0_110"/>
          <p:cNvSpPr txBox="1"/>
          <p:nvPr/>
        </p:nvSpPr>
        <p:spPr>
          <a:xfrm>
            <a:off x="337930" y="6419933"/>
            <a:ext cx="116784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Pelatihan Pembelajaran Mendalam serta Koding dan Kecerdasan Artifisial bagi Pendidik</a:t>
            </a:r>
            <a:endParaRPr sz="900" b="1" i="0" u="none" strike="noStrike" cap="none">
              <a:solidFill>
                <a:srgbClr val="0097B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Judul" type="title">
  <p:cSld name="TITLE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3d6ed2aa9cd_0_12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g3d6ed2aa9cd_0_12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7" name="Google Shape;37;g3d6ed2aa9cd_0_1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g3d6ed2aa9cd_0_1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g3d6ed2aa9cd_0_1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 dan Konten" type="obj">
  <p:cSld name="OBJEC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3d6ed2aa9cd_0_1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g3d6ed2aa9cd_0_1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g3d6ed2aa9cd_0_1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g3d6ed2aa9cd_0_1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g3d6ed2aa9cd_0_1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 Bagian" type="secHead">
  <p:cSld name="SECTION_HEAD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3d6ed2aa9cd_0_13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g3d6ed2aa9cd_0_13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g3d6ed2aa9cd_0_1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g3d6ed2aa9cd_0_1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g3d6ed2aa9cd_0_1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 Konten" type="twoObj">
  <p:cSld name="TWO_OBJECTS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d6ed2aa9cd_0_1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g3d6ed2aa9cd_0_13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g3d6ed2aa9cd_0_13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g3d6ed2aa9cd_0_1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g3d6ed2aa9cd_0_1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g3d6ed2aa9cd_0_1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erbandingan" type="twoTxTwoObj">
  <p:cSld name="TWO_OBJECTS_WITH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d6ed2aa9cd_0_14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g3d6ed2aa9cd_0_14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2" name="Google Shape;62;g3d6ed2aa9cd_0_14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g3d6ed2aa9cd_0_14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4" name="Google Shape;64;g3d6ed2aa9cd_0_14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g3d6ed2aa9cd_0_1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g3d6ed2aa9cd_0_1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g3d6ed2aa9cd_0_1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onten dengan Keterangan" type="objTx">
  <p:cSld name="OBJECT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d6ed2aa9cd_0_15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g3d6ed2aa9cd_0_15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1" name="Google Shape;71;g3d6ed2aa9cd_0_15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2" name="Google Shape;72;g3d6ed2aa9cd_0_1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g3d6ed2aa9cd_0_1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g3d6ed2aa9cd_0_1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ambar dengan Keterangan" type="picTx">
  <p:cSld name="PICTURE_WITH_CAPTION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d6ed2aa9cd_0_16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g3d6ed2aa9cd_0_16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78" name="Google Shape;78;g3d6ed2aa9cd_0_16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9" name="Google Shape;79;g3d6ed2aa9cd_0_1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g3d6ed2aa9cd_0_1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g3d6ed2aa9cd_0_1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 dan Teks Vertikal" type="vertTx">
  <p:cSld name="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d6ed2aa9cd_0_16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g3d6ed2aa9cd_0_168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g3d6ed2aa9cd_0_1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g3d6ed2aa9cd_0_1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g3d6ed2aa9cd_0_1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 Vertikal dan Teks" type="vertTitleAndTx">
  <p:cSld name="VERTICAL_TITLE_AND_VERTICAL_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d6ed2aa9cd_0_174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g3d6ed2aa9cd_0_174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g3d6ed2aa9cd_0_1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g3d6ed2aa9cd_0_17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g3d6ed2aa9cd_0_1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d6ed2aa9cd_0_180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62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62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62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62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62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62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62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62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62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3d6ed2aa9cd_0_9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g3d6ed2aa9cd_0_9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g3d6ed2aa9cd_0_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g3d6ed2aa9cd_0_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g3d6ed2aa9cd_0_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"/>
          <p:cNvSpPr txBox="1"/>
          <p:nvPr/>
        </p:nvSpPr>
        <p:spPr>
          <a:xfrm>
            <a:off x="6343650" y="6538473"/>
            <a:ext cx="550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Pelatihan Pembelajaran Mendalam bagi Guru</a:t>
            </a:r>
            <a:endParaRPr sz="1600" b="1" i="0" u="none" strike="noStrike" cap="non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02" name="Google Shape;10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882792" y="2365151"/>
            <a:ext cx="7226440" cy="4607148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"/>
          <p:cNvSpPr txBox="1"/>
          <p:nvPr/>
        </p:nvSpPr>
        <p:spPr>
          <a:xfrm>
            <a:off x="5064198" y="1002137"/>
            <a:ext cx="61422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b="1" i="0" u="none" strike="noStrike" cap="none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POLA PIKIR</a:t>
            </a:r>
            <a:endParaRPr sz="5400" b="1" i="0" u="none" strike="noStrike" cap="none">
              <a:solidFill>
                <a:srgbClr val="0097B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b="1" i="0" u="none" strike="noStrike" cap="none">
                <a:solidFill>
                  <a:srgbClr val="0097B2"/>
                </a:solidFill>
                <a:latin typeface="Nunito"/>
                <a:ea typeface="Nunito"/>
                <a:cs typeface="Nunito"/>
                <a:sym typeface="Nunito"/>
              </a:rPr>
              <a:t>BERTUMBUH</a:t>
            </a:r>
            <a:endParaRPr sz="5400" b="1" i="0" u="none" strike="noStrike" cap="none">
              <a:solidFill>
                <a:srgbClr val="0097B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138545" y="748145"/>
            <a:ext cx="5181600" cy="73013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65" y="1676399"/>
            <a:ext cx="2901719" cy="4253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4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65"/>
          <p:cNvSpPr/>
          <p:nvPr/>
        </p:nvSpPr>
        <p:spPr>
          <a:xfrm>
            <a:off x="-670649" y="4760840"/>
            <a:ext cx="1341297" cy="415802"/>
          </a:xfrm>
          <a:custGeom>
            <a:avLst/>
            <a:gdLst/>
            <a:ahLst/>
            <a:cxnLst/>
            <a:rect l="l" t="t" r="r" b="b"/>
            <a:pathLst>
              <a:path w="2011946" h="623703" extrusionOk="0">
                <a:moveTo>
                  <a:pt x="0" y="0"/>
                </a:moveTo>
                <a:lnTo>
                  <a:pt x="2011946" y="0"/>
                </a:lnTo>
                <a:lnTo>
                  <a:pt x="2011946" y="623703"/>
                </a:lnTo>
                <a:lnTo>
                  <a:pt x="0" y="6237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9" name="Google Shape;109;p65"/>
          <p:cNvSpPr/>
          <p:nvPr/>
        </p:nvSpPr>
        <p:spPr>
          <a:xfrm>
            <a:off x="7092590" y="1548958"/>
            <a:ext cx="415802" cy="415802"/>
          </a:xfrm>
          <a:custGeom>
            <a:avLst/>
            <a:gdLst/>
            <a:ahLst/>
            <a:cxnLst/>
            <a:rect l="l" t="t" r="r" b="b"/>
            <a:pathLst>
              <a:path w="623703" h="623703" extrusionOk="0">
                <a:moveTo>
                  <a:pt x="0" y="0"/>
                </a:moveTo>
                <a:lnTo>
                  <a:pt x="623703" y="0"/>
                </a:lnTo>
                <a:lnTo>
                  <a:pt x="623703" y="623704"/>
                </a:lnTo>
                <a:lnTo>
                  <a:pt x="0" y="6237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110" name="Google Shape;110;p65" descr="Tepat Waktu Gambar PNG | File Vektor Dan PSD | Unduh Gratis ..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223" y="2347721"/>
            <a:ext cx="1973775" cy="1857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65" descr="360+ Mendengarkan Aktif Ilustrasi ..."/>
          <p:cNvPicPr preferRelativeResize="0"/>
          <p:nvPr/>
        </p:nvPicPr>
        <p:blipFill rotWithShape="1">
          <a:blip r:embed="rId6">
            <a:alphaModFix/>
          </a:blip>
          <a:srcRect l="18313" t="20776" r="11998" b="20860"/>
          <a:stretch/>
        </p:blipFill>
        <p:spPr>
          <a:xfrm>
            <a:off x="3036737" y="2490148"/>
            <a:ext cx="2218129" cy="1857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6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86285" y="2523734"/>
            <a:ext cx="2779606" cy="1556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65"/>
          <p:cNvPicPr preferRelativeResize="0"/>
          <p:nvPr/>
        </p:nvPicPr>
        <p:blipFill rotWithShape="1">
          <a:blip r:embed="rId8">
            <a:alphaModFix/>
          </a:blip>
          <a:srcRect t="14724" b="14112"/>
          <a:stretch/>
        </p:blipFill>
        <p:spPr>
          <a:xfrm>
            <a:off x="8242905" y="2733040"/>
            <a:ext cx="2187312" cy="1556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6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491733" y="4897120"/>
            <a:ext cx="1097787" cy="966683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65"/>
          <p:cNvSpPr/>
          <p:nvPr/>
        </p:nvSpPr>
        <p:spPr>
          <a:xfrm>
            <a:off x="6065520" y="4541521"/>
            <a:ext cx="1857721" cy="1783588"/>
          </a:xfrm>
          <a:prstGeom prst="donut">
            <a:avLst>
              <a:gd name="adj" fmla="val 5193"/>
            </a:avLst>
          </a:prstGeom>
          <a:solidFill>
            <a:srgbClr val="ED7D31"/>
          </a:solidFill>
          <a:ln w="9525" cap="flat" cmpd="sng">
            <a:solidFill>
              <a:srgbClr val="ED7D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Arial"/>
              <a:buNone/>
            </a:pPr>
            <a:endParaRPr sz="93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65"/>
          <p:cNvPicPr preferRelativeResize="0"/>
          <p:nvPr/>
        </p:nvPicPr>
        <p:blipFill rotWithShape="1">
          <a:blip r:embed="rId10">
            <a:alphaModFix/>
          </a:blip>
          <a:srcRect l="20001" r="13878" b="32446"/>
          <a:stretch/>
        </p:blipFill>
        <p:spPr>
          <a:xfrm>
            <a:off x="4058431" y="4916705"/>
            <a:ext cx="1372000" cy="116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7" name="Google Shape;117;p65"/>
          <p:cNvSpPr/>
          <p:nvPr/>
        </p:nvSpPr>
        <p:spPr>
          <a:xfrm>
            <a:off x="3645001" y="4688043"/>
            <a:ext cx="1950000" cy="1626600"/>
          </a:xfrm>
          <a:prstGeom prst="donut">
            <a:avLst>
              <a:gd name="adj" fmla="val 5193"/>
            </a:avLst>
          </a:prstGeom>
          <a:solidFill>
            <a:srgbClr val="ED7D31"/>
          </a:solidFill>
          <a:ln w="9525" cap="flat" cmpd="sng">
            <a:solidFill>
              <a:srgbClr val="ED7D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3"/>
              <a:buFont typeface="Arial"/>
              <a:buNone/>
            </a:pPr>
            <a:endParaRPr sz="93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226647" y="-94293"/>
            <a:ext cx="4899900" cy="1106946"/>
            <a:chOff x="-226647" y="-94293"/>
            <a:chExt cx="4899900" cy="1106946"/>
          </a:xfrm>
        </p:grpSpPr>
        <p:sp>
          <p:nvSpPr>
            <p:cNvPr id="118" name="Google Shape;118;p65"/>
            <p:cNvSpPr/>
            <p:nvPr/>
          </p:nvSpPr>
          <p:spPr>
            <a:xfrm>
              <a:off x="-226647" y="301053"/>
              <a:ext cx="4899900" cy="711600"/>
            </a:xfrm>
            <a:prstGeom prst="roundRect">
              <a:avLst>
                <a:gd name="adj" fmla="val 16667"/>
              </a:avLst>
            </a:prstGeom>
            <a:solidFill>
              <a:srgbClr val="0097B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65"/>
            <p:cNvSpPr txBox="1"/>
            <p:nvPr/>
          </p:nvSpPr>
          <p:spPr>
            <a:xfrm>
              <a:off x="441301" y="-94293"/>
              <a:ext cx="35640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945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400"/>
                <a:buFont typeface="Arial"/>
                <a:buNone/>
              </a:pPr>
              <a:r>
                <a:rPr lang="en-US" sz="4000" b="1" i="0" u="none" strike="noStrike" cap="none" dirty="0" err="1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Kesepakatan</a:t>
              </a:r>
              <a:endParaRPr sz="4000" b="1" i="0" u="none" strike="noStrike" cap="none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="" xmlns:a16="http://schemas.microsoft.com/office/drawing/2014/main" id="{D29E5FF2-8410-4B0A-B7B1-662ED6BFD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418" y="1077265"/>
            <a:ext cx="5760119" cy="5561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729318" y="-80438"/>
            <a:ext cx="4899900" cy="1200329"/>
            <a:chOff x="729318" y="-80438"/>
            <a:chExt cx="4899900" cy="1200329"/>
          </a:xfrm>
        </p:grpSpPr>
        <p:sp>
          <p:nvSpPr>
            <p:cNvPr id="4" name="Google Shape;118;p65"/>
            <p:cNvSpPr/>
            <p:nvPr/>
          </p:nvSpPr>
          <p:spPr>
            <a:xfrm>
              <a:off x="729318" y="301053"/>
              <a:ext cx="4899900" cy="711600"/>
            </a:xfrm>
            <a:prstGeom prst="roundRect">
              <a:avLst>
                <a:gd name="adj" fmla="val 16667"/>
              </a:avLst>
            </a:prstGeom>
            <a:solidFill>
              <a:srgbClr val="0097B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119;p65"/>
            <p:cNvSpPr txBox="1"/>
            <p:nvPr/>
          </p:nvSpPr>
          <p:spPr>
            <a:xfrm>
              <a:off x="1632795" y="-80438"/>
              <a:ext cx="3564000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945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400"/>
                <a:buFont typeface="Arial"/>
                <a:buNone/>
              </a:pPr>
              <a:r>
                <a:rPr lang="en-US" sz="4000" b="1" i="0" u="none" strike="noStrike" cap="none" dirty="0" smtClean="0">
                  <a:solidFill>
                    <a:srgbClr val="FFFFFF"/>
                  </a:solidFill>
                  <a:latin typeface="Nunito"/>
                  <a:ea typeface="Nunito"/>
                  <a:cs typeface="Nunito"/>
                  <a:sym typeface="Nunito"/>
                </a:rPr>
                <a:t>Ice Breaking</a:t>
              </a:r>
              <a:endParaRPr sz="4000" b="1" i="0" u="none" strike="noStrike" cap="none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368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6"/>
          <p:cNvSpPr/>
          <p:nvPr/>
        </p:nvSpPr>
        <p:spPr>
          <a:xfrm>
            <a:off x="556750" y="1638325"/>
            <a:ext cx="11046300" cy="4339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000" b="0" i="0" u="none" strike="noStrike" cap="none" dirty="0" err="1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Bagaimanakah</a:t>
            </a:r>
            <a:r>
              <a:rPr lang="en-US" sz="3000" b="0" i="0" u="none" strike="noStrike" cap="none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b="0" i="0" u="none" strike="noStrike" cap="none" dirty="0" err="1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gambaran</a:t>
            </a:r>
            <a:r>
              <a:rPr lang="en-US" sz="3000" b="0" i="0" u="none" strike="noStrike" cap="none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b="0" i="0" u="none" strike="noStrike" cap="none" dirty="0" err="1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umum</a:t>
            </a:r>
            <a:r>
              <a:rPr lang="en-US" sz="3000" b="0" i="0" u="none" strike="noStrike" cap="none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b="0" i="0" u="none" strike="noStrike" cap="none" dirty="0" err="1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pola</a:t>
            </a:r>
            <a:r>
              <a:rPr lang="en-US" sz="3000" b="0" i="0" u="none" strike="noStrike" cap="none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b="0" i="0" u="none" strike="noStrike" cap="none" dirty="0" err="1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pikir</a:t>
            </a:r>
            <a:endParaRPr lang="en-US" sz="3000" dirty="0" smtClean="0"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000" dirty="0" smtClean="0">
                <a:latin typeface="Nunito"/>
                <a:ea typeface="Nunito"/>
                <a:cs typeface="Nunito"/>
                <a:sym typeface="Nunito"/>
              </a:rPr>
              <a:t>di</a:t>
            </a:r>
            <a:r>
              <a:rPr lang="en-US" sz="3000" b="0" i="0" u="none" strike="noStrike" cap="none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b="0" i="0" u="none" strike="noStrike" cap="none" dirty="0" err="1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instansi</a:t>
            </a:r>
            <a:r>
              <a:rPr lang="en-US" sz="3000" b="0" i="0" u="none" strike="noStrike" cap="none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b="0" i="0" u="none" strike="noStrike" cap="none" dirty="0" err="1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Bapak</a:t>
            </a:r>
            <a:r>
              <a:rPr lang="en-US" sz="3000" b="0" i="0" u="none" strike="noStrike" cap="none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/ </a:t>
            </a:r>
            <a:r>
              <a:rPr lang="en-US" sz="3000" b="0" i="0" u="none" strike="noStrike" cap="none" dirty="0" err="1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Ibu</a:t>
            </a:r>
            <a:r>
              <a:rPr lang="en-US" sz="3000" b="0" i="0" u="none" strike="noStrike" cap="none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?</a:t>
            </a: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lang="en-US" sz="3000" dirty="0"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000" b="0" i="0" u="none" strike="noStrike" cap="none" dirty="0" err="1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Bagaimana</a:t>
            </a:r>
            <a:r>
              <a:rPr lang="en-US" sz="3000" b="0" i="0" u="none" strike="noStrike" cap="none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b="0" i="0" u="none" strike="noStrike" cap="none" dirty="0" err="1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pola</a:t>
            </a:r>
            <a:r>
              <a:rPr lang="en-US" sz="3000" b="0" i="0" u="none" strike="noStrike" cap="none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b="0" i="0" u="none" strike="noStrike" cap="none" dirty="0" err="1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pikir</a:t>
            </a:r>
            <a:r>
              <a:rPr lang="en-US" sz="3000" b="0" i="0" u="none" strike="noStrike" cap="none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b="0" i="0" u="none" strike="noStrike" cap="none" dirty="0" err="1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kepala</a:t>
            </a:r>
            <a:r>
              <a:rPr lang="en-US" sz="3000" b="0" i="0" u="none" strike="noStrike" cap="none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b="0" i="0" u="none" strike="noStrike" cap="none" dirty="0" err="1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sekolah</a:t>
            </a:r>
            <a:r>
              <a:rPr lang="en-US" sz="3000" b="0" i="0" u="none" strike="noStrike" cap="none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b="0" i="0" u="none" strike="noStrike" cap="none" dirty="0" err="1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nya</a:t>
            </a:r>
            <a:r>
              <a:rPr lang="en-US" sz="3000" b="0" i="0" u="none" strike="noStrike" cap="none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?</a:t>
            </a: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lang="en-US" sz="3000" dirty="0"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000" b="0" i="0" u="none" strike="noStrike" cap="none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Guru?</a:t>
            </a: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lang="en-US" sz="3000" dirty="0"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000" b="0" i="0" u="none" strike="noStrike" cap="none" dirty="0" err="1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Siswa</a:t>
            </a:r>
            <a:r>
              <a:rPr lang="en-US" sz="3000" b="0" i="0" u="none" strike="noStrike" cap="none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?</a:t>
            </a:r>
            <a:endParaRPr sz="3000" b="0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5" name="Google Shape;125;p66"/>
          <p:cNvSpPr/>
          <p:nvPr/>
        </p:nvSpPr>
        <p:spPr>
          <a:xfrm>
            <a:off x="-226647" y="301053"/>
            <a:ext cx="48999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66"/>
          <p:cNvSpPr txBox="1"/>
          <p:nvPr/>
        </p:nvSpPr>
        <p:spPr>
          <a:xfrm>
            <a:off x="429491" y="-80452"/>
            <a:ext cx="3575809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945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000" b="1" i="0" u="none" strike="noStrike" cap="none" dirty="0" err="1" smtClean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Refleksi</a:t>
            </a:r>
            <a:endParaRPr sz="4000" b="1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7"/>
          <p:cNvSpPr/>
          <p:nvPr/>
        </p:nvSpPr>
        <p:spPr>
          <a:xfrm>
            <a:off x="11762818" y="6441296"/>
            <a:ext cx="415802" cy="415802"/>
          </a:xfrm>
          <a:custGeom>
            <a:avLst/>
            <a:gdLst/>
            <a:ahLst/>
            <a:cxnLst/>
            <a:rect l="l" t="t" r="r" b="b"/>
            <a:pathLst>
              <a:path w="623703" h="623703" extrusionOk="0">
                <a:moveTo>
                  <a:pt x="0" y="0"/>
                </a:moveTo>
                <a:lnTo>
                  <a:pt x="623703" y="0"/>
                </a:lnTo>
                <a:lnTo>
                  <a:pt x="623703" y="623703"/>
                </a:lnTo>
                <a:lnTo>
                  <a:pt x="0" y="6237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32" name="Google Shape;132;p67"/>
          <p:cNvSpPr txBox="1"/>
          <p:nvPr/>
        </p:nvSpPr>
        <p:spPr>
          <a:xfrm>
            <a:off x="494325" y="1584000"/>
            <a:ext cx="11109000" cy="11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US" sz="30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Peserta  mampu menerapkan pola pikir bertumbuh dalam pembelajaran.</a:t>
            </a:r>
            <a:endParaRPr sz="30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3" name="Google Shape;133;p67"/>
          <p:cNvSpPr/>
          <p:nvPr/>
        </p:nvSpPr>
        <p:spPr>
          <a:xfrm>
            <a:off x="-226653" y="301050"/>
            <a:ext cx="91869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7"/>
          <p:cNvSpPr txBox="1"/>
          <p:nvPr/>
        </p:nvSpPr>
        <p:spPr>
          <a:xfrm>
            <a:off x="220673" y="-108148"/>
            <a:ext cx="81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945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000" b="1" i="0" u="none" strike="noStrike" cap="none" dirty="0" err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Tujuan</a:t>
            </a:r>
            <a:r>
              <a:rPr lang="en-US" sz="4000" b="1" i="0" u="none" strike="noStrike" cap="none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000" b="1" i="0" u="none" strike="noStrike" cap="none" dirty="0" err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Pelatihan</a:t>
            </a:r>
            <a:r>
              <a:rPr lang="en-US" sz="4000" b="1" i="0" u="none" strike="noStrike" cap="none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000" b="1" i="0" u="none" strike="noStrike" cap="none" dirty="0" err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Modul</a:t>
            </a:r>
            <a:r>
              <a:rPr lang="en-US" sz="4000" b="1" i="0" u="none" strike="noStrike" cap="none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sz="4000" b="1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8"/>
          <p:cNvSpPr/>
          <p:nvPr/>
        </p:nvSpPr>
        <p:spPr>
          <a:xfrm>
            <a:off x="11762818" y="6441296"/>
            <a:ext cx="415802" cy="415802"/>
          </a:xfrm>
          <a:custGeom>
            <a:avLst/>
            <a:gdLst/>
            <a:ahLst/>
            <a:cxnLst/>
            <a:rect l="l" t="t" r="r" b="b"/>
            <a:pathLst>
              <a:path w="623703" h="623703" extrusionOk="0">
                <a:moveTo>
                  <a:pt x="0" y="0"/>
                </a:moveTo>
                <a:lnTo>
                  <a:pt x="623703" y="0"/>
                </a:lnTo>
                <a:lnTo>
                  <a:pt x="623703" y="623703"/>
                </a:lnTo>
                <a:lnTo>
                  <a:pt x="0" y="6237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40" name="Google Shape;140;p68"/>
          <p:cNvSpPr txBox="1"/>
          <p:nvPr/>
        </p:nvSpPr>
        <p:spPr>
          <a:xfrm>
            <a:off x="494325" y="1458075"/>
            <a:ext cx="11268600" cy="48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30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Indikator pencapaian kompetensi pada materi pelatihan PPB adalah sebagai berikut</a:t>
            </a:r>
            <a:endParaRPr sz="30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742950" marR="0" lvl="0" indent="-552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Nunito"/>
              <a:buAutoNum type="arabicPeriod"/>
            </a:pPr>
            <a:r>
              <a:rPr lang="en-US" sz="30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Menganalisis konsep pola pikir bertumbuh.</a:t>
            </a:r>
            <a:endParaRPr sz="30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742950" marR="0" lvl="0" indent="-552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Nunito"/>
              <a:buAutoNum type="arabicPeriod"/>
            </a:pPr>
            <a:r>
              <a:rPr lang="en-US" sz="30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Memetakan profil pola pikir murid.</a:t>
            </a:r>
            <a:endParaRPr sz="30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742950" marR="0" lvl="0" indent="-552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Nunito"/>
              <a:buAutoNum type="arabicPeriod"/>
            </a:pPr>
            <a:r>
              <a:rPr lang="en-US" sz="30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Mengidentifikasi dan menganalisis hasil pemetaan profil pola pikir murid.</a:t>
            </a:r>
            <a:endParaRPr sz="30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742950" marR="0" lvl="0" indent="-552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Nunito"/>
              <a:buAutoNum type="arabicPeriod"/>
            </a:pPr>
            <a:r>
              <a:rPr lang="en-US" sz="30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Mengubah Pola Pikir Tetap menjadi Pola Pikir Bertumbuh.</a:t>
            </a:r>
            <a:endParaRPr sz="30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742950" marR="0" lvl="0" indent="-5524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Nunito"/>
              <a:buAutoNum type="arabicPeriod"/>
            </a:pPr>
            <a:r>
              <a:rPr lang="en-US" sz="3000" b="0" i="0" u="none" strike="noStrike" cap="non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Merancang pembelajaran yang telah terintegrasi strategi intervensi Pola Pikir Bertumbuh.</a:t>
            </a:r>
            <a:endParaRPr sz="30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1" name="Google Shape;141;p68"/>
          <p:cNvSpPr/>
          <p:nvPr/>
        </p:nvSpPr>
        <p:spPr>
          <a:xfrm>
            <a:off x="-226653" y="301050"/>
            <a:ext cx="91869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68"/>
          <p:cNvSpPr txBox="1"/>
          <p:nvPr/>
        </p:nvSpPr>
        <p:spPr>
          <a:xfrm>
            <a:off x="415636" y="-25024"/>
            <a:ext cx="8110262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945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000" b="1" i="0" u="none" strike="noStrike" cap="none" dirty="0" err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Indikator</a:t>
            </a:r>
            <a:r>
              <a:rPr lang="en-US" sz="4000" b="1" i="0" u="none" strike="noStrike" cap="none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000" b="1" i="0" u="none" strike="noStrike" cap="none" dirty="0" err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Pelatihan</a:t>
            </a:r>
            <a:r>
              <a:rPr lang="en-US" sz="4000" b="1" i="0" u="none" strike="noStrike" cap="none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000" b="1" i="0" u="none" strike="noStrike" cap="none" dirty="0" err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Modul</a:t>
            </a:r>
            <a:r>
              <a:rPr lang="en-US" sz="4000" b="1" i="0" u="none" strike="noStrike" cap="none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sz="4000" b="1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"/>
          <p:cNvSpPr txBox="1"/>
          <p:nvPr/>
        </p:nvSpPr>
        <p:spPr>
          <a:xfrm>
            <a:off x="360000" y="1312800"/>
            <a:ext cx="11554800" cy="49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000" b="1" i="0" u="none" strike="noStrike" cap="none" dirty="0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TUJUAN:</a:t>
            </a:r>
            <a:endParaRPr sz="2000" b="0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Memetakan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profil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pola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pikir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sz="2000" b="0" i="0" u="none" strike="noStrike" cap="none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000" b="1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PENGANTAR:</a:t>
            </a:r>
            <a:endParaRPr sz="2000" b="0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unito"/>
              <a:buChar char="▪"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Sebagai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KS/PS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maupun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Pendidik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data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hasil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pemetaan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Profil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Pola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Pikir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berguna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untuk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merancang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program yang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diperlukan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untuk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mendorong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perubahan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PPT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menjadi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PPB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baik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untuk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guru/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pendidik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maupun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murid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. </a:t>
            </a:r>
            <a:endParaRPr sz="2000" b="0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unito"/>
              <a:buChar char="▪"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Sebagai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contoh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hasil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Survei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Profil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Pola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Pikir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dalam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PISA 2018, Indonesia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termasuk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dalam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6 (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enam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)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negara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dengan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%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murid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yang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memiliki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PPB paling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rendah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dari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79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negara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peserta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. </a:t>
            </a:r>
            <a:endParaRPr sz="2000" b="0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2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dari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3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murid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kita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menjawab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: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Setuju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dan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Sangat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Setuju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pada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Pernyataan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: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Kecerdasan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adalah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sesuatu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tentang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diri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Anda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yang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tidak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bisa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banyak</a:t>
            </a:r>
            <a:r>
              <a:rPr lang="en-US" sz="2000" b="0" i="1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diubah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. </a:t>
            </a:r>
            <a:endParaRPr sz="2000" b="0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unito"/>
              <a:buChar char="▪"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Analisis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dari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hasil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Survei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Pola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Pikir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menunjukkan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bahwa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: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terdapat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korelasi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yang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kuat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antara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persentase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PPB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murid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dengan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nilai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akademik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di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suatu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negara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. </a:t>
            </a:r>
            <a:endParaRPr sz="2000" b="0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unito"/>
              <a:buChar char="▪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Negara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dengan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persentase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murid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yang PPB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tinggi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akan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memiliki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nilai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akademis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yang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tinggi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pula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dan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sebaliknya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sz="2000" b="0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unito"/>
              <a:buChar char="▪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OECD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menyimpulkan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bahwa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Profil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Pola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Pikir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murid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sangat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dipengaruhi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oleh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pola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pikir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guru.</a:t>
            </a:r>
            <a:endParaRPr sz="2000" b="0" i="0" u="none" strike="noStrike" cap="none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0" name="Google Shape;170;p12"/>
          <p:cNvSpPr/>
          <p:nvPr/>
        </p:nvSpPr>
        <p:spPr>
          <a:xfrm>
            <a:off x="-226653" y="301050"/>
            <a:ext cx="91869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2"/>
          <p:cNvSpPr txBox="1"/>
          <p:nvPr/>
        </p:nvSpPr>
        <p:spPr>
          <a:xfrm>
            <a:off x="359998" y="23949"/>
            <a:ext cx="810000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945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000" b="1" i="0" u="none" strike="noStrike" cap="none" dirty="0" err="1" smtClean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Pemetaan</a:t>
            </a:r>
            <a:r>
              <a:rPr lang="en-US" sz="4000" b="1" i="0" u="none" strike="noStrike" cap="none" dirty="0" smtClean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000" b="1" i="0" u="none" strike="noStrike" cap="none" dirty="0" err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Profil</a:t>
            </a:r>
            <a:r>
              <a:rPr lang="en-US" sz="4000" b="1" i="0" u="none" strike="noStrike" cap="none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000" b="1" i="0" u="none" strike="noStrike" cap="none" dirty="0" err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Pola</a:t>
            </a:r>
            <a:r>
              <a:rPr lang="en-US" sz="4000" b="1" i="0" u="none" strike="noStrike" cap="none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000" b="1" i="0" u="none" strike="noStrike" cap="none" dirty="0" err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Pikir</a:t>
            </a:r>
            <a:endParaRPr sz="4000" b="1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4"/>
          <p:cNvSpPr txBox="1"/>
          <p:nvPr/>
        </p:nvSpPr>
        <p:spPr>
          <a:xfrm>
            <a:off x="319651" y="1290375"/>
            <a:ext cx="11552700" cy="2923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unito"/>
              <a:buAutoNum type="arabicPeriod"/>
            </a:pP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Mari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simulasi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melakukan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Pemetaan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Profil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Pola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Pikir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. </a:t>
            </a:r>
            <a:endParaRPr sz="1900" b="0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unito"/>
              <a:buAutoNum type="arabicPeriod"/>
            </a:pP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Dalam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simulasi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ini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silakan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berlatih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dengan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menggunakan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paket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20 </a:t>
            </a:r>
            <a:r>
              <a:rPr lang="en-US" sz="1900" b="0" i="0" u="none" strike="noStrike" cap="none" dirty="0" err="1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soal</a:t>
            </a:r>
            <a:r>
              <a:rPr lang="en-US" sz="1900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dirty="0" err="1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selama</a:t>
            </a:r>
            <a:r>
              <a:rPr lang="en-US" sz="1900" dirty="0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20 </a:t>
            </a:r>
            <a:r>
              <a:rPr lang="en-US" sz="1900" dirty="0" err="1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menit</a:t>
            </a:r>
            <a:r>
              <a:rPr lang="en-US" sz="1900" dirty="0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sz="1900" b="0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unito"/>
              <a:buAutoNum type="arabicPeriod"/>
            </a:pP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Selama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Pemetaan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berlangsung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Bapak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/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Ibu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boleh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bertanya</a:t>
            </a:r>
            <a:r>
              <a:rPr lang="en-US" sz="1900" b="0" i="0" u="none" strike="noStrike" cap="none" dirty="0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bila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ada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yang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kurang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paham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terhadap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butir-butir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soal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yang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diberikan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. </a:t>
            </a:r>
            <a:endParaRPr sz="1900" b="0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unito"/>
              <a:buAutoNum type="arabicPeriod"/>
            </a:pP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Setelah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waktu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habis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en-US" sz="1900" b="0" i="0" u="none" strike="noStrike" cap="none" dirty="0" err="1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silahkan</a:t>
            </a:r>
            <a:r>
              <a:rPr lang="en-US" sz="1900" b="0" i="0" u="none" strike="noStrike" cap="none" dirty="0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jumlah</a:t>
            </a:r>
            <a:r>
              <a:rPr lang="en-US" sz="1900" b="0" i="0" u="none" strike="noStrike" cap="none" dirty="0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nilai</a:t>
            </a:r>
            <a:r>
              <a:rPr lang="en-US" sz="1900" b="0" i="0" u="none" strike="noStrike" cap="none" dirty="0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yang di </a:t>
            </a:r>
            <a:r>
              <a:rPr lang="en-US" sz="1900" b="0" i="0" u="none" strike="noStrike" cap="none" dirty="0" err="1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peroleh</a:t>
            </a:r>
            <a:r>
              <a:rPr lang="en-US" sz="1900" b="0" i="0" u="none" strike="noStrike" cap="none" dirty="0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.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Untuk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paket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20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soal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berdasarkan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angka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yang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diperoleh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setiap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peserta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maka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akan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terbentuk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4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kelompok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yaitu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: FF (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Tetap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), FG (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Tetap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bertumbuh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), GF (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Bertumbuh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Tetap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)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dan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GG (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Bertumbuh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)</a:t>
            </a:r>
            <a:endParaRPr sz="1900" b="0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unito"/>
              <a:buAutoNum type="arabicPeriod"/>
            </a:pPr>
            <a:r>
              <a:rPr lang="en-US" sz="1900" b="0" i="0" u="none" strike="noStrike" cap="none" dirty="0" err="1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Selanjutnya</a:t>
            </a:r>
            <a:r>
              <a:rPr lang="en-US" sz="1900" b="0" i="0" u="none" strike="noStrike" cap="none" dirty="0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memaparkan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hasil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Pemetaan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Profil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Pola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Pikir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secara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global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sedangkan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hasil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pemetaan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mikro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per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individu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dapat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diberikan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secara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langsung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kepada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ybs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dan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terbuka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untuk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proses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diskusi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terutama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untuk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item-item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soal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yang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dijawab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dengan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19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orientasi</a:t>
            </a:r>
            <a:r>
              <a:rPr lang="en-US" sz="19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PPT.</a:t>
            </a:r>
            <a:endParaRPr sz="1900" b="0" i="0" u="none" strike="noStrike" cap="none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5" name="Google Shape;185;p14"/>
          <p:cNvSpPr/>
          <p:nvPr/>
        </p:nvSpPr>
        <p:spPr>
          <a:xfrm>
            <a:off x="-226653" y="301050"/>
            <a:ext cx="91869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4"/>
          <p:cNvSpPr txBox="1"/>
          <p:nvPr/>
        </p:nvSpPr>
        <p:spPr>
          <a:xfrm>
            <a:off x="460123" y="-45306"/>
            <a:ext cx="81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945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000" b="1" i="0" u="none" strike="noStrike" cap="none" dirty="0" err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Aktivitas</a:t>
            </a:r>
            <a:r>
              <a:rPr lang="en-US" sz="4000" b="1" i="0" u="none" strike="noStrike" cap="none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000" b="1" i="0" u="none" strike="noStrike" cap="none" dirty="0" err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Pelatihan</a:t>
            </a:r>
            <a:endParaRPr sz="4000" b="1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e03d08a6b3_0_0"/>
          <p:cNvSpPr/>
          <p:nvPr/>
        </p:nvSpPr>
        <p:spPr>
          <a:xfrm>
            <a:off x="4118272" y="1545690"/>
            <a:ext cx="349967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https://bit.ly/4dFnNAj</a:t>
            </a:r>
            <a:endParaRPr dirty="0"/>
          </a:p>
        </p:txBody>
      </p:sp>
      <p:pic>
        <p:nvPicPr>
          <p:cNvPr id="196" name="Google Shape;196;g3e03d08a6b3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18272" y="2205775"/>
            <a:ext cx="3351025" cy="335102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95;g3e03d08a6b3_0_0"/>
          <p:cNvSpPr/>
          <p:nvPr/>
        </p:nvSpPr>
        <p:spPr>
          <a:xfrm>
            <a:off x="618595" y="423472"/>
            <a:ext cx="520031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 smtClean="0">
                <a:solidFill>
                  <a:srgbClr val="000000"/>
                </a:solidFill>
                <a:sym typeface="Arial"/>
              </a:rPr>
              <a:t>Memetakan</a:t>
            </a:r>
            <a:r>
              <a:rPr lang="en-US" sz="2800" b="1" i="0" u="none" strike="noStrike" cap="none" dirty="0" smtClean="0">
                <a:solidFill>
                  <a:srgbClr val="000000"/>
                </a:solidFill>
                <a:sym typeface="Arial"/>
              </a:rPr>
              <a:t> </a:t>
            </a:r>
            <a:r>
              <a:rPr lang="en-US" sz="2800" b="1" i="0" u="none" strike="noStrike" cap="none" dirty="0" err="1" smtClean="0">
                <a:solidFill>
                  <a:srgbClr val="000000"/>
                </a:solidFill>
                <a:sym typeface="Arial"/>
              </a:rPr>
              <a:t>Pola</a:t>
            </a:r>
            <a:r>
              <a:rPr lang="en-US" sz="2800" b="1" i="0" u="none" strike="noStrike" cap="none" dirty="0" smtClean="0">
                <a:solidFill>
                  <a:srgbClr val="000000"/>
                </a:solidFill>
                <a:sym typeface="Arial"/>
              </a:rPr>
              <a:t> </a:t>
            </a:r>
            <a:r>
              <a:rPr lang="en-US" sz="2800" b="1" i="0" u="none" strike="noStrike" cap="none" dirty="0" err="1" smtClean="0">
                <a:solidFill>
                  <a:srgbClr val="000000"/>
                </a:solidFill>
                <a:sym typeface="Arial"/>
              </a:rPr>
              <a:t>Pikir</a:t>
            </a:r>
            <a:r>
              <a:rPr lang="en-US" sz="2800" b="1" i="0" u="none" strike="noStrike" cap="none" dirty="0" smtClean="0">
                <a:solidFill>
                  <a:srgbClr val="000000"/>
                </a:solidFill>
                <a:sym typeface="Arial"/>
              </a:rPr>
              <a:t> </a:t>
            </a:r>
            <a:r>
              <a:rPr lang="en-US" sz="2800" b="1" i="0" u="none" strike="noStrike" cap="none" dirty="0" err="1" smtClean="0">
                <a:solidFill>
                  <a:srgbClr val="000000"/>
                </a:solidFill>
                <a:sym typeface="Arial"/>
              </a:rPr>
              <a:t>Diri</a:t>
            </a:r>
            <a:endParaRPr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e03d08a6b3_0_17"/>
          <p:cNvSpPr txBox="1"/>
          <p:nvPr/>
        </p:nvSpPr>
        <p:spPr>
          <a:xfrm>
            <a:off x="1609369" y="1526390"/>
            <a:ext cx="92619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998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b="1" i="0" u="none" strike="noStrike" cap="none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Pola Pikir adalah Segalanya</a:t>
            </a:r>
            <a:endParaRPr sz="4800" b="1" i="0" u="none" strike="noStrike" cap="none">
              <a:solidFill>
                <a:srgbClr val="00206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0" name="Google Shape;210;g3e03d08a6b3_0_17"/>
          <p:cNvSpPr txBox="1"/>
          <p:nvPr/>
        </p:nvSpPr>
        <p:spPr>
          <a:xfrm>
            <a:off x="1609369" y="5140812"/>
            <a:ext cx="9398100" cy="9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081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33"/>
              <a:buFont typeface="Arial"/>
              <a:buNone/>
            </a:pPr>
            <a:r>
              <a:rPr lang="en-US" sz="2933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Pola Pikir akan mendikte “tindakan” yang dilakukan serta akan menentukan “hasil” yang diperoleh. </a:t>
            </a:r>
            <a:endParaRPr sz="2933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1" name="Google Shape;211;g3e03d08a6b3_0_17"/>
          <p:cNvGrpSpPr/>
          <p:nvPr/>
        </p:nvGrpSpPr>
        <p:grpSpPr>
          <a:xfrm>
            <a:off x="1609369" y="2432470"/>
            <a:ext cx="9398470" cy="2463123"/>
            <a:chOff x="0" y="0"/>
            <a:chExt cx="14097000" cy="3694500"/>
          </a:xfrm>
        </p:grpSpPr>
        <p:sp>
          <p:nvSpPr>
            <p:cNvPr id="212" name="Google Shape;212;g3e03d08a6b3_0_17"/>
            <p:cNvSpPr/>
            <p:nvPr/>
          </p:nvSpPr>
          <p:spPr>
            <a:xfrm>
              <a:off x="1057274" y="0"/>
              <a:ext cx="11982600" cy="36945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02060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/>
                <a:buNone/>
              </a:pPr>
              <a:endPara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g3e03d08a6b3_0_17"/>
            <p:cNvSpPr/>
            <p:nvPr/>
          </p:nvSpPr>
          <p:spPr>
            <a:xfrm>
              <a:off x="0" y="1108389"/>
              <a:ext cx="4229100" cy="1477800"/>
            </a:xfrm>
            <a:prstGeom prst="roundRect">
              <a:avLst>
                <a:gd name="adj" fmla="val 16667"/>
              </a:avLst>
            </a:prstGeom>
            <a:solidFill>
              <a:srgbClr val="49ACC5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/>
                <a:buNone/>
              </a:pPr>
              <a:endPara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g3e03d08a6b3_0_17"/>
            <p:cNvSpPr txBox="1"/>
            <p:nvPr/>
          </p:nvSpPr>
          <p:spPr>
            <a:xfrm>
              <a:off x="72143" y="1180532"/>
              <a:ext cx="4084800" cy="133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4925" tIns="154925" rIns="154925" bIns="1549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66"/>
                <a:buFont typeface="Arial"/>
                <a:buNone/>
              </a:pPr>
              <a:r>
                <a:rPr lang="en-US" sz="4067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Pola Pikir</a:t>
              </a:r>
              <a:endParaRPr sz="4067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g3e03d08a6b3_0_17"/>
            <p:cNvSpPr/>
            <p:nvPr/>
          </p:nvSpPr>
          <p:spPr>
            <a:xfrm>
              <a:off x="4933949" y="1108389"/>
              <a:ext cx="4229100" cy="1477800"/>
            </a:xfrm>
            <a:prstGeom prst="roundRect">
              <a:avLst>
                <a:gd name="adj" fmla="val 16667"/>
              </a:avLst>
            </a:prstGeom>
            <a:solidFill>
              <a:srgbClr val="5FDF45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/>
                <a:buNone/>
              </a:pPr>
              <a:endPara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g3e03d08a6b3_0_17"/>
            <p:cNvSpPr txBox="1"/>
            <p:nvPr/>
          </p:nvSpPr>
          <p:spPr>
            <a:xfrm>
              <a:off x="5006092" y="1180532"/>
              <a:ext cx="4084800" cy="133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4925" tIns="154925" rIns="154925" bIns="1549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66"/>
                <a:buFont typeface="Arial"/>
                <a:buNone/>
              </a:pPr>
              <a:r>
                <a:rPr lang="en-US" sz="4067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Tindakan</a:t>
              </a:r>
              <a:endParaRPr sz="4067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g3e03d08a6b3_0_17"/>
            <p:cNvSpPr/>
            <p:nvPr/>
          </p:nvSpPr>
          <p:spPr>
            <a:xfrm>
              <a:off x="9867900" y="1108389"/>
              <a:ext cx="4229100" cy="1477800"/>
            </a:xfrm>
            <a:prstGeom prst="roundRect">
              <a:avLst>
                <a:gd name="adj" fmla="val 16667"/>
              </a:avLst>
            </a:prstGeom>
            <a:solidFill>
              <a:srgbClr val="F69444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/>
                <a:buNone/>
              </a:pPr>
              <a:endPara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g3e03d08a6b3_0_17"/>
            <p:cNvSpPr txBox="1"/>
            <p:nvPr/>
          </p:nvSpPr>
          <p:spPr>
            <a:xfrm>
              <a:off x="9940043" y="1180532"/>
              <a:ext cx="4084800" cy="133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4925" tIns="154925" rIns="154925" bIns="1549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66"/>
                <a:buFont typeface="Arial"/>
                <a:buNone/>
              </a:pPr>
              <a:r>
                <a:rPr lang="en-US" sz="4067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Hasil</a:t>
              </a:r>
              <a:endParaRPr sz="4067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9" name="Google Shape;219;g3e03d08a6b3_0_17"/>
          <p:cNvSpPr/>
          <p:nvPr/>
        </p:nvSpPr>
        <p:spPr>
          <a:xfrm>
            <a:off x="-226653" y="301050"/>
            <a:ext cx="91869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3e03d08a6b3_0_17"/>
          <p:cNvSpPr txBox="1"/>
          <p:nvPr/>
        </p:nvSpPr>
        <p:spPr>
          <a:xfrm>
            <a:off x="494323" y="-73022"/>
            <a:ext cx="810000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945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000" b="1" i="0" u="none" strike="noStrike" cap="none" dirty="0" err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Penguatan</a:t>
            </a:r>
            <a:endParaRPr sz="4000" b="1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e03d08a6b3_0_20"/>
          <p:cNvSpPr txBox="1"/>
          <p:nvPr/>
        </p:nvSpPr>
        <p:spPr>
          <a:xfrm>
            <a:off x="701739" y="419280"/>
            <a:ext cx="11533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1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Pola Pikir ‘lebih penting’ dari Ketrampilan</a:t>
            </a:r>
            <a:endParaRPr sz="4000" b="1" i="0" u="none" strike="noStrike" cap="none">
              <a:solidFill>
                <a:srgbClr val="00206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6" name="Google Shape;226;g3e03d08a6b3_0_20"/>
          <p:cNvSpPr txBox="1"/>
          <p:nvPr/>
        </p:nvSpPr>
        <p:spPr>
          <a:xfrm>
            <a:off x="701739" y="1435995"/>
            <a:ext cx="5067600" cy="50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04815" marR="0" lvl="0" indent="-304815" algn="l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Noto Sans Symbols"/>
              <a:buChar char="▪"/>
            </a:pPr>
            <a:r>
              <a:rPr lang="en-US" sz="26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Pola Pikir (</a:t>
            </a:r>
            <a:r>
              <a:rPr lang="en-US" sz="2667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Mindset</a:t>
            </a:r>
            <a:r>
              <a:rPr lang="en-US" sz="26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 adalah “fondasi” dari Ketrampilan (</a:t>
            </a:r>
            <a:r>
              <a:rPr lang="en-US" sz="2667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Skillset</a:t>
            </a:r>
            <a:r>
              <a:rPr lang="en-US" sz="26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 dan Alat (</a:t>
            </a:r>
            <a:r>
              <a:rPr lang="en-US" sz="2667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Toolset</a:t>
            </a:r>
            <a:r>
              <a:rPr lang="en-US" sz="26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).</a:t>
            </a:r>
            <a:endParaRPr sz="26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04815" marR="0" lvl="0" indent="-304815" algn="l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Noto Sans Symbols"/>
              <a:buChar char="▪"/>
            </a:pPr>
            <a:r>
              <a:rPr lang="en-US" sz="26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Pola Pikir merupakan “cara melihat dan cara berpikir” saat menghadapi masalah.</a:t>
            </a:r>
            <a:endParaRPr sz="93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04815" marR="0" lvl="0" indent="-304815" algn="l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Noto Sans Symbols"/>
              <a:buChar char="▪"/>
            </a:pPr>
            <a:r>
              <a:rPr lang="en-US" sz="26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Berperan untuk “memperluas” cara seseorang dalam melihat dan berpikir.</a:t>
            </a:r>
            <a:endParaRPr sz="26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7" name="Google Shape;227;g3e03d08a6b3_0_20"/>
          <p:cNvGrpSpPr/>
          <p:nvPr/>
        </p:nvGrpSpPr>
        <p:grpSpPr>
          <a:xfrm>
            <a:off x="5786706" y="1961894"/>
            <a:ext cx="5893095" cy="4074338"/>
            <a:chOff x="0" y="0"/>
            <a:chExt cx="8839200" cy="6111202"/>
          </a:xfrm>
        </p:grpSpPr>
        <p:sp>
          <p:nvSpPr>
            <p:cNvPr id="228" name="Google Shape;228;g3e03d08a6b3_0_20"/>
            <p:cNvSpPr/>
            <p:nvPr/>
          </p:nvSpPr>
          <p:spPr>
            <a:xfrm>
              <a:off x="2946400" y="0"/>
              <a:ext cx="2946300" cy="2037000"/>
            </a:xfrm>
            <a:prstGeom prst="trapezoid">
              <a:avLst>
                <a:gd name="adj" fmla="val 72318"/>
              </a:avLst>
            </a:prstGeom>
            <a:solidFill>
              <a:srgbClr val="A5A5A5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/>
                <a:buNone/>
              </a:pPr>
              <a:endPara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g3e03d08a6b3_0_20"/>
            <p:cNvSpPr txBox="1"/>
            <p:nvPr/>
          </p:nvSpPr>
          <p:spPr>
            <a:xfrm>
              <a:off x="2946400" y="0"/>
              <a:ext cx="2946300" cy="203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7400" tIns="47400" rIns="47400" bIns="47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734"/>
                <a:buFont typeface="Arial"/>
                <a:buNone/>
              </a:pPr>
              <a:endParaRPr sz="3734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1307"/>
                </a:spcBef>
                <a:spcAft>
                  <a:spcPts val="0"/>
                </a:spcAft>
                <a:buClr>
                  <a:srgbClr val="000000"/>
                </a:buClr>
                <a:buSzPts val="3734"/>
                <a:buFont typeface="Arial"/>
                <a:buNone/>
              </a:pPr>
              <a:r>
                <a:rPr lang="en-US" sz="3734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Alat</a:t>
              </a:r>
              <a:endParaRPr sz="3734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g3e03d08a6b3_0_20"/>
            <p:cNvSpPr/>
            <p:nvPr/>
          </p:nvSpPr>
          <p:spPr>
            <a:xfrm>
              <a:off x="1473200" y="2037101"/>
              <a:ext cx="5892900" cy="2037000"/>
            </a:xfrm>
            <a:prstGeom prst="trapezoid">
              <a:avLst>
                <a:gd name="adj" fmla="val 72318"/>
              </a:avLst>
            </a:prstGeom>
            <a:solidFill>
              <a:srgbClr val="5DAEA5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/>
                <a:buNone/>
              </a:pPr>
              <a:endPara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g3e03d08a6b3_0_20"/>
            <p:cNvSpPr txBox="1"/>
            <p:nvPr/>
          </p:nvSpPr>
          <p:spPr>
            <a:xfrm>
              <a:off x="2504439" y="2037101"/>
              <a:ext cx="3830400" cy="203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7400" tIns="47400" rIns="47400" bIns="47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en-US" sz="3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Keterampilan</a:t>
              </a:r>
              <a:endParaRPr sz="3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g3e03d08a6b3_0_20"/>
            <p:cNvSpPr/>
            <p:nvPr/>
          </p:nvSpPr>
          <p:spPr>
            <a:xfrm>
              <a:off x="0" y="4074202"/>
              <a:ext cx="8839200" cy="2037000"/>
            </a:xfrm>
            <a:prstGeom prst="trapezoid">
              <a:avLst>
                <a:gd name="adj" fmla="val 72318"/>
              </a:avLst>
            </a:prstGeom>
            <a:solidFill>
              <a:srgbClr val="7F63A1"/>
            </a:solidFill>
            <a:ln w="254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/>
                <a:buNone/>
              </a:pPr>
              <a:endPara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g3e03d08a6b3_0_20"/>
            <p:cNvSpPr txBox="1"/>
            <p:nvPr/>
          </p:nvSpPr>
          <p:spPr>
            <a:xfrm>
              <a:off x="1546859" y="4074202"/>
              <a:ext cx="5745600" cy="203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7725" tIns="67725" rIns="67725" bIns="677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334"/>
                <a:buFont typeface="Arial"/>
                <a:buNone/>
              </a:pPr>
              <a:r>
                <a:rPr lang="en-US" sz="5334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Pola Pikir</a:t>
              </a:r>
              <a:endParaRPr sz="5334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e03d08a6b3_0_23"/>
          <p:cNvSpPr txBox="1"/>
          <p:nvPr/>
        </p:nvSpPr>
        <p:spPr>
          <a:xfrm>
            <a:off x="1398864" y="705475"/>
            <a:ext cx="9171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1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Mengapa Manusia Berbeda-beda?</a:t>
            </a:r>
            <a:endParaRPr sz="4000" b="1" i="0" u="none" strike="noStrike" cap="none">
              <a:solidFill>
                <a:srgbClr val="00206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39" name="Google Shape;239;g3e03d08a6b3_0_23" descr="Mindset (2006 edition) | Open Librar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4000" y="1642593"/>
            <a:ext cx="3459634" cy="4473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g3e03d08a6b3_0_23" descr="C:\Documents and Settings\Teguh\My Documents\Mind set\dweck_mindset-cropped-final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33605" y="2342519"/>
            <a:ext cx="6032396" cy="2212777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g3e03d08a6b3_0_23"/>
          <p:cNvSpPr txBox="1"/>
          <p:nvPr/>
        </p:nvSpPr>
        <p:spPr>
          <a:xfrm>
            <a:off x="1126505" y="4851400"/>
            <a:ext cx="6285300" cy="12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en-US" sz="1867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Pola Pikir (</a:t>
            </a:r>
            <a:r>
              <a:rPr lang="en-US" sz="1867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Mindset</a:t>
            </a:r>
            <a:r>
              <a:rPr lang="en-US" sz="1867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 : Kumpulan Keyakinan yang akan menentukan cara seseorang melihat dan berpikir terhadap sebuah kejadian atau peristiwa. </a:t>
            </a:r>
            <a:endParaRPr sz="1867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e03d08a6b3_0_26"/>
          <p:cNvSpPr txBox="1"/>
          <p:nvPr/>
        </p:nvSpPr>
        <p:spPr>
          <a:xfrm>
            <a:off x="3282221" y="623440"/>
            <a:ext cx="60531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1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Jenis-Jenis Pola Pikir</a:t>
            </a:r>
            <a:endParaRPr sz="4000" b="1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47" name="Google Shape;247;g3e03d08a6b3_0_26" descr="5,617 BEST Growth Mindset IMAGES, STOCK PHOTOS &amp;amp; VECTORS | Adobe Stock"/>
          <p:cNvPicPr preferRelativeResize="0"/>
          <p:nvPr/>
        </p:nvPicPr>
        <p:blipFill rotWithShape="1">
          <a:blip r:embed="rId3">
            <a:alphaModFix/>
          </a:blip>
          <a:srcRect l="5568" t="11017" r="3457" b="7069"/>
          <a:stretch/>
        </p:blipFill>
        <p:spPr>
          <a:xfrm>
            <a:off x="3401981" y="1435970"/>
            <a:ext cx="5388036" cy="2728121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g3e03d08a6b3_0_26"/>
          <p:cNvSpPr txBox="1"/>
          <p:nvPr/>
        </p:nvSpPr>
        <p:spPr>
          <a:xfrm>
            <a:off x="3462147" y="4164091"/>
            <a:ext cx="2530200" cy="22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en-US" sz="1867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Keyakinan bahwa kecerdasan dan ketrampilan bisa dikembangkan lewat belajar dan berusaha </a:t>
            </a:r>
            <a:endParaRPr sz="1867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3e03d08a6b3_0_26"/>
          <p:cNvSpPr txBox="1"/>
          <p:nvPr/>
        </p:nvSpPr>
        <p:spPr>
          <a:xfrm>
            <a:off x="6410952" y="4167758"/>
            <a:ext cx="2530200" cy="22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en-US" sz="1867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Keyakinan bahwa kecerdasan dan ketrampilan bersifat tetap yang tidak banyak bisa diubah. </a:t>
            </a:r>
            <a:endParaRPr sz="1867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g3e03d08a6b3_0_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34400" y="1421721"/>
            <a:ext cx="3058373" cy="4293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g3e03d08a6b3_0_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0401" y="1421721"/>
            <a:ext cx="7632496" cy="42932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6"/>
          <p:cNvSpPr txBox="1"/>
          <p:nvPr/>
        </p:nvSpPr>
        <p:spPr>
          <a:xfrm>
            <a:off x="452251" y="2074375"/>
            <a:ext cx="11287500" cy="41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Nunito"/>
              <a:buChar char="•"/>
            </a:pPr>
            <a:r>
              <a:rPr lang="en-US" sz="27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Orientasi pola pikir seseorang ditentukan oleh jenis suara yang diikutinya. </a:t>
            </a:r>
            <a:endParaRPr sz="27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Nunito"/>
              <a:buChar char="•"/>
            </a:pPr>
            <a:r>
              <a:rPr lang="en-US" sz="27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Suara PPT adalah suara menimbulkan “kekhawatiran” bila berhadapan dengan berbagai kendala.</a:t>
            </a:r>
            <a:endParaRPr sz="27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Nunito"/>
              <a:buChar char="•"/>
            </a:pPr>
            <a:r>
              <a:rPr lang="en-US" sz="27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Suara PPB memunculkan rasa “optimisme” saat berhadapan dengan tantangan dan kesulitan. </a:t>
            </a:r>
            <a:endParaRPr sz="27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Nunito"/>
              <a:buChar char="•"/>
            </a:pPr>
            <a:r>
              <a:rPr lang="en-US" sz="27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Oleh karena itu, keterampilan untuk mengajarkan cara mengubah Suara PPT menjadi Suara PPB menjadi sangat penting bagi Bapak/Ibu.  </a:t>
            </a:r>
            <a:endParaRPr sz="2700" b="0" i="0" u="none" strike="noStrike" cap="non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Nunito"/>
              <a:buChar char="•"/>
            </a:pPr>
            <a:r>
              <a:rPr lang="en-US" sz="27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Terdapat 4 langkah cara mengubah dari PPT menjadi PPB  yang disusun oleh Prof Dweck.  </a:t>
            </a:r>
            <a:endParaRPr sz="2700" b="0" i="0" u="none" strike="noStrike" cap="non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1" name="Google Shape;261;p16"/>
          <p:cNvSpPr txBox="1"/>
          <p:nvPr/>
        </p:nvSpPr>
        <p:spPr>
          <a:xfrm>
            <a:off x="478346" y="1415599"/>
            <a:ext cx="57021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27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Pengantar</a:t>
            </a:r>
            <a:endParaRPr sz="2700" b="1" i="0" u="none" strike="noStrike" cap="non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2" name="Google Shape;262;p16"/>
          <p:cNvSpPr/>
          <p:nvPr/>
        </p:nvSpPr>
        <p:spPr>
          <a:xfrm>
            <a:off x="-226653" y="301050"/>
            <a:ext cx="91869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6"/>
          <p:cNvSpPr txBox="1"/>
          <p:nvPr/>
        </p:nvSpPr>
        <p:spPr>
          <a:xfrm>
            <a:off x="452248" y="-25014"/>
            <a:ext cx="810000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945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000" b="1" i="0" u="none" strike="noStrike" cap="none" dirty="0" smtClean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Dari </a:t>
            </a:r>
            <a:r>
              <a:rPr lang="en-US" sz="4000" b="1" i="0" u="none" strike="noStrike" cap="none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PPT </a:t>
            </a:r>
            <a:r>
              <a:rPr lang="en-US" sz="4000" b="1" i="0" u="none" strike="noStrike" cap="none" dirty="0" err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menjadi</a:t>
            </a:r>
            <a:r>
              <a:rPr lang="en-US" sz="4000" b="1" i="0" u="none" strike="noStrike" cap="none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PPB</a:t>
            </a:r>
            <a:endParaRPr sz="4000" b="1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e03d08a6b3_0_75"/>
          <p:cNvSpPr txBox="1"/>
          <p:nvPr/>
        </p:nvSpPr>
        <p:spPr>
          <a:xfrm>
            <a:off x="1343942" y="1034388"/>
            <a:ext cx="9911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27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-US" sz="34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Dari Pola Pikir Tetap -&gt; Pola Pikir Bertumbuh  </a:t>
            </a:r>
            <a:endParaRPr sz="3400" b="1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92" name="Google Shape;292;g3e03d08a6b3_0_75"/>
          <p:cNvGrpSpPr/>
          <p:nvPr/>
        </p:nvGrpSpPr>
        <p:grpSpPr>
          <a:xfrm>
            <a:off x="1149926" y="2548518"/>
            <a:ext cx="10276000" cy="1185659"/>
            <a:chOff x="6779" y="2096493"/>
            <a:chExt cx="15413229" cy="1778400"/>
          </a:xfrm>
        </p:grpSpPr>
        <p:sp>
          <p:nvSpPr>
            <p:cNvPr id="293" name="Google Shape;293;g3e03d08a6b3_0_75"/>
            <p:cNvSpPr/>
            <p:nvPr/>
          </p:nvSpPr>
          <p:spPr>
            <a:xfrm>
              <a:off x="6779" y="2096493"/>
              <a:ext cx="2964000" cy="1778400"/>
            </a:xfrm>
            <a:prstGeom prst="roundRect">
              <a:avLst>
                <a:gd name="adj" fmla="val 10000"/>
              </a:avLst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/>
                <a:buNone/>
              </a:pPr>
              <a:endPara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g3e03d08a6b3_0_75"/>
            <p:cNvSpPr txBox="1"/>
            <p:nvPr/>
          </p:nvSpPr>
          <p:spPr>
            <a:xfrm>
              <a:off x="58868" y="2148582"/>
              <a:ext cx="2859900" cy="167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3650" tIns="73650" rIns="73650" bIns="73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33"/>
                <a:buFont typeface="Arial"/>
                <a:buNone/>
              </a:pPr>
              <a:r>
                <a:rPr lang="en-US" sz="1933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Belajar cara mengenali Suara PPT</a:t>
              </a:r>
              <a:endParaRPr sz="1933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g3e03d08a6b3_0_75"/>
            <p:cNvSpPr/>
            <p:nvPr/>
          </p:nvSpPr>
          <p:spPr>
            <a:xfrm>
              <a:off x="3267291" y="2618175"/>
              <a:ext cx="628500" cy="735000"/>
            </a:xfrm>
            <a:prstGeom prst="rightArrow">
              <a:avLst>
                <a:gd name="adj1" fmla="val 60000"/>
                <a:gd name="adj2" fmla="val 50000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/>
                <a:buNone/>
              </a:pPr>
              <a:endPara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g3e03d08a6b3_0_75"/>
            <p:cNvSpPr txBox="1"/>
            <p:nvPr/>
          </p:nvSpPr>
          <p:spPr>
            <a:xfrm>
              <a:off x="3267291" y="2765194"/>
              <a:ext cx="439800" cy="441000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3"/>
                <a:buFont typeface="Arial"/>
                <a:buNone/>
              </a:pPr>
              <a:endParaRPr sz="1533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g3e03d08a6b3_0_75"/>
            <p:cNvSpPr/>
            <p:nvPr/>
          </p:nvSpPr>
          <p:spPr>
            <a:xfrm>
              <a:off x="4156522" y="2096493"/>
              <a:ext cx="2964000" cy="1778400"/>
            </a:xfrm>
            <a:prstGeom prst="roundRect">
              <a:avLst>
                <a:gd name="adj" fmla="val 10000"/>
              </a:avLst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/>
                <a:buNone/>
              </a:pPr>
              <a:endPara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g3e03d08a6b3_0_75"/>
            <p:cNvSpPr txBox="1"/>
            <p:nvPr/>
          </p:nvSpPr>
          <p:spPr>
            <a:xfrm>
              <a:off x="4208611" y="2148582"/>
              <a:ext cx="2859900" cy="167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3650" tIns="73650" rIns="73650" bIns="73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33"/>
                <a:buFont typeface="Arial"/>
                <a:buNone/>
              </a:pPr>
              <a:r>
                <a:rPr lang="en-US" sz="1933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Sadari bahwa kita punya "pilihan"</a:t>
              </a:r>
              <a:endParaRPr sz="1933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g3e03d08a6b3_0_75"/>
            <p:cNvSpPr/>
            <p:nvPr/>
          </p:nvSpPr>
          <p:spPr>
            <a:xfrm>
              <a:off x="7417034" y="2618175"/>
              <a:ext cx="628500" cy="735000"/>
            </a:xfrm>
            <a:prstGeom prst="rightArrow">
              <a:avLst>
                <a:gd name="adj1" fmla="val 60000"/>
                <a:gd name="adj2" fmla="val 50000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/>
                <a:buNone/>
              </a:pPr>
              <a:endPara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g3e03d08a6b3_0_75"/>
            <p:cNvSpPr txBox="1"/>
            <p:nvPr/>
          </p:nvSpPr>
          <p:spPr>
            <a:xfrm>
              <a:off x="7417034" y="2765194"/>
              <a:ext cx="439800" cy="441000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3"/>
                <a:buFont typeface="Arial"/>
                <a:buNone/>
              </a:pPr>
              <a:endParaRPr sz="1533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g3e03d08a6b3_0_75"/>
            <p:cNvSpPr/>
            <p:nvPr/>
          </p:nvSpPr>
          <p:spPr>
            <a:xfrm>
              <a:off x="8306265" y="2096493"/>
              <a:ext cx="2964000" cy="1778400"/>
            </a:xfrm>
            <a:prstGeom prst="roundRect">
              <a:avLst>
                <a:gd name="adj" fmla="val 10000"/>
              </a:avLst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/>
                <a:buNone/>
              </a:pPr>
              <a:endPara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g3e03d08a6b3_0_75"/>
            <p:cNvSpPr txBox="1"/>
            <p:nvPr/>
          </p:nvSpPr>
          <p:spPr>
            <a:xfrm>
              <a:off x="8358354" y="2148582"/>
              <a:ext cx="2859900" cy="167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3650" tIns="73650" rIns="73650" bIns="73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33"/>
                <a:buFont typeface="Arial"/>
                <a:buNone/>
              </a:pPr>
              <a:r>
                <a:rPr lang="en-US" sz="1933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"Berbicara kembali" dengan Suara PPB</a:t>
              </a:r>
              <a:endParaRPr sz="1933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g3e03d08a6b3_0_75"/>
            <p:cNvSpPr/>
            <p:nvPr/>
          </p:nvSpPr>
          <p:spPr>
            <a:xfrm>
              <a:off x="11566777" y="2618175"/>
              <a:ext cx="628500" cy="735000"/>
            </a:xfrm>
            <a:prstGeom prst="rightArrow">
              <a:avLst>
                <a:gd name="adj1" fmla="val 60000"/>
                <a:gd name="adj2" fmla="val 50000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/>
                <a:buNone/>
              </a:pPr>
              <a:endPara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g3e03d08a6b3_0_75"/>
            <p:cNvSpPr txBox="1"/>
            <p:nvPr/>
          </p:nvSpPr>
          <p:spPr>
            <a:xfrm>
              <a:off x="11566777" y="2765194"/>
              <a:ext cx="439800" cy="441000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3"/>
                <a:buFont typeface="Arial"/>
                <a:buNone/>
              </a:pPr>
              <a:endParaRPr sz="1533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g3e03d08a6b3_0_75"/>
            <p:cNvSpPr/>
            <p:nvPr/>
          </p:nvSpPr>
          <p:spPr>
            <a:xfrm>
              <a:off x="12456008" y="2096493"/>
              <a:ext cx="2964000" cy="1778400"/>
            </a:xfrm>
            <a:prstGeom prst="roundRect">
              <a:avLst>
                <a:gd name="adj" fmla="val 10000"/>
              </a:avLst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33"/>
                <a:buFont typeface="Arial"/>
                <a:buNone/>
              </a:pPr>
              <a:endPara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g3e03d08a6b3_0_75"/>
            <p:cNvSpPr txBox="1"/>
            <p:nvPr/>
          </p:nvSpPr>
          <p:spPr>
            <a:xfrm>
              <a:off x="12508097" y="2148582"/>
              <a:ext cx="2859900" cy="167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3650" tIns="73650" rIns="73650" bIns="73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33"/>
                <a:buFont typeface="Arial"/>
                <a:buNone/>
              </a:pPr>
              <a:r>
                <a:rPr lang="en-US" sz="1933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Melakukan aksi sesuai dengan Suara PPB</a:t>
              </a:r>
              <a:endParaRPr sz="1933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7" name="Google Shape;307;g3e03d08a6b3_0_75"/>
          <p:cNvSpPr txBox="1"/>
          <p:nvPr/>
        </p:nvSpPr>
        <p:spPr>
          <a:xfrm>
            <a:off x="1126505" y="4329240"/>
            <a:ext cx="2872500" cy="17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en-US" sz="1867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Suara yang menimbulkan ‘kekhawatiran’ dalam menghadapi tantangan dan kesulitan.</a:t>
            </a:r>
            <a:endParaRPr sz="1867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g3e03d08a6b3_0_75"/>
          <p:cNvSpPr txBox="1"/>
          <p:nvPr/>
        </p:nvSpPr>
        <p:spPr>
          <a:xfrm>
            <a:off x="6509022" y="4301764"/>
            <a:ext cx="2872500" cy="17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en-US" sz="1867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Suara yang menimbulkan ‘optimisme’ dalam menghadapi tantangan dan kesulitan.</a:t>
            </a:r>
            <a:endParaRPr sz="1867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g3e03d08a6b3_0_75"/>
          <p:cNvSpPr/>
          <p:nvPr/>
        </p:nvSpPr>
        <p:spPr>
          <a:xfrm>
            <a:off x="1948241" y="3789327"/>
            <a:ext cx="355500" cy="4572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50" rIns="60950" bIns="304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g3e03d08a6b3_0_75"/>
          <p:cNvSpPr/>
          <p:nvPr/>
        </p:nvSpPr>
        <p:spPr>
          <a:xfrm>
            <a:off x="7483953" y="3789327"/>
            <a:ext cx="355500" cy="4572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030A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50" rIns="60950" bIns="304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" name="Google Shape;317;g3e03d08a6b3_0_78"/>
          <p:cNvGraphicFramePr/>
          <p:nvPr/>
        </p:nvGraphicFramePr>
        <p:xfrm>
          <a:off x="566145" y="589747"/>
          <a:ext cx="10899225" cy="5806415"/>
        </p:xfrm>
        <a:graphic>
          <a:graphicData uri="http://schemas.openxmlformats.org/drawingml/2006/table">
            <a:tbl>
              <a:tblPr>
                <a:noFill/>
                <a:tableStyleId>{DC26C71B-76D2-4729-BD01-B953598452DB}</a:tableStyleId>
              </a:tblPr>
              <a:tblGrid>
                <a:gridCol w="5448950"/>
                <a:gridCol w="5450275"/>
              </a:tblGrid>
              <a:tr h="623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900"/>
                        <a:buFont typeface="Arial"/>
                        <a:buNone/>
                      </a:pPr>
                      <a:r>
                        <a:rPr lang="en-US" sz="2900" u="none" strike="noStrike" cap="none"/>
                        <a:t>Suara Pola Pikir Tetap</a:t>
                      </a:r>
                      <a:endParaRPr sz="27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25" marR="45725" marT="0" marB="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strike="noStrike" cap="none"/>
                        <a:t>Suara Pola Pikir Bertumbuh</a:t>
                      </a:r>
                      <a:endParaRPr sz="2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25" marR="45725" marT="0" marB="0"/>
                </a:tc>
              </a:tr>
              <a:tr h="778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Kalau saya gagal berarti saya tidak mampu.</a:t>
                      </a:r>
                      <a:endParaRPr sz="180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25" marR="4572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000000"/>
                          </a:solidFill>
                        </a:rPr>
                        <a:t>Kalau saya gagal berarti saya harus belajar lalu mencoba lagi.</a:t>
                      </a:r>
                      <a:endParaRPr sz="18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25" marR="45725" marT="0" marB="0"/>
                </a:tc>
              </a:tr>
              <a:tr h="1336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Saya akan menolak saat menerima tugas yang belum pernah saya kerjakan sebab resiko untuk gagal akan besar.</a:t>
                      </a:r>
                      <a:endParaRPr sz="180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25" marR="4572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000000"/>
                          </a:solidFill>
                        </a:rPr>
                        <a:t>Saya akan menerima pekerjaan yang belum pernah saya kerjakan sebab ini adalah peluang untuk belajar dan mengembangkan potensi diri.</a:t>
                      </a:r>
                      <a:endParaRPr sz="18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25" marR="45725" marT="0" marB="0"/>
                </a:tc>
              </a:tr>
              <a:tr h="874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Kesalahan menunjukkan kelemahan saya sehingga harus dihindari demi menjaga nama baik</a:t>
                      </a:r>
                      <a:endParaRPr sz="180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25" marR="4572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000000"/>
                          </a:solidFill>
                        </a:rPr>
                        <a:t>Kesalahan merupakan sebuah  proses belajar dan peluang untuk meningkatkan potensi diri.</a:t>
                      </a:r>
                      <a:endParaRPr sz="18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25" marR="45725" marT="0" marB="0"/>
                </a:tc>
              </a:tr>
              <a:tr h="874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Saya hanya bagus dalam bidang tertentu saja dan tidak untuk bidang lainnya</a:t>
                      </a:r>
                      <a:endParaRPr sz="180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25" marR="4572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000000"/>
                          </a:solidFill>
                        </a:rPr>
                        <a:t>Saya bisa belajar apapun juga yang saya mau termasuk hal-hal yang sangat sulit sekalipun.</a:t>
                      </a:r>
                      <a:endParaRPr sz="18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25" marR="45725" marT="0" marB="0"/>
                </a:tc>
              </a:tr>
              <a:tr h="1190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Kecerdasan dan kemampuan adalah segalanya dan akan menjadi faktor yang menentukan sukses tidaknya.</a:t>
                      </a:r>
                      <a:endParaRPr sz="180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25" marR="4572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000000"/>
                          </a:solidFill>
                        </a:rPr>
                        <a:t>Belajar dan berusaha adalah faktor kunci yang akan menentukan sukses tidaknya seseorang </a:t>
                      </a:r>
                      <a:endParaRPr sz="1800" b="1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25" marR="45725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1"/>
          <p:cNvSpPr txBox="1"/>
          <p:nvPr/>
        </p:nvSpPr>
        <p:spPr>
          <a:xfrm>
            <a:off x="324795" y="596693"/>
            <a:ext cx="7343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21"/>
          <p:cNvSpPr txBox="1"/>
          <p:nvPr/>
        </p:nvSpPr>
        <p:spPr>
          <a:xfrm>
            <a:off x="393900" y="2025575"/>
            <a:ext cx="11277000" cy="350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42900" marR="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Nunito"/>
              <a:buChar char="•"/>
            </a:pP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Intervensi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Pola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Pikir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yang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diteliti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oleh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PERTS di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Universitas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Stanford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terbukti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memberikan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hasil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yang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baik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sehingga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banyak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diadopsi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oleh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banyak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kalangan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khususnya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dalam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pendidikan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. </a:t>
            </a:r>
            <a:endParaRPr sz="2200" b="0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342900" marR="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Nunito"/>
              <a:buChar char="•"/>
            </a:pP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Intervensi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Pola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Pikir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ibarat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“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senjata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andalan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”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dalam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upaya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mengatasi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orang yang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berorientasi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PPT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lewat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kemampuan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“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komunikasi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efektif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”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seperti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yang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dibahas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oleh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Brock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dan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Hundley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dalam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bukunya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1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In Other Words: Phrases for Growth Mindset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(2018).  </a:t>
            </a:r>
            <a:endParaRPr sz="2200" b="0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342900" marR="0" lvl="0" indent="-3429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Nunito"/>
              <a:buChar char="•"/>
            </a:pP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Kedua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penulis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menegaskan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kekuatan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dari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pujian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proses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serta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strategi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untuk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membangun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hubungan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yang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kuat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antara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guru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dan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murid</a:t>
            </a:r>
            <a:r>
              <a:rPr lang="en-US" sz="2200" b="0" i="0" u="none" strike="noStrike" cap="none" dirty="0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sz="2200" b="0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24" name="Google Shape;324;p21"/>
          <p:cNvSpPr txBox="1"/>
          <p:nvPr/>
        </p:nvSpPr>
        <p:spPr>
          <a:xfrm>
            <a:off x="393895" y="1447284"/>
            <a:ext cx="5702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22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Pengantar</a:t>
            </a:r>
            <a:endParaRPr sz="2200" b="1" i="0" u="none" strike="noStrike" cap="non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25" name="Google Shape;325;p21"/>
          <p:cNvSpPr/>
          <p:nvPr/>
        </p:nvSpPr>
        <p:spPr>
          <a:xfrm>
            <a:off x="-226653" y="301050"/>
            <a:ext cx="91869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21"/>
          <p:cNvSpPr txBox="1"/>
          <p:nvPr/>
        </p:nvSpPr>
        <p:spPr>
          <a:xfrm>
            <a:off x="393898" y="-11167"/>
            <a:ext cx="810000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945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000" b="1" i="0" u="none" strike="noStrike" cap="none" dirty="0" err="1" smtClean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Intervensi</a:t>
            </a:r>
            <a:r>
              <a:rPr lang="en-US" sz="4000" b="1" i="0" u="none" strike="noStrike" cap="none" dirty="0" smtClean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000" b="1" i="0" u="none" strike="noStrike" cap="none" dirty="0" err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Pola</a:t>
            </a:r>
            <a:r>
              <a:rPr lang="en-US" sz="4000" b="1" i="0" u="none" strike="noStrike" cap="none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000" b="1" i="0" u="none" strike="noStrike" cap="none" dirty="0" err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Pikir</a:t>
            </a:r>
            <a:endParaRPr sz="4000" b="1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1" name="Google Shape;331;p22"/>
          <p:cNvGrpSpPr/>
          <p:nvPr/>
        </p:nvGrpSpPr>
        <p:grpSpPr>
          <a:xfrm>
            <a:off x="944247" y="1759170"/>
            <a:ext cx="10303494" cy="3951603"/>
            <a:chOff x="0" y="0"/>
            <a:chExt cx="10303494" cy="3951603"/>
          </a:xfrm>
        </p:grpSpPr>
        <p:sp>
          <p:nvSpPr>
            <p:cNvPr id="332" name="Google Shape;332;p22"/>
            <p:cNvSpPr/>
            <p:nvPr/>
          </p:nvSpPr>
          <p:spPr>
            <a:xfrm>
              <a:off x="0" y="0"/>
              <a:ext cx="8242796" cy="869352"/>
            </a:xfrm>
            <a:prstGeom prst="roundRect">
              <a:avLst>
                <a:gd name="adj" fmla="val 10000"/>
              </a:avLst>
            </a:prstGeom>
            <a:solidFill>
              <a:schemeClr val="accent2"/>
            </a:solidFill>
            <a:ln w="127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33" name="Google Shape;333;p22"/>
            <p:cNvSpPr txBox="1"/>
            <p:nvPr/>
          </p:nvSpPr>
          <p:spPr>
            <a:xfrm>
              <a:off x="25462" y="25462"/>
              <a:ext cx="7231237" cy="8184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en-US" sz="1900" b="0" i="0" u="none" strike="noStrike" cap="none">
                  <a:solidFill>
                    <a:schemeClr val="dk1"/>
                  </a:solidFill>
                  <a:latin typeface="Nunito"/>
                  <a:ea typeface="Nunito"/>
                  <a:cs typeface="Nunito"/>
                  <a:sym typeface="Nunito"/>
                </a:rPr>
                <a:t>Saat melihat ada murid yang  mau menyerah ketika menemui tantangan atau kesulitan, segera dorong dia untuk mencoba lagi.</a:t>
              </a:r>
              <a:endParaRPr sz="19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34" name="Google Shape;334;p22"/>
            <p:cNvSpPr/>
            <p:nvPr/>
          </p:nvSpPr>
          <p:spPr>
            <a:xfrm>
              <a:off x="690334" y="1027417"/>
              <a:ext cx="8242796" cy="869352"/>
            </a:xfrm>
            <a:prstGeom prst="roundRect">
              <a:avLst>
                <a:gd name="adj" fmla="val 10000"/>
              </a:avLst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35" name="Google Shape;335;p22"/>
            <p:cNvSpPr txBox="1"/>
            <p:nvPr/>
          </p:nvSpPr>
          <p:spPr>
            <a:xfrm>
              <a:off x="715796" y="1052879"/>
              <a:ext cx="6936458" cy="8184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en-US" sz="1900" b="0" i="0" u="none" strike="noStrike" cap="none">
                  <a:solidFill>
                    <a:schemeClr val="dk1"/>
                  </a:solidFill>
                  <a:latin typeface="Nunito"/>
                  <a:ea typeface="Nunito"/>
                  <a:cs typeface="Nunito"/>
                  <a:sym typeface="Nunito"/>
                </a:rPr>
                <a:t>Pada saat murid mau mencoba lagi segera beri "pujian proses" karena telah mau berusaha.</a:t>
              </a:r>
              <a:endParaRPr sz="19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36" name="Google Shape;336;p22"/>
            <p:cNvSpPr/>
            <p:nvPr/>
          </p:nvSpPr>
          <p:spPr>
            <a:xfrm>
              <a:off x="1370364" y="2054834"/>
              <a:ext cx="8242796" cy="869352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  <a:ln w="127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37" name="Google Shape;337;p22"/>
            <p:cNvSpPr txBox="1"/>
            <p:nvPr/>
          </p:nvSpPr>
          <p:spPr>
            <a:xfrm>
              <a:off x="1395826" y="2080296"/>
              <a:ext cx="6946761" cy="8184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en-US" sz="1900" b="0" i="0" u="none" strike="noStrike" cap="none">
                  <a:solidFill>
                    <a:schemeClr val="dk1"/>
                  </a:solidFill>
                  <a:latin typeface="Nunito"/>
                  <a:ea typeface="Nunito"/>
                  <a:cs typeface="Nunito"/>
                  <a:sym typeface="Nunito"/>
                </a:rPr>
                <a:t>Lalu jelaskan kepada murid tsb tentang PPT dan PPB dan perbedaan utamanya pada saat menghadapi tantangan dalam belajar.</a:t>
              </a:r>
              <a:endParaRPr sz="19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38" name="Google Shape;338;p22"/>
            <p:cNvSpPr/>
            <p:nvPr/>
          </p:nvSpPr>
          <p:spPr>
            <a:xfrm>
              <a:off x="2060698" y="3082251"/>
              <a:ext cx="8242796" cy="869352"/>
            </a:xfrm>
            <a:prstGeom prst="roundRect">
              <a:avLst>
                <a:gd name="adj" fmla="val 10000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39" name="Google Shape;339;p22"/>
            <p:cNvSpPr txBox="1"/>
            <p:nvPr/>
          </p:nvSpPr>
          <p:spPr>
            <a:xfrm>
              <a:off x="2086160" y="3107713"/>
              <a:ext cx="6936458" cy="8184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en-US" sz="1900" b="0" i="0" u="none" strike="noStrike" cap="none">
                  <a:solidFill>
                    <a:schemeClr val="dk1"/>
                  </a:solidFill>
                  <a:latin typeface="Nunito"/>
                  <a:ea typeface="Nunito"/>
                  <a:cs typeface="Nunito"/>
                  <a:sym typeface="Nunito"/>
                </a:rPr>
                <a:t>Jelaskan kepada murid bahwa berbuat salah merupakan cara otak untuk belajar dan berkembang. </a:t>
              </a:r>
              <a:endParaRPr sz="19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40" name="Google Shape;340;p22"/>
            <p:cNvSpPr/>
            <p:nvPr/>
          </p:nvSpPr>
          <p:spPr>
            <a:xfrm>
              <a:off x="7677716" y="665845"/>
              <a:ext cx="565079" cy="565079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FFFF00">
                <a:alpha val="89803"/>
              </a:srgbClr>
            </a:solidFill>
            <a:ln w="12700" cap="flat" cmpd="sng">
              <a:solidFill>
                <a:srgbClr val="F7D5CB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41" name="Google Shape;341;p22"/>
            <p:cNvSpPr txBox="1"/>
            <p:nvPr/>
          </p:nvSpPr>
          <p:spPr>
            <a:xfrm>
              <a:off x="7804859" y="665845"/>
              <a:ext cx="310793" cy="4252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750" tIns="31750" rIns="31750" bIns="317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endParaRPr sz="25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42" name="Google Shape;342;p22"/>
            <p:cNvSpPr/>
            <p:nvPr/>
          </p:nvSpPr>
          <p:spPr>
            <a:xfrm>
              <a:off x="8368050" y="1693262"/>
              <a:ext cx="565079" cy="565079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FFFF00">
                <a:alpha val="89803"/>
              </a:srgbClr>
            </a:solidFill>
            <a:ln w="12700" cap="flat" cmpd="sng">
              <a:solidFill>
                <a:srgbClr val="E0E0E0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43" name="Google Shape;343;p22"/>
            <p:cNvSpPr txBox="1"/>
            <p:nvPr/>
          </p:nvSpPr>
          <p:spPr>
            <a:xfrm>
              <a:off x="8495193" y="1693262"/>
              <a:ext cx="310793" cy="4252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750" tIns="31750" rIns="31750" bIns="317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endParaRPr sz="25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44" name="Google Shape;344;p22"/>
            <p:cNvSpPr/>
            <p:nvPr/>
          </p:nvSpPr>
          <p:spPr>
            <a:xfrm>
              <a:off x="9048081" y="2720679"/>
              <a:ext cx="565079" cy="565079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FFFF00">
                <a:alpha val="89803"/>
              </a:srgbClr>
            </a:solidFill>
            <a:ln w="12700" cap="flat" cmpd="sng">
              <a:solidFill>
                <a:srgbClr val="FFE8CA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sp>
          <p:nvSpPr>
            <p:cNvPr id="345" name="Google Shape;345;p22"/>
            <p:cNvSpPr txBox="1"/>
            <p:nvPr/>
          </p:nvSpPr>
          <p:spPr>
            <a:xfrm>
              <a:off x="9175224" y="2720679"/>
              <a:ext cx="310793" cy="4252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750" tIns="31750" rIns="31750" bIns="317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endParaRPr sz="25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sp>
        <p:nvSpPr>
          <p:cNvPr id="346" name="Google Shape;346;p22"/>
          <p:cNvSpPr/>
          <p:nvPr/>
        </p:nvSpPr>
        <p:spPr>
          <a:xfrm>
            <a:off x="-226653" y="301050"/>
            <a:ext cx="91869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22"/>
          <p:cNvSpPr txBox="1"/>
          <p:nvPr/>
        </p:nvSpPr>
        <p:spPr>
          <a:xfrm>
            <a:off x="457200" y="-17604"/>
            <a:ext cx="8085798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945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000" b="1" i="0" u="none" strike="noStrike" cap="none" dirty="0" err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Prosedur</a:t>
            </a:r>
            <a:r>
              <a:rPr lang="en-US" sz="4000" b="1" i="0" u="none" strike="noStrike" cap="none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000" b="1" i="0" u="none" strike="noStrike" cap="none" dirty="0" err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Intervensi</a:t>
            </a:r>
            <a:r>
              <a:rPr lang="en-US" sz="4000" b="1" i="0" u="none" strike="noStrike" cap="none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000" b="1" i="0" u="none" strike="noStrike" cap="none" dirty="0" err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Pola</a:t>
            </a:r>
            <a:r>
              <a:rPr lang="en-US" sz="4000" b="1" i="0" u="none" strike="noStrike" cap="none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000" b="1" i="0" u="none" strike="noStrike" cap="none" dirty="0" err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Pikir</a:t>
            </a:r>
            <a:endParaRPr sz="4000" b="1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3"/>
          <p:cNvSpPr txBox="1"/>
          <p:nvPr/>
        </p:nvSpPr>
        <p:spPr>
          <a:xfrm>
            <a:off x="487350" y="1332400"/>
            <a:ext cx="11217300" cy="3397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Lakukan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refleksi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awal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dengan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menjawab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secara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lisan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pertanyaan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berikut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:</a:t>
            </a:r>
            <a:endParaRPr sz="2400" b="0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514350" marR="0" lvl="0" indent="-5143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Nunito"/>
              <a:buAutoNum type="arabicPeriod"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Apa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yang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selama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ini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yang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telah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kita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lakukan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bila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melihat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ada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murid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yang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mengalami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kesulitan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dalam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belajar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dan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terlihat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ingin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menyerah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? </a:t>
            </a:r>
            <a:endParaRPr sz="2400" b="0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514350" marR="0" lvl="0" indent="-5143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Nunito"/>
              <a:buAutoNum type="arabicPeriod"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Apakah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tindakan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yang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dilakukan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bisa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memperbaiki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keadaan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atau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sebaliknya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malah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memperburuk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keadaan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?</a:t>
            </a:r>
            <a:endParaRPr sz="2400" b="0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514350" marR="0" lvl="0" indent="-5143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Nunito"/>
              <a:buAutoNum type="arabicPeriod"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Apakah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ada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pihak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lain yang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kita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libatkan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dalam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upaya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mencari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solusi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untuk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mengatasi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masalah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ini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seperti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: guru BK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atau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Orangtua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murid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yang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bersangkutan</a:t>
            </a:r>
            <a:r>
              <a:rPr lang="en-US" sz="2400" b="0" i="0" u="none" strike="noStrike" cap="none" dirty="0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?</a:t>
            </a:r>
            <a:endParaRPr sz="2400" b="0" i="0" u="none" strike="noStrike" cap="none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3" name="Google Shape;353;p23"/>
          <p:cNvSpPr/>
          <p:nvPr/>
        </p:nvSpPr>
        <p:spPr>
          <a:xfrm>
            <a:off x="-226653" y="301050"/>
            <a:ext cx="91869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23"/>
          <p:cNvSpPr txBox="1"/>
          <p:nvPr/>
        </p:nvSpPr>
        <p:spPr>
          <a:xfrm>
            <a:off x="487348" y="-45319"/>
            <a:ext cx="810000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945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000" b="1" i="0" u="none" strike="noStrike" cap="none" dirty="0" err="1" smtClean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Refleksi</a:t>
            </a:r>
            <a:endParaRPr sz="4000" b="1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4"/>
          <p:cNvSpPr txBox="1"/>
          <p:nvPr/>
        </p:nvSpPr>
        <p:spPr>
          <a:xfrm>
            <a:off x="494325" y="1799925"/>
            <a:ext cx="11325600" cy="353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Nunito"/>
              <a:buAutoNum type="arabicPeriod"/>
            </a:pP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Setiap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kelompok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menyusun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prosedur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Intervensi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dengan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kalimat-kalimat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sendiri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namun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dengan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tujuan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yang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tetap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sama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dengan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semula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lalu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isikan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ke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dirty="0" err="1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dalam</a:t>
            </a:r>
            <a:r>
              <a:rPr lang="en-US" sz="2500" dirty="0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dirty="0" err="1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kertas</a:t>
            </a:r>
            <a:r>
              <a:rPr lang="en-US" sz="2500" dirty="0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dirty="0" err="1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plano</a:t>
            </a:r>
            <a:r>
              <a:rPr lang="en-US" sz="2500" b="0" i="0" u="none" strike="noStrike" cap="none" dirty="0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. </a:t>
            </a:r>
            <a:endParaRPr sz="2500" b="0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marR="0" lvl="0" indent="-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Nunito"/>
              <a:buAutoNum type="arabicPeriod"/>
            </a:pP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Setiap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kelompok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memaparkan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prosedur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Intervensi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Pola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Pikir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kepada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seluruh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kelompok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lainnya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dan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boleh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ada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proses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tanya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jawab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atau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masukan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dari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peserta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lainnya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sz="2500" b="0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marR="0" lvl="0" indent="-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Nunito"/>
              <a:buAutoNum type="arabicPeriod"/>
            </a:pP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Inti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dari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aktivitas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ini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adalah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memberikan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pemahaman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dasar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tentang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“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prosedur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”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untuk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melakakukan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Intervensi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Pola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Pikir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secara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efektif</a:t>
            </a:r>
            <a:r>
              <a:rPr lang="en-US" sz="2500" b="0" i="0" u="none" strike="noStrike" cap="none" dirty="0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sz="2500" b="0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60" name="Google Shape;360;p24"/>
          <p:cNvSpPr/>
          <p:nvPr/>
        </p:nvSpPr>
        <p:spPr>
          <a:xfrm>
            <a:off x="-226653" y="301050"/>
            <a:ext cx="91869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24"/>
          <p:cNvSpPr txBox="1"/>
          <p:nvPr/>
        </p:nvSpPr>
        <p:spPr>
          <a:xfrm>
            <a:off x="316798" y="-38879"/>
            <a:ext cx="810000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945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000" b="1" i="0" u="none" strike="noStrike" cap="none" dirty="0" err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Aktivitas</a:t>
            </a:r>
            <a:r>
              <a:rPr lang="en-US" sz="4000" b="1" i="0" u="none" strike="noStrike" cap="none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000" b="1" dirty="0" err="1" smtClean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Kelompok</a:t>
            </a:r>
            <a:endParaRPr sz="4000" b="1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6" name="Google Shape;366;p25"/>
          <p:cNvGrpSpPr/>
          <p:nvPr/>
        </p:nvGrpSpPr>
        <p:grpSpPr>
          <a:xfrm>
            <a:off x="1307805" y="1158950"/>
            <a:ext cx="8910465" cy="5316156"/>
            <a:chOff x="0" y="0"/>
            <a:chExt cx="10303498" cy="3951651"/>
          </a:xfrm>
        </p:grpSpPr>
        <p:sp>
          <p:nvSpPr>
            <p:cNvPr id="367" name="Google Shape;367;p25"/>
            <p:cNvSpPr/>
            <p:nvPr/>
          </p:nvSpPr>
          <p:spPr>
            <a:xfrm>
              <a:off x="0" y="0"/>
              <a:ext cx="8242800" cy="869400"/>
            </a:xfrm>
            <a:prstGeom prst="roundRect">
              <a:avLst>
                <a:gd name="adj" fmla="val 10000"/>
              </a:avLst>
            </a:prstGeom>
            <a:solidFill>
              <a:schemeClr val="accent2"/>
            </a:solidFill>
            <a:ln w="127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25"/>
            <p:cNvSpPr txBox="1"/>
            <p:nvPr/>
          </p:nvSpPr>
          <p:spPr>
            <a:xfrm>
              <a:off x="25462" y="25462"/>
              <a:ext cx="7231200" cy="81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25"/>
            <p:cNvSpPr/>
            <p:nvPr/>
          </p:nvSpPr>
          <p:spPr>
            <a:xfrm>
              <a:off x="690334" y="1027417"/>
              <a:ext cx="8242800" cy="869400"/>
            </a:xfrm>
            <a:prstGeom prst="roundRect">
              <a:avLst>
                <a:gd name="adj" fmla="val 10000"/>
              </a:avLst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25"/>
            <p:cNvSpPr txBox="1"/>
            <p:nvPr/>
          </p:nvSpPr>
          <p:spPr>
            <a:xfrm>
              <a:off x="715796" y="1052879"/>
              <a:ext cx="6936600" cy="81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25"/>
            <p:cNvSpPr/>
            <p:nvPr/>
          </p:nvSpPr>
          <p:spPr>
            <a:xfrm>
              <a:off x="1370364" y="2054834"/>
              <a:ext cx="8242800" cy="869400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  <a:ln w="127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25"/>
            <p:cNvSpPr txBox="1"/>
            <p:nvPr/>
          </p:nvSpPr>
          <p:spPr>
            <a:xfrm>
              <a:off x="1395826" y="2080296"/>
              <a:ext cx="6946800" cy="81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25"/>
            <p:cNvSpPr/>
            <p:nvPr/>
          </p:nvSpPr>
          <p:spPr>
            <a:xfrm>
              <a:off x="2060698" y="3082251"/>
              <a:ext cx="8242800" cy="869400"/>
            </a:xfrm>
            <a:prstGeom prst="roundRect">
              <a:avLst>
                <a:gd name="adj" fmla="val 10000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25"/>
            <p:cNvSpPr txBox="1"/>
            <p:nvPr/>
          </p:nvSpPr>
          <p:spPr>
            <a:xfrm>
              <a:off x="2086160" y="3107713"/>
              <a:ext cx="6936600" cy="81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 sz="1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375;p25"/>
            <p:cNvSpPr/>
            <p:nvPr/>
          </p:nvSpPr>
          <p:spPr>
            <a:xfrm>
              <a:off x="7677716" y="665845"/>
              <a:ext cx="565200" cy="565200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FFFF00">
                <a:alpha val="89803"/>
              </a:srgbClr>
            </a:solidFill>
            <a:ln w="12700" cap="flat" cmpd="sng">
              <a:solidFill>
                <a:srgbClr val="F7D5CB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25"/>
            <p:cNvSpPr txBox="1"/>
            <p:nvPr/>
          </p:nvSpPr>
          <p:spPr>
            <a:xfrm>
              <a:off x="7804859" y="665845"/>
              <a:ext cx="310800" cy="42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750" tIns="31750" rIns="31750" bIns="317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25"/>
            <p:cNvSpPr/>
            <p:nvPr/>
          </p:nvSpPr>
          <p:spPr>
            <a:xfrm>
              <a:off x="8368050" y="1693262"/>
              <a:ext cx="565200" cy="565200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FFFF00">
                <a:alpha val="89803"/>
              </a:srgbClr>
            </a:solidFill>
            <a:ln w="12700" cap="flat" cmpd="sng">
              <a:solidFill>
                <a:srgbClr val="E0E0E0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25"/>
            <p:cNvSpPr txBox="1"/>
            <p:nvPr/>
          </p:nvSpPr>
          <p:spPr>
            <a:xfrm>
              <a:off x="8495193" y="1693262"/>
              <a:ext cx="310800" cy="42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750" tIns="31750" rIns="31750" bIns="317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25"/>
            <p:cNvSpPr/>
            <p:nvPr/>
          </p:nvSpPr>
          <p:spPr>
            <a:xfrm>
              <a:off x="9048081" y="2720679"/>
              <a:ext cx="565200" cy="565200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FFFF00">
                <a:alpha val="89803"/>
              </a:srgbClr>
            </a:solidFill>
            <a:ln w="12700" cap="flat" cmpd="sng">
              <a:solidFill>
                <a:srgbClr val="FFE8CA">
                  <a:alpha val="89803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25"/>
            <p:cNvSpPr txBox="1"/>
            <p:nvPr/>
          </p:nvSpPr>
          <p:spPr>
            <a:xfrm>
              <a:off x="9175224" y="2720679"/>
              <a:ext cx="310800" cy="42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750" tIns="31750" rIns="31750" bIns="317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1" name="Google Shape;381;p25"/>
          <p:cNvSpPr/>
          <p:nvPr/>
        </p:nvSpPr>
        <p:spPr>
          <a:xfrm>
            <a:off x="-226653" y="301050"/>
            <a:ext cx="91869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25"/>
          <p:cNvSpPr txBox="1"/>
          <p:nvPr/>
        </p:nvSpPr>
        <p:spPr>
          <a:xfrm>
            <a:off x="477223" y="-17616"/>
            <a:ext cx="810000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945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000" b="1" i="0" u="none" strike="noStrike" cap="none" dirty="0" err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Prosedur</a:t>
            </a:r>
            <a:r>
              <a:rPr lang="en-US" sz="4000" b="1" i="0" u="none" strike="noStrike" cap="none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000" b="1" i="0" u="none" strike="noStrike" cap="none" dirty="0" err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Intervensi</a:t>
            </a:r>
            <a:r>
              <a:rPr lang="en-US" sz="4000" b="1" i="0" u="none" strike="noStrike" cap="none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000" b="1" i="0" u="none" strike="noStrike" cap="none" dirty="0" err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Pola</a:t>
            </a:r>
            <a:r>
              <a:rPr lang="en-US" sz="4000" b="1" i="0" u="none" strike="noStrike" cap="none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000" b="1" i="0" u="none" strike="noStrike" cap="none" dirty="0" err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Pikir</a:t>
            </a:r>
            <a:endParaRPr sz="4000" b="1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83" name="Google Shape;383;p25"/>
          <p:cNvSpPr txBox="1"/>
          <p:nvPr/>
        </p:nvSpPr>
        <p:spPr>
          <a:xfrm>
            <a:off x="8437500" y="1278350"/>
            <a:ext cx="3754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https://bit.ly/43nZ3aQ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4" name="Google Shape;38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64937" y="2499003"/>
            <a:ext cx="2612624" cy="2612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72"/>
          <p:cNvSpPr txBox="1">
            <a:spLocks noGrp="1"/>
          </p:cNvSpPr>
          <p:nvPr>
            <p:ph type="body" idx="4294967295"/>
          </p:nvPr>
        </p:nvSpPr>
        <p:spPr>
          <a:xfrm>
            <a:off x="494100" y="2315200"/>
            <a:ext cx="112038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19100" algn="just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Font typeface="Nunito"/>
              <a:buChar char="•"/>
            </a:pP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Manfaatkan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hasil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diskusi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intervensi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pola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pikir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untuk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mereviu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dan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merevisi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rancangan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pembelajaran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yang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telah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terintegrasi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strategi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intervensi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PPB yang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telah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disusun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pada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kegiatan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mandiri</a:t>
            </a:r>
            <a:r>
              <a:rPr lang="en-US" sz="3000" dirty="0" smtClean="0">
                <a:latin typeface="Nunito"/>
                <a:ea typeface="Nunito"/>
                <a:cs typeface="Nunito"/>
                <a:sym typeface="Nunito"/>
              </a:rPr>
              <a:t>.</a:t>
            </a:r>
            <a:endParaRPr sz="3000" dirty="0">
              <a:latin typeface="Nunito"/>
              <a:ea typeface="Nunito"/>
              <a:cs typeface="Nunito"/>
              <a:sym typeface="Nunito"/>
            </a:endParaRPr>
          </a:p>
          <a:p>
            <a:pPr marL="457200" lvl="0" indent="-419100" algn="just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8108"/>
              <a:buFont typeface="Nunito"/>
              <a:buChar char="•"/>
            </a:pPr>
            <a:r>
              <a:rPr lang="en-US" sz="3000" dirty="0" err="1" smtClean="0">
                <a:latin typeface="Nunito"/>
                <a:ea typeface="Nunito"/>
                <a:cs typeface="Nunito"/>
                <a:sym typeface="Nunito"/>
              </a:rPr>
              <a:t>Gunakan</a:t>
            </a:r>
            <a:r>
              <a:rPr lang="en-US" sz="3000" dirty="0" smtClean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Instrumen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reviu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Perencanaan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Pembelajaran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Terintegrasi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PPB,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sebagai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acuan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seberapa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baik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integrasi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PPB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dalam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perencanaan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pembelajaran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Bapak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/</a:t>
            </a:r>
            <a:r>
              <a:rPr lang="en-US" sz="3000" dirty="0" err="1">
                <a:latin typeface="Nunito"/>
                <a:ea typeface="Nunito"/>
                <a:cs typeface="Nunito"/>
                <a:sym typeface="Nunito"/>
              </a:rPr>
              <a:t>Ibu</a:t>
            </a:r>
            <a:r>
              <a:rPr lang="en-US" sz="3000" dirty="0">
                <a:latin typeface="Nunito"/>
                <a:ea typeface="Nunito"/>
                <a:cs typeface="Nunito"/>
                <a:sym typeface="Nunito"/>
              </a:rPr>
              <a:t>.</a:t>
            </a:r>
            <a:endParaRPr sz="3000"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90" name="Google Shape;390;p72"/>
          <p:cNvSpPr/>
          <p:nvPr/>
        </p:nvSpPr>
        <p:spPr>
          <a:xfrm>
            <a:off x="-226650" y="301050"/>
            <a:ext cx="9186900" cy="1323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72"/>
          <p:cNvSpPr txBox="1"/>
          <p:nvPr/>
        </p:nvSpPr>
        <p:spPr>
          <a:xfrm>
            <a:off x="494323" y="318200"/>
            <a:ext cx="81000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000" b="1" i="0" u="none" strike="noStrike" cap="non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Integrasi PPB ke dalam Perencanaan Pembelajaran</a:t>
            </a:r>
            <a:endParaRPr sz="4000" b="1" i="0" u="none" strike="noStrike" cap="none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92" name="Google Shape;392;p72"/>
          <p:cNvSpPr txBox="1"/>
          <p:nvPr/>
        </p:nvSpPr>
        <p:spPr>
          <a:xfrm>
            <a:off x="6697994" y="1654416"/>
            <a:ext cx="3482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https://bit.ly/4dIUywr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3" name="Google Shape;393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0297" y="626397"/>
            <a:ext cx="1688803" cy="16888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e03d08a6b3_0_110"/>
          <p:cNvSpPr txBox="1"/>
          <p:nvPr/>
        </p:nvSpPr>
        <p:spPr>
          <a:xfrm>
            <a:off x="1126505" y="909417"/>
            <a:ext cx="5482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1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Intervensi Pola Pikir  </a:t>
            </a:r>
            <a:endParaRPr sz="4000" b="1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99" name="Google Shape;399;g3e03d08a6b3_0_110" descr="PERTS - BEL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13600" y="2399839"/>
            <a:ext cx="3810000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g3e03d08a6b3_0_110" descr="Stanford University - Short Term Programs"/>
          <p:cNvPicPr preferRelativeResize="0"/>
          <p:nvPr/>
        </p:nvPicPr>
        <p:blipFill rotWithShape="1">
          <a:blip r:embed="rId4">
            <a:alphaModFix/>
          </a:blip>
          <a:srcRect t="26485" b="26546"/>
          <a:stretch/>
        </p:blipFill>
        <p:spPr>
          <a:xfrm>
            <a:off x="7009217" y="3380431"/>
            <a:ext cx="4753600" cy="11684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g3e03d08a6b3_0_110"/>
          <p:cNvSpPr txBox="1"/>
          <p:nvPr/>
        </p:nvSpPr>
        <p:spPr>
          <a:xfrm>
            <a:off x="1376324" y="1990970"/>
            <a:ext cx="5098200" cy="42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67"/>
              <a:buFont typeface="Arial"/>
              <a:buNone/>
            </a:pPr>
            <a:r>
              <a:rPr lang="en-US" sz="22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Riset yang dilakukan di </a:t>
            </a:r>
            <a:r>
              <a:rPr lang="en-US" sz="2267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Project of Education Research That Scales </a:t>
            </a:r>
            <a:r>
              <a:rPr lang="en-US" sz="22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menunjukkan bahwa Intervensi Pola Pikir telah memberikan hasil yang sangat baik dalam meningkatkan prestasi akademik murid. Intervensi ini menjadi alternatif dari Intervensi yang dikenal dengan “</a:t>
            </a:r>
            <a:r>
              <a:rPr lang="en-US" sz="2267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Sense of Purpose Intervention</a:t>
            </a:r>
            <a:r>
              <a:rPr lang="en-US" sz="22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”.</a:t>
            </a:r>
            <a:endParaRPr sz="22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g3e03d08a6b3_0_110"/>
          <p:cNvSpPr/>
          <p:nvPr/>
        </p:nvSpPr>
        <p:spPr>
          <a:xfrm>
            <a:off x="-226653" y="301050"/>
            <a:ext cx="91869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g3e03d08a6b3_0_110"/>
          <p:cNvSpPr txBox="1"/>
          <p:nvPr/>
        </p:nvSpPr>
        <p:spPr>
          <a:xfrm>
            <a:off x="316798" y="-31463"/>
            <a:ext cx="810000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945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000" b="1" i="0" u="none" strike="noStrike" cap="none" dirty="0" err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Penguatan</a:t>
            </a:r>
            <a:endParaRPr sz="4000" b="1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Google Shape;428;g3d878fb5997_1_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211931"/>
            <a:ext cx="11887200" cy="6390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73"/>
          <p:cNvSpPr/>
          <p:nvPr/>
        </p:nvSpPr>
        <p:spPr>
          <a:xfrm>
            <a:off x="7092590" y="1548958"/>
            <a:ext cx="416322" cy="416322"/>
          </a:xfrm>
          <a:custGeom>
            <a:avLst/>
            <a:gdLst/>
            <a:ahLst/>
            <a:cxnLst/>
            <a:rect l="l" t="t" r="r" b="b"/>
            <a:pathLst>
              <a:path w="623703" h="623703" extrusionOk="0">
                <a:moveTo>
                  <a:pt x="0" y="0"/>
                </a:moveTo>
                <a:lnTo>
                  <a:pt x="623703" y="0"/>
                </a:lnTo>
                <a:lnTo>
                  <a:pt x="623703" y="623704"/>
                </a:lnTo>
                <a:lnTo>
                  <a:pt x="0" y="6237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39" name="Google Shape;439;p73"/>
          <p:cNvSpPr txBox="1"/>
          <p:nvPr/>
        </p:nvSpPr>
        <p:spPr>
          <a:xfrm>
            <a:off x="534750" y="2355450"/>
            <a:ext cx="11122500" cy="183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Setelah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mengikuti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 smtClean="0">
                <a:latin typeface="Nunito"/>
                <a:ea typeface="Nunito"/>
                <a:cs typeface="Nunito"/>
                <a:sym typeface="Nunito"/>
              </a:rPr>
              <a:t>aktivitas</a:t>
            </a:r>
            <a:r>
              <a:rPr lang="en-US" sz="3000" dirty="0" smtClean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 smtClean="0">
                <a:latin typeface="Nunito"/>
                <a:ea typeface="Nunito"/>
                <a:cs typeface="Nunito"/>
                <a:sym typeface="Nunito"/>
              </a:rPr>
              <a:t>pembelajaran</a:t>
            </a:r>
            <a:r>
              <a:rPr lang="en-US" sz="3000" dirty="0" smtClean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 smtClean="0">
                <a:latin typeface="Nunito"/>
                <a:ea typeface="Nunito"/>
                <a:cs typeface="Nunito"/>
                <a:sym typeface="Nunito"/>
              </a:rPr>
              <a:t>malam</a:t>
            </a:r>
            <a:r>
              <a:rPr lang="en-US" sz="3000" dirty="0" smtClean="0"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dirty="0" err="1" smtClean="0">
                <a:latin typeface="Nunito"/>
                <a:ea typeface="Nunito"/>
                <a:cs typeface="Nunito"/>
                <a:sym typeface="Nunito"/>
              </a:rPr>
              <a:t>ini</a:t>
            </a:r>
            <a:r>
              <a:rPr lang="en-US" sz="3000" b="0" i="0" u="none" strike="noStrike" cap="none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inspirasi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atau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perspektif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baru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apa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yang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Bpk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/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Ibu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peroleh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yang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dapat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b="0" i="0" u="none" strike="noStrike" cap="none" dirty="0" err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diimplementasikan</a:t>
            </a:r>
            <a:r>
              <a:rPr lang="en-US" sz="3000" b="0" i="0" u="none" strike="noStrike" cap="none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b="0" i="0" u="none" strike="noStrike" cap="none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di </a:t>
            </a:r>
            <a:r>
              <a:rPr lang="en-US" sz="3000" b="0" i="0" u="none" strike="noStrike" cap="none" dirty="0" err="1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tempat</a:t>
            </a:r>
            <a:r>
              <a:rPr lang="en-US" sz="3000" b="0" i="0" u="none" strike="noStrike" cap="none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b="0" i="0" u="none" strike="noStrike" cap="none" dirty="0" err="1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kerja</a:t>
            </a:r>
            <a:r>
              <a:rPr lang="en-US" sz="3000" b="0" i="0" u="none" strike="noStrike" cap="none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3000" b="0" i="0" u="none" strike="noStrike" cap="none" dirty="0" err="1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masing-masing</a:t>
            </a:r>
            <a:r>
              <a:rPr lang="en-US" sz="3000" b="0" i="0" u="none" strike="noStrike" cap="none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?</a:t>
            </a:r>
            <a:endParaRPr sz="3000" b="0" i="0" u="none" strike="noStrike" cap="none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40" name="Google Shape;440;p73"/>
          <p:cNvSpPr/>
          <p:nvPr/>
        </p:nvSpPr>
        <p:spPr>
          <a:xfrm>
            <a:off x="-226653" y="301050"/>
            <a:ext cx="9186900" cy="711600"/>
          </a:xfrm>
          <a:prstGeom prst="roundRect">
            <a:avLst>
              <a:gd name="adj" fmla="val 16667"/>
            </a:avLst>
          </a:prstGeom>
          <a:solidFill>
            <a:srgbClr val="0097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73"/>
          <p:cNvSpPr txBox="1"/>
          <p:nvPr/>
        </p:nvSpPr>
        <p:spPr>
          <a:xfrm>
            <a:off x="425898" y="-31469"/>
            <a:ext cx="810000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945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000" b="1" i="0" u="none" strike="noStrike" cap="none" dirty="0" err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Refleksi</a:t>
            </a:r>
            <a:r>
              <a:rPr lang="en-US" sz="4000" b="1" i="0" u="none" strike="noStrike" cap="none" dirty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000" b="1" i="0" u="none" strike="noStrike" cap="none" dirty="0" err="1" smtClean="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Akhir</a:t>
            </a:r>
            <a:endParaRPr sz="4000" b="1" i="0" u="none" strike="noStrike" cap="none" dirty="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98"/>
          <p:cNvSpPr/>
          <p:nvPr/>
        </p:nvSpPr>
        <p:spPr>
          <a:xfrm>
            <a:off x="1118089" y="1370903"/>
            <a:ext cx="4443335" cy="4443335"/>
          </a:xfrm>
          <a:custGeom>
            <a:avLst/>
            <a:gdLst/>
            <a:ahLst/>
            <a:cxnLst/>
            <a:rect l="l" t="t" r="r" b="b"/>
            <a:pathLst>
              <a:path w="6656682" h="6656682" extrusionOk="0">
                <a:moveTo>
                  <a:pt x="0" y="0"/>
                </a:moveTo>
                <a:lnTo>
                  <a:pt x="6656682" y="0"/>
                </a:lnTo>
                <a:lnTo>
                  <a:pt x="6656682" y="6656682"/>
                </a:lnTo>
                <a:lnTo>
                  <a:pt x="0" y="66566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47" name="Google Shape;447;p98"/>
          <p:cNvSpPr txBox="1"/>
          <p:nvPr/>
        </p:nvSpPr>
        <p:spPr>
          <a:xfrm>
            <a:off x="6636124" y="3065032"/>
            <a:ext cx="4082700" cy="12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3900" b="1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TERIMA</a:t>
            </a:r>
            <a:endParaRPr sz="3900" b="0" i="0" u="none" strike="noStrike" cap="non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ctr" rtl="0">
              <a:lnSpc>
                <a:spcPct val="115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3900" b="1" i="0" u="none" strike="noStrike" cap="none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KASIH</a:t>
            </a:r>
            <a:endParaRPr sz="3900" b="0" i="0" u="none" strike="noStrike" cap="none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1268</Words>
  <Application>Microsoft Office PowerPoint</Application>
  <PresentationFormat>Widescreen</PresentationFormat>
  <Paragraphs>125</Paragraphs>
  <Slides>28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Calibri</vt:lpstr>
      <vt:lpstr>Noto Sans Symbols</vt:lpstr>
      <vt:lpstr>Arial</vt:lpstr>
      <vt:lpstr>Poppins</vt:lpstr>
      <vt:lpstr>Nunito</vt:lpstr>
      <vt:lpstr>Tema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Acer</cp:lastModifiedBy>
  <cp:revision>10</cp:revision>
  <dcterms:created xsi:type="dcterms:W3CDTF">2025-04-30T07:31:18Z</dcterms:created>
  <dcterms:modified xsi:type="dcterms:W3CDTF">2026-08-10T15:00:40Z</dcterms:modified>
</cp:coreProperties>
</file>