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66" r:id="rId2"/>
    <p:sldId id="256" r:id="rId3"/>
    <p:sldId id="264" r:id="rId4"/>
    <p:sldId id="265" r:id="rId5"/>
    <p:sldId id="257" r:id="rId6"/>
    <p:sldId id="259" r:id="rId7"/>
    <p:sldId id="260" r:id="rId8"/>
    <p:sldId id="261" r:id="rId9"/>
    <p:sldId id="262" r:id="rId10"/>
    <p:sldId id="263" r:id="rId11"/>
    <p:sldId id="267" r:id="rId12"/>
    <p:sldId id="269" r:id="rId13"/>
    <p:sldId id="268" r:id="rId14"/>
    <p:sldId id="27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69" autoAdjust="0"/>
    <p:restoredTop sz="94660"/>
  </p:normalViewPr>
  <p:slideViewPr>
    <p:cSldViewPr snapToGrid="0">
      <p:cViewPr varScale="1">
        <p:scale>
          <a:sx n="84" d="100"/>
          <a:sy n="84" d="100"/>
        </p:scale>
        <p:origin x="576"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DBDBE9-0BA4-41B6-8FF3-3F85F51C689E}" type="datetimeFigureOut">
              <a:rPr lang="en-ID" smtClean="0"/>
              <a:t>01/09/2026</a:t>
            </a:fld>
            <a:endParaRPr lang="en-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8B2B26-4824-4631-9A7D-7A26469148E2}" type="slidenum">
              <a:rPr lang="en-ID" smtClean="0"/>
              <a:t>‹#›</a:t>
            </a:fld>
            <a:endParaRPr lang="en-ID"/>
          </a:p>
        </p:txBody>
      </p:sp>
    </p:spTree>
    <p:extLst>
      <p:ext uri="{BB962C8B-B14F-4D97-AF65-F5344CB8AC3E}">
        <p14:creationId xmlns:p14="http://schemas.microsoft.com/office/powerpoint/2010/main" val="554572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fld id="{348B2B26-4824-4631-9A7D-7A26469148E2}" type="slidenum">
              <a:rPr lang="en-ID" smtClean="0"/>
              <a:t>10</a:t>
            </a:fld>
            <a:endParaRPr lang="en-ID"/>
          </a:p>
        </p:txBody>
      </p:sp>
    </p:spTree>
    <p:extLst>
      <p:ext uri="{BB962C8B-B14F-4D97-AF65-F5344CB8AC3E}">
        <p14:creationId xmlns:p14="http://schemas.microsoft.com/office/powerpoint/2010/main" val="16454445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F2BDF9-42C9-EC56-F72A-5DBAC23AFC0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xmlns="" id="{0E3009E5-CE91-170C-6789-F73510920B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xmlns="" id="{70638913-13EA-DD8A-7ACE-850B327DDC95}"/>
              </a:ext>
            </a:extLst>
          </p:cNvPr>
          <p:cNvSpPr>
            <a:spLocks noGrp="1"/>
          </p:cNvSpPr>
          <p:nvPr>
            <p:ph type="dt" sz="half" idx="10"/>
          </p:nvPr>
        </p:nvSpPr>
        <p:spPr/>
        <p:txBody>
          <a:bodyPr/>
          <a:lstStyle/>
          <a:p>
            <a:fld id="{4C89E0E4-3760-4D89-A6AB-508BB893FEF9}" type="datetimeFigureOut">
              <a:rPr lang="en-ID" smtClean="0"/>
              <a:t>01/09/2026</a:t>
            </a:fld>
            <a:endParaRPr lang="en-ID"/>
          </a:p>
        </p:txBody>
      </p:sp>
      <p:sp>
        <p:nvSpPr>
          <p:cNvPr id="5" name="Footer Placeholder 4">
            <a:extLst>
              <a:ext uri="{FF2B5EF4-FFF2-40B4-BE49-F238E27FC236}">
                <a16:creationId xmlns:a16="http://schemas.microsoft.com/office/drawing/2014/main" xmlns="" id="{1D5B4A7D-3254-DC1E-B221-6AB73CA1EDCF}"/>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xmlns="" id="{23343184-3275-726E-9971-59790D775289}"/>
              </a:ext>
            </a:extLst>
          </p:cNvPr>
          <p:cNvSpPr>
            <a:spLocks noGrp="1"/>
          </p:cNvSpPr>
          <p:nvPr>
            <p:ph type="sldNum" sz="quarter" idx="12"/>
          </p:nvPr>
        </p:nvSpPr>
        <p:spPr/>
        <p:txBody>
          <a:bodyPr/>
          <a:lstStyle/>
          <a:p>
            <a:fld id="{4E2F29D4-C69B-4C40-AC7D-CD33206A1057}" type="slidenum">
              <a:rPr lang="en-ID" smtClean="0"/>
              <a:t>‹#›</a:t>
            </a:fld>
            <a:endParaRPr lang="en-ID"/>
          </a:p>
        </p:txBody>
      </p:sp>
    </p:spTree>
    <p:extLst>
      <p:ext uri="{BB962C8B-B14F-4D97-AF65-F5344CB8AC3E}">
        <p14:creationId xmlns:p14="http://schemas.microsoft.com/office/powerpoint/2010/main" val="27767158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F865A3-E57A-EFE3-3440-DC64F7DEB497}"/>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xmlns="" id="{A54B2BE5-CC83-C4AF-C160-144BA96CF91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xmlns="" id="{1E4D4047-1FAA-60E5-134D-FF95A11C24AB}"/>
              </a:ext>
            </a:extLst>
          </p:cNvPr>
          <p:cNvSpPr>
            <a:spLocks noGrp="1"/>
          </p:cNvSpPr>
          <p:nvPr>
            <p:ph type="dt" sz="half" idx="10"/>
          </p:nvPr>
        </p:nvSpPr>
        <p:spPr/>
        <p:txBody>
          <a:bodyPr/>
          <a:lstStyle/>
          <a:p>
            <a:fld id="{4C89E0E4-3760-4D89-A6AB-508BB893FEF9}" type="datetimeFigureOut">
              <a:rPr lang="en-ID" smtClean="0"/>
              <a:t>01/09/2026</a:t>
            </a:fld>
            <a:endParaRPr lang="en-ID"/>
          </a:p>
        </p:txBody>
      </p:sp>
      <p:sp>
        <p:nvSpPr>
          <p:cNvPr id="5" name="Footer Placeholder 4">
            <a:extLst>
              <a:ext uri="{FF2B5EF4-FFF2-40B4-BE49-F238E27FC236}">
                <a16:creationId xmlns:a16="http://schemas.microsoft.com/office/drawing/2014/main" xmlns="" id="{F8E9A0A3-6C6D-B56C-3B86-FDEEC797675A}"/>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xmlns="" id="{5050F9BE-9664-711D-6EBC-7D6C2BAC5331}"/>
              </a:ext>
            </a:extLst>
          </p:cNvPr>
          <p:cNvSpPr>
            <a:spLocks noGrp="1"/>
          </p:cNvSpPr>
          <p:nvPr>
            <p:ph type="sldNum" sz="quarter" idx="12"/>
          </p:nvPr>
        </p:nvSpPr>
        <p:spPr/>
        <p:txBody>
          <a:bodyPr/>
          <a:lstStyle/>
          <a:p>
            <a:fld id="{4E2F29D4-C69B-4C40-AC7D-CD33206A1057}" type="slidenum">
              <a:rPr lang="en-ID" smtClean="0"/>
              <a:t>‹#›</a:t>
            </a:fld>
            <a:endParaRPr lang="en-ID"/>
          </a:p>
        </p:txBody>
      </p:sp>
    </p:spTree>
    <p:extLst>
      <p:ext uri="{BB962C8B-B14F-4D97-AF65-F5344CB8AC3E}">
        <p14:creationId xmlns:p14="http://schemas.microsoft.com/office/powerpoint/2010/main" val="3076550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5CDBDD-0733-9199-1A5F-608367657CB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D"/>
          </a:p>
        </p:txBody>
      </p:sp>
      <p:sp>
        <p:nvSpPr>
          <p:cNvPr id="3" name="Text Placeholder 2">
            <a:extLst>
              <a:ext uri="{FF2B5EF4-FFF2-40B4-BE49-F238E27FC236}">
                <a16:creationId xmlns:a16="http://schemas.microsoft.com/office/drawing/2014/main" xmlns="" id="{00408461-A72F-FBC5-557A-E414280AA35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EF5B8946-F781-B769-E499-9CC98B71F74F}"/>
              </a:ext>
            </a:extLst>
          </p:cNvPr>
          <p:cNvSpPr>
            <a:spLocks noGrp="1"/>
          </p:cNvSpPr>
          <p:nvPr>
            <p:ph type="dt" sz="half" idx="10"/>
          </p:nvPr>
        </p:nvSpPr>
        <p:spPr/>
        <p:txBody>
          <a:bodyPr/>
          <a:lstStyle/>
          <a:p>
            <a:fld id="{4C89E0E4-3760-4D89-A6AB-508BB893FEF9}" type="datetimeFigureOut">
              <a:rPr lang="en-ID" smtClean="0"/>
              <a:t>01/09/2026</a:t>
            </a:fld>
            <a:endParaRPr lang="en-ID"/>
          </a:p>
        </p:txBody>
      </p:sp>
      <p:sp>
        <p:nvSpPr>
          <p:cNvPr id="5" name="Footer Placeholder 4">
            <a:extLst>
              <a:ext uri="{FF2B5EF4-FFF2-40B4-BE49-F238E27FC236}">
                <a16:creationId xmlns:a16="http://schemas.microsoft.com/office/drawing/2014/main" xmlns="" id="{4A371E13-7DB6-85EB-E785-85E80D7EC230}"/>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xmlns="" id="{73C53A94-E787-233E-93F8-2A0E6EB0899D}"/>
              </a:ext>
            </a:extLst>
          </p:cNvPr>
          <p:cNvSpPr>
            <a:spLocks noGrp="1"/>
          </p:cNvSpPr>
          <p:nvPr>
            <p:ph type="sldNum" sz="quarter" idx="12"/>
          </p:nvPr>
        </p:nvSpPr>
        <p:spPr/>
        <p:txBody>
          <a:bodyPr/>
          <a:lstStyle/>
          <a:p>
            <a:fld id="{4E2F29D4-C69B-4C40-AC7D-CD33206A1057}" type="slidenum">
              <a:rPr lang="en-ID" smtClean="0"/>
              <a:t>‹#›</a:t>
            </a:fld>
            <a:endParaRPr lang="en-ID"/>
          </a:p>
        </p:txBody>
      </p:sp>
    </p:spTree>
    <p:extLst>
      <p:ext uri="{BB962C8B-B14F-4D97-AF65-F5344CB8AC3E}">
        <p14:creationId xmlns:p14="http://schemas.microsoft.com/office/powerpoint/2010/main" val="34963313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C7DF37-EBF8-8F06-0B56-B37B88A133A6}"/>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xmlns="" id="{12B40BA7-C1B7-9722-723A-F1B263E545A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a:extLst>
              <a:ext uri="{FF2B5EF4-FFF2-40B4-BE49-F238E27FC236}">
                <a16:creationId xmlns:a16="http://schemas.microsoft.com/office/drawing/2014/main" xmlns="" id="{6EF5E1D0-D294-8749-A583-C240AC2FF13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a:extLst>
              <a:ext uri="{FF2B5EF4-FFF2-40B4-BE49-F238E27FC236}">
                <a16:creationId xmlns:a16="http://schemas.microsoft.com/office/drawing/2014/main" xmlns="" id="{7B098576-8D34-09C2-682F-B30138C1AA43}"/>
              </a:ext>
            </a:extLst>
          </p:cNvPr>
          <p:cNvSpPr>
            <a:spLocks noGrp="1"/>
          </p:cNvSpPr>
          <p:nvPr>
            <p:ph type="dt" sz="half" idx="10"/>
          </p:nvPr>
        </p:nvSpPr>
        <p:spPr/>
        <p:txBody>
          <a:bodyPr/>
          <a:lstStyle/>
          <a:p>
            <a:fld id="{4C89E0E4-3760-4D89-A6AB-508BB893FEF9}" type="datetimeFigureOut">
              <a:rPr lang="en-ID" smtClean="0"/>
              <a:t>01/09/2026</a:t>
            </a:fld>
            <a:endParaRPr lang="en-ID"/>
          </a:p>
        </p:txBody>
      </p:sp>
      <p:sp>
        <p:nvSpPr>
          <p:cNvPr id="6" name="Footer Placeholder 5">
            <a:extLst>
              <a:ext uri="{FF2B5EF4-FFF2-40B4-BE49-F238E27FC236}">
                <a16:creationId xmlns:a16="http://schemas.microsoft.com/office/drawing/2014/main" xmlns="" id="{27A01E0E-3AD5-6DF8-7EE9-1117464CF036}"/>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xmlns="" id="{B9D25036-CB5C-1ADF-E455-45A7D0F4928F}"/>
              </a:ext>
            </a:extLst>
          </p:cNvPr>
          <p:cNvSpPr>
            <a:spLocks noGrp="1"/>
          </p:cNvSpPr>
          <p:nvPr>
            <p:ph type="sldNum" sz="quarter" idx="12"/>
          </p:nvPr>
        </p:nvSpPr>
        <p:spPr/>
        <p:txBody>
          <a:bodyPr/>
          <a:lstStyle/>
          <a:p>
            <a:fld id="{4E2F29D4-C69B-4C40-AC7D-CD33206A1057}" type="slidenum">
              <a:rPr lang="en-ID" smtClean="0"/>
              <a:t>‹#›</a:t>
            </a:fld>
            <a:endParaRPr lang="en-ID"/>
          </a:p>
        </p:txBody>
      </p:sp>
    </p:spTree>
    <p:extLst>
      <p:ext uri="{BB962C8B-B14F-4D97-AF65-F5344CB8AC3E}">
        <p14:creationId xmlns:p14="http://schemas.microsoft.com/office/powerpoint/2010/main" val="37711185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9FDA1E-D954-F09A-EF0F-32FB0B78569D}"/>
              </a:ext>
            </a:extLst>
          </p:cNvPr>
          <p:cNvSpPr>
            <a:spLocks noGrp="1"/>
          </p:cNvSpPr>
          <p:nvPr>
            <p:ph type="title"/>
          </p:nvPr>
        </p:nvSpPr>
        <p:spPr>
          <a:xfrm>
            <a:off x="839788" y="365125"/>
            <a:ext cx="10515600" cy="1325563"/>
          </a:xfrm>
        </p:spPr>
        <p:txBody>
          <a:bodyPr/>
          <a:lstStyle/>
          <a:p>
            <a:r>
              <a:rPr lang="en-US"/>
              <a:t>Click to edit Master title style</a:t>
            </a:r>
            <a:endParaRPr lang="en-ID"/>
          </a:p>
        </p:txBody>
      </p:sp>
      <p:sp>
        <p:nvSpPr>
          <p:cNvPr id="3" name="Text Placeholder 2">
            <a:extLst>
              <a:ext uri="{FF2B5EF4-FFF2-40B4-BE49-F238E27FC236}">
                <a16:creationId xmlns:a16="http://schemas.microsoft.com/office/drawing/2014/main" xmlns="" id="{FA131D6E-C18D-9859-0F0B-3697FCEB37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81837350-2616-DE8C-349A-D7311F960DE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Text Placeholder 4">
            <a:extLst>
              <a:ext uri="{FF2B5EF4-FFF2-40B4-BE49-F238E27FC236}">
                <a16:creationId xmlns:a16="http://schemas.microsoft.com/office/drawing/2014/main" xmlns="" id="{97A5F2F8-6FB7-D96C-1D4A-F1E240BD9A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90F73DB8-6DE8-8EC2-BB53-08612ED0A5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6">
            <a:extLst>
              <a:ext uri="{FF2B5EF4-FFF2-40B4-BE49-F238E27FC236}">
                <a16:creationId xmlns:a16="http://schemas.microsoft.com/office/drawing/2014/main" xmlns="" id="{E2FEF2CE-67DB-6092-BE0A-0AA42F0D3BB7}"/>
              </a:ext>
            </a:extLst>
          </p:cNvPr>
          <p:cNvSpPr>
            <a:spLocks noGrp="1"/>
          </p:cNvSpPr>
          <p:nvPr>
            <p:ph type="dt" sz="half" idx="10"/>
          </p:nvPr>
        </p:nvSpPr>
        <p:spPr/>
        <p:txBody>
          <a:bodyPr/>
          <a:lstStyle/>
          <a:p>
            <a:fld id="{4C89E0E4-3760-4D89-A6AB-508BB893FEF9}" type="datetimeFigureOut">
              <a:rPr lang="en-ID" smtClean="0"/>
              <a:t>01/09/2026</a:t>
            </a:fld>
            <a:endParaRPr lang="en-ID"/>
          </a:p>
        </p:txBody>
      </p:sp>
      <p:sp>
        <p:nvSpPr>
          <p:cNvPr id="8" name="Footer Placeholder 7">
            <a:extLst>
              <a:ext uri="{FF2B5EF4-FFF2-40B4-BE49-F238E27FC236}">
                <a16:creationId xmlns:a16="http://schemas.microsoft.com/office/drawing/2014/main" xmlns="" id="{CAD5A9E8-ED6A-DECF-51C1-9D0628AE84E4}"/>
              </a:ext>
            </a:extLst>
          </p:cNvPr>
          <p:cNvSpPr>
            <a:spLocks noGrp="1"/>
          </p:cNvSpPr>
          <p:nvPr>
            <p:ph type="ftr" sz="quarter" idx="11"/>
          </p:nvPr>
        </p:nvSpPr>
        <p:spPr/>
        <p:txBody>
          <a:bodyPr/>
          <a:lstStyle/>
          <a:p>
            <a:endParaRPr lang="en-ID"/>
          </a:p>
        </p:txBody>
      </p:sp>
      <p:sp>
        <p:nvSpPr>
          <p:cNvPr id="9" name="Slide Number Placeholder 8">
            <a:extLst>
              <a:ext uri="{FF2B5EF4-FFF2-40B4-BE49-F238E27FC236}">
                <a16:creationId xmlns:a16="http://schemas.microsoft.com/office/drawing/2014/main" xmlns="" id="{F0659702-67D5-BD23-554E-043B42BE15E6}"/>
              </a:ext>
            </a:extLst>
          </p:cNvPr>
          <p:cNvSpPr>
            <a:spLocks noGrp="1"/>
          </p:cNvSpPr>
          <p:nvPr>
            <p:ph type="sldNum" sz="quarter" idx="12"/>
          </p:nvPr>
        </p:nvSpPr>
        <p:spPr/>
        <p:txBody>
          <a:bodyPr/>
          <a:lstStyle/>
          <a:p>
            <a:fld id="{4E2F29D4-C69B-4C40-AC7D-CD33206A1057}" type="slidenum">
              <a:rPr lang="en-ID" smtClean="0"/>
              <a:t>‹#›</a:t>
            </a:fld>
            <a:endParaRPr lang="en-ID"/>
          </a:p>
        </p:txBody>
      </p:sp>
    </p:spTree>
    <p:extLst>
      <p:ext uri="{BB962C8B-B14F-4D97-AF65-F5344CB8AC3E}">
        <p14:creationId xmlns:p14="http://schemas.microsoft.com/office/powerpoint/2010/main" val="3290443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3102B9-80A5-CDD4-5BF1-BC63469E17C4}"/>
              </a:ext>
            </a:extLst>
          </p:cNvPr>
          <p:cNvSpPr>
            <a:spLocks noGrp="1"/>
          </p:cNvSpPr>
          <p:nvPr>
            <p:ph type="title"/>
          </p:nvPr>
        </p:nvSpPr>
        <p:spPr/>
        <p:txBody>
          <a:bodyPr/>
          <a:lstStyle/>
          <a:p>
            <a:r>
              <a:rPr lang="en-US"/>
              <a:t>Click to edit Master title style</a:t>
            </a:r>
            <a:endParaRPr lang="en-ID"/>
          </a:p>
        </p:txBody>
      </p:sp>
      <p:sp>
        <p:nvSpPr>
          <p:cNvPr id="3" name="Date Placeholder 2">
            <a:extLst>
              <a:ext uri="{FF2B5EF4-FFF2-40B4-BE49-F238E27FC236}">
                <a16:creationId xmlns:a16="http://schemas.microsoft.com/office/drawing/2014/main" xmlns="" id="{CDCDD43B-4478-31AC-A477-EB970A6AD07D}"/>
              </a:ext>
            </a:extLst>
          </p:cNvPr>
          <p:cNvSpPr>
            <a:spLocks noGrp="1"/>
          </p:cNvSpPr>
          <p:nvPr>
            <p:ph type="dt" sz="half" idx="10"/>
          </p:nvPr>
        </p:nvSpPr>
        <p:spPr/>
        <p:txBody>
          <a:bodyPr/>
          <a:lstStyle/>
          <a:p>
            <a:fld id="{4C89E0E4-3760-4D89-A6AB-508BB893FEF9}" type="datetimeFigureOut">
              <a:rPr lang="en-ID" smtClean="0"/>
              <a:t>01/09/2026</a:t>
            </a:fld>
            <a:endParaRPr lang="en-ID"/>
          </a:p>
        </p:txBody>
      </p:sp>
      <p:sp>
        <p:nvSpPr>
          <p:cNvPr id="4" name="Footer Placeholder 3">
            <a:extLst>
              <a:ext uri="{FF2B5EF4-FFF2-40B4-BE49-F238E27FC236}">
                <a16:creationId xmlns:a16="http://schemas.microsoft.com/office/drawing/2014/main" xmlns="" id="{DA90C60C-0713-B8E9-CD20-CE4111258B54}"/>
              </a:ext>
            </a:extLst>
          </p:cNvPr>
          <p:cNvSpPr>
            <a:spLocks noGrp="1"/>
          </p:cNvSpPr>
          <p:nvPr>
            <p:ph type="ftr" sz="quarter" idx="11"/>
          </p:nvPr>
        </p:nvSpPr>
        <p:spPr/>
        <p:txBody>
          <a:bodyPr/>
          <a:lstStyle/>
          <a:p>
            <a:endParaRPr lang="en-ID"/>
          </a:p>
        </p:txBody>
      </p:sp>
      <p:sp>
        <p:nvSpPr>
          <p:cNvPr id="5" name="Slide Number Placeholder 4">
            <a:extLst>
              <a:ext uri="{FF2B5EF4-FFF2-40B4-BE49-F238E27FC236}">
                <a16:creationId xmlns:a16="http://schemas.microsoft.com/office/drawing/2014/main" xmlns="" id="{70CCCA76-645C-FAC9-267B-6BBA9FE31B63}"/>
              </a:ext>
            </a:extLst>
          </p:cNvPr>
          <p:cNvSpPr>
            <a:spLocks noGrp="1"/>
          </p:cNvSpPr>
          <p:nvPr>
            <p:ph type="sldNum" sz="quarter" idx="12"/>
          </p:nvPr>
        </p:nvSpPr>
        <p:spPr/>
        <p:txBody>
          <a:bodyPr/>
          <a:lstStyle/>
          <a:p>
            <a:fld id="{4E2F29D4-C69B-4C40-AC7D-CD33206A1057}" type="slidenum">
              <a:rPr lang="en-ID" smtClean="0"/>
              <a:t>‹#›</a:t>
            </a:fld>
            <a:endParaRPr lang="en-ID"/>
          </a:p>
        </p:txBody>
      </p:sp>
    </p:spTree>
    <p:extLst>
      <p:ext uri="{BB962C8B-B14F-4D97-AF65-F5344CB8AC3E}">
        <p14:creationId xmlns:p14="http://schemas.microsoft.com/office/powerpoint/2010/main" val="41562031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F40C7E37-839F-8570-B008-32C4F71F34DF}"/>
              </a:ext>
            </a:extLst>
          </p:cNvPr>
          <p:cNvSpPr>
            <a:spLocks noGrp="1"/>
          </p:cNvSpPr>
          <p:nvPr>
            <p:ph type="dt" sz="half" idx="10"/>
          </p:nvPr>
        </p:nvSpPr>
        <p:spPr/>
        <p:txBody>
          <a:bodyPr/>
          <a:lstStyle/>
          <a:p>
            <a:fld id="{4C89E0E4-3760-4D89-A6AB-508BB893FEF9}" type="datetimeFigureOut">
              <a:rPr lang="en-ID" smtClean="0"/>
              <a:t>01/09/2026</a:t>
            </a:fld>
            <a:endParaRPr lang="en-ID"/>
          </a:p>
        </p:txBody>
      </p:sp>
      <p:sp>
        <p:nvSpPr>
          <p:cNvPr id="3" name="Footer Placeholder 2">
            <a:extLst>
              <a:ext uri="{FF2B5EF4-FFF2-40B4-BE49-F238E27FC236}">
                <a16:creationId xmlns:a16="http://schemas.microsoft.com/office/drawing/2014/main" xmlns="" id="{31F8FEDF-0254-5311-A19E-633F50C29E73}"/>
              </a:ext>
            </a:extLst>
          </p:cNvPr>
          <p:cNvSpPr>
            <a:spLocks noGrp="1"/>
          </p:cNvSpPr>
          <p:nvPr>
            <p:ph type="ftr" sz="quarter" idx="11"/>
          </p:nvPr>
        </p:nvSpPr>
        <p:spPr/>
        <p:txBody>
          <a:bodyPr/>
          <a:lstStyle/>
          <a:p>
            <a:endParaRPr lang="en-ID"/>
          </a:p>
        </p:txBody>
      </p:sp>
      <p:sp>
        <p:nvSpPr>
          <p:cNvPr id="4" name="Slide Number Placeholder 3">
            <a:extLst>
              <a:ext uri="{FF2B5EF4-FFF2-40B4-BE49-F238E27FC236}">
                <a16:creationId xmlns:a16="http://schemas.microsoft.com/office/drawing/2014/main" xmlns="" id="{DBE51008-D8C7-6549-195E-BD37F41485A6}"/>
              </a:ext>
            </a:extLst>
          </p:cNvPr>
          <p:cNvSpPr>
            <a:spLocks noGrp="1"/>
          </p:cNvSpPr>
          <p:nvPr>
            <p:ph type="sldNum" sz="quarter" idx="12"/>
          </p:nvPr>
        </p:nvSpPr>
        <p:spPr/>
        <p:txBody>
          <a:bodyPr/>
          <a:lstStyle/>
          <a:p>
            <a:fld id="{4E2F29D4-C69B-4C40-AC7D-CD33206A1057}" type="slidenum">
              <a:rPr lang="en-ID" smtClean="0"/>
              <a:t>‹#›</a:t>
            </a:fld>
            <a:endParaRPr lang="en-ID"/>
          </a:p>
        </p:txBody>
      </p:sp>
    </p:spTree>
    <p:extLst>
      <p:ext uri="{BB962C8B-B14F-4D97-AF65-F5344CB8AC3E}">
        <p14:creationId xmlns:p14="http://schemas.microsoft.com/office/powerpoint/2010/main" val="2658364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4BF220-B718-1181-6C18-973D4D960A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Content Placeholder 2">
            <a:extLst>
              <a:ext uri="{FF2B5EF4-FFF2-40B4-BE49-F238E27FC236}">
                <a16:creationId xmlns:a16="http://schemas.microsoft.com/office/drawing/2014/main" xmlns="" id="{66B579E1-A671-A308-35B4-FE0A7D14E8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Text Placeholder 3">
            <a:extLst>
              <a:ext uri="{FF2B5EF4-FFF2-40B4-BE49-F238E27FC236}">
                <a16:creationId xmlns:a16="http://schemas.microsoft.com/office/drawing/2014/main" xmlns="" id="{FDC8F9D0-462A-8E1A-C00C-30266A06B9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4D86253A-FC2D-75BF-F4BF-A79B607131E2}"/>
              </a:ext>
            </a:extLst>
          </p:cNvPr>
          <p:cNvSpPr>
            <a:spLocks noGrp="1"/>
          </p:cNvSpPr>
          <p:nvPr>
            <p:ph type="dt" sz="half" idx="10"/>
          </p:nvPr>
        </p:nvSpPr>
        <p:spPr/>
        <p:txBody>
          <a:bodyPr/>
          <a:lstStyle/>
          <a:p>
            <a:fld id="{4C89E0E4-3760-4D89-A6AB-508BB893FEF9}" type="datetimeFigureOut">
              <a:rPr lang="en-ID" smtClean="0"/>
              <a:t>01/09/2026</a:t>
            </a:fld>
            <a:endParaRPr lang="en-ID"/>
          </a:p>
        </p:txBody>
      </p:sp>
      <p:sp>
        <p:nvSpPr>
          <p:cNvPr id="6" name="Footer Placeholder 5">
            <a:extLst>
              <a:ext uri="{FF2B5EF4-FFF2-40B4-BE49-F238E27FC236}">
                <a16:creationId xmlns:a16="http://schemas.microsoft.com/office/drawing/2014/main" xmlns="" id="{F681D73F-87C2-87E9-83F8-28520CFE5C43}"/>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xmlns="" id="{E4554B8D-97E2-4245-CAAC-A2497CF16277}"/>
              </a:ext>
            </a:extLst>
          </p:cNvPr>
          <p:cNvSpPr>
            <a:spLocks noGrp="1"/>
          </p:cNvSpPr>
          <p:nvPr>
            <p:ph type="sldNum" sz="quarter" idx="12"/>
          </p:nvPr>
        </p:nvSpPr>
        <p:spPr/>
        <p:txBody>
          <a:bodyPr/>
          <a:lstStyle/>
          <a:p>
            <a:fld id="{4E2F29D4-C69B-4C40-AC7D-CD33206A1057}" type="slidenum">
              <a:rPr lang="en-ID" smtClean="0"/>
              <a:t>‹#›</a:t>
            </a:fld>
            <a:endParaRPr lang="en-ID"/>
          </a:p>
        </p:txBody>
      </p:sp>
    </p:spTree>
    <p:extLst>
      <p:ext uri="{BB962C8B-B14F-4D97-AF65-F5344CB8AC3E}">
        <p14:creationId xmlns:p14="http://schemas.microsoft.com/office/powerpoint/2010/main" val="22176767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1A0001-4DB4-BD1F-51C1-A4E89CFB69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Picture Placeholder 2">
            <a:extLst>
              <a:ext uri="{FF2B5EF4-FFF2-40B4-BE49-F238E27FC236}">
                <a16:creationId xmlns:a16="http://schemas.microsoft.com/office/drawing/2014/main" xmlns="" id="{8C82051F-4DD2-B5FB-43F8-C5B95486BB6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D"/>
          </a:p>
        </p:txBody>
      </p:sp>
      <p:sp>
        <p:nvSpPr>
          <p:cNvPr id="4" name="Text Placeholder 3">
            <a:extLst>
              <a:ext uri="{FF2B5EF4-FFF2-40B4-BE49-F238E27FC236}">
                <a16:creationId xmlns:a16="http://schemas.microsoft.com/office/drawing/2014/main" xmlns="" id="{9A1B0171-883E-05DD-E8A9-063B021CEE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EC275ACA-5CA6-49FD-9DAC-1800802D3F7D}"/>
              </a:ext>
            </a:extLst>
          </p:cNvPr>
          <p:cNvSpPr>
            <a:spLocks noGrp="1"/>
          </p:cNvSpPr>
          <p:nvPr>
            <p:ph type="dt" sz="half" idx="10"/>
          </p:nvPr>
        </p:nvSpPr>
        <p:spPr/>
        <p:txBody>
          <a:bodyPr/>
          <a:lstStyle/>
          <a:p>
            <a:fld id="{4C89E0E4-3760-4D89-A6AB-508BB893FEF9}" type="datetimeFigureOut">
              <a:rPr lang="en-ID" smtClean="0"/>
              <a:t>01/09/2026</a:t>
            </a:fld>
            <a:endParaRPr lang="en-ID"/>
          </a:p>
        </p:txBody>
      </p:sp>
      <p:sp>
        <p:nvSpPr>
          <p:cNvPr id="6" name="Footer Placeholder 5">
            <a:extLst>
              <a:ext uri="{FF2B5EF4-FFF2-40B4-BE49-F238E27FC236}">
                <a16:creationId xmlns:a16="http://schemas.microsoft.com/office/drawing/2014/main" xmlns="" id="{90CE5A99-EDBE-42EA-7A8A-099BFF149AEE}"/>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xmlns="" id="{BC8430B3-A18F-2F82-1541-FB67DC438995}"/>
              </a:ext>
            </a:extLst>
          </p:cNvPr>
          <p:cNvSpPr>
            <a:spLocks noGrp="1"/>
          </p:cNvSpPr>
          <p:nvPr>
            <p:ph type="sldNum" sz="quarter" idx="12"/>
          </p:nvPr>
        </p:nvSpPr>
        <p:spPr/>
        <p:txBody>
          <a:bodyPr/>
          <a:lstStyle/>
          <a:p>
            <a:fld id="{4E2F29D4-C69B-4C40-AC7D-CD33206A1057}" type="slidenum">
              <a:rPr lang="en-ID" smtClean="0"/>
              <a:t>‹#›</a:t>
            </a:fld>
            <a:endParaRPr lang="en-ID"/>
          </a:p>
        </p:txBody>
      </p:sp>
    </p:spTree>
    <p:extLst>
      <p:ext uri="{BB962C8B-B14F-4D97-AF65-F5344CB8AC3E}">
        <p14:creationId xmlns:p14="http://schemas.microsoft.com/office/powerpoint/2010/main" val="3759512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11F62E-E372-FCFA-5EFE-3FBF7CB6D5A3}"/>
              </a:ext>
            </a:extLst>
          </p:cNvPr>
          <p:cNvSpPr>
            <a:spLocks noGrp="1"/>
          </p:cNvSpPr>
          <p:nvPr>
            <p:ph type="title"/>
          </p:nvPr>
        </p:nvSpPr>
        <p:spPr/>
        <p:txBody>
          <a:bodyPr/>
          <a:lstStyle/>
          <a:p>
            <a:r>
              <a:rPr lang="en-US"/>
              <a:t>Click to edit Master title style</a:t>
            </a:r>
            <a:endParaRPr lang="en-ID"/>
          </a:p>
        </p:txBody>
      </p:sp>
      <p:sp>
        <p:nvSpPr>
          <p:cNvPr id="3" name="Vertical Text Placeholder 2">
            <a:extLst>
              <a:ext uri="{FF2B5EF4-FFF2-40B4-BE49-F238E27FC236}">
                <a16:creationId xmlns:a16="http://schemas.microsoft.com/office/drawing/2014/main" xmlns="" id="{B98FB40D-7265-B84C-415D-D5487C229E6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xmlns="" id="{AFDD064A-1CB7-ABEA-6944-877DC3EA07F8}"/>
              </a:ext>
            </a:extLst>
          </p:cNvPr>
          <p:cNvSpPr>
            <a:spLocks noGrp="1"/>
          </p:cNvSpPr>
          <p:nvPr>
            <p:ph type="dt" sz="half" idx="10"/>
          </p:nvPr>
        </p:nvSpPr>
        <p:spPr/>
        <p:txBody>
          <a:bodyPr/>
          <a:lstStyle/>
          <a:p>
            <a:fld id="{4C89E0E4-3760-4D89-A6AB-508BB893FEF9}" type="datetimeFigureOut">
              <a:rPr lang="en-ID" smtClean="0"/>
              <a:t>01/09/2026</a:t>
            </a:fld>
            <a:endParaRPr lang="en-ID"/>
          </a:p>
        </p:txBody>
      </p:sp>
      <p:sp>
        <p:nvSpPr>
          <p:cNvPr id="5" name="Footer Placeholder 4">
            <a:extLst>
              <a:ext uri="{FF2B5EF4-FFF2-40B4-BE49-F238E27FC236}">
                <a16:creationId xmlns:a16="http://schemas.microsoft.com/office/drawing/2014/main" xmlns="" id="{67A5CFDB-2D20-ACE2-6849-0B705ADBBE82}"/>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xmlns="" id="{24312F97-058F-CBFB-A63E-C4BE852BEC5F}"/>
              </a:ext>
            </a:extLst>
          </p:cNvPr>
          <p:cNvSpPr>
            <a:spLocks noGrp="1"/>
          </p:cNvSpPr>
          <p:nvPr>
            <p:ph type="sldNum" sz="quarter" idx="12"/>
          </p:nvPr>
        </p:nvSpPr>
        <p:spPr/>
        <p:txBody>
          <a:bodyPr/>
          <a:lstStyle/>
          <a:p>
            <a:fld id="{4E2F29D4-C69B-4C40-AC7D-CD33206A1057}" type="slidenum">
              <a:rPr lang="en-ID" smtClean="0"/>
              <a:t>‹#›</a:t>
            </a:fld>
            <a:endParaRPr lang="en-ID"/>
          </a:p>
        </p:txBody>
      </p:sp>
    </p:spTree>
    <p:extLst>
      <p:ext uri="{BB962C8B-B14F-4D97-AF65-F5344CB8AC3E}">
        <p14:creationId xmlns:p14="http://schemas.microsoft.com/office/powerpoint/2010/main" val="3990468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2CF262B7-A475-5141-CBAA-1FEBFED78C7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D"/>
          </a:p>
        </p:txBody>
      </p:sp>
      <p:sp>
        <p:nvSpPr>
          <p:cNvPr id="3" name="Vertical Text Placeholder 2">
            <a:extLst>
              <a:ext uri="{FF2B5EF4-FFF2-40B4-BE49-F238E27FC236}">
                <a16:creationId xmlns:a16="http://schemas.microsoft.com/office/drawing/2014/main" xmlns="" id="{37245DCA-EBB9-9DEC-1173-D9A1C83B24B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xmlns="" id="{909AAA6C-CCB2-D2EC-6B55-93FFEFBA8A30}"/>
              </a:ext>
            </a:extLst>
          </p:cNvPr>
          <p:cNvSpPr>
            <a:spLocks noGrp="1"/>
          </p:cNvSpPr>
          <p:nvPr>
            <p:ph type="dt" sz="half" idx="10"/>
          </p:nvPr>
        </p:nvSpPr>
        <p:spPr/>
        <p:txBody>
          <a:bodyPr/>
          <a:lstStyle/>
          <a:p>
            <a:fld id="{4C89E0E4-3760-4D89-A6AB-508BB893FEF9}" type="datetimeFigureOut">
              <a:rPr lang="en-ID" smtClean="0"/>
              <a:t>01/09/2026</a:t>
            </a:fld>
            <a:endParaRPr lang="en-ID"/>
          </a:p>
        </p:txBody>
      </p:sp>
      <p:sp>
        <p:nvSpPr>
          <p:cNvPr id="5" name="Footer Placeholder 4">
            <a:extLst>
              <a:ext uri="{FF2B5EF4-FFF2-40B4-BE49-F238E27FC236}">
                <a16:creationId xmlns:a16="http://schemas.microsoft.com/office/drawing/2014/main" xmlns="" id="{A555123F-D856-A9E1-B4F3-AEF11E47F833}"/>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xmlns="" id="{C7FE2F90-0AD4-D06E-96F5-9355CCD1CA70}"/>
              </a:ext>
            </a:extLst>
          </p:cNvPr>
          <p:cNvSpPr>
            <a:spLocks noGrp="1"/>
          </p:cNvSpPr>
          <p:nvPr>
            <p:ph type="sldNum" sz="quarter" idx="12"/>
          </p:nvPr>
        </p:nvSpPr>
        <p:spPr/>
        <p:txBody>
          <a:bodyPr/>
          <a:lstStyle/>
          <a:p>
            <a:fld id="{4E2F29D4-C69B-4C40-AC7D-CD33206A1057}" type="slidenum">
              <a:rPr lang="en-ID" smtClean="0"/>
              <a:t>‹#›</a:t>
            </a:fld>
            <a:endParaRPr lang="en-ID"/>
          </a:p>
        </p:txBody>
      </p:sp>
    </p:spTree>
    <p:extLst>
      <p:ext uri="{BB962C8B-B14F-4D97-AF65-F5344CB8AC3E}">
        <p14:creationId xmlns:p14="http://schemas.microsoft.com/office/powerpoint/2010/main" val="2341985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2784FD3E-1734-9D60-BE36-254DCCE899B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a:extLst>
              <a:ext uri="{FF2B5EF4-FFF2-40B4-BE49-F238E27FC236}">
                <a16:creationId xmlns:a16="http://schemas.microsoft.com/office/drawing/2014/main" xmlns="" id="{928AB8E0-C5FA-CC89-1C65-0610FC7C7B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xmlns="" id="{59F671D1-9A21-12A5-51B1-237A711689E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89E0E4-3760-4D89-A6AB-508BB893FEF9}" type="datetimeFigureOut">
              <a:rPr lang="en-ID" smtClean="0"/>
              <a:t>01/09/2026</a:t>
            </a:fld>
            <a:endParaRPr lang="en-ID"/>
          </a:p>
        </p:txBody>
      </p:sp>
      <p:sp>
        <p:nvSpPr>
          <p:cNvPr id="5" name="Footer Placeholder 4">
            <a:extLst>
              <a:ext uri="{FF2B5EF4-FFF2-40B4-BE49-F238E27FC236}">
                <a16:creationId xmlns:a16="http://schemas.microsoft.com/office/drawing/2014/main" xmlns="" id="{C19C0D5F-5D5B-ECA8-3CD6-FDE6F473A0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D"/>
          </a:p>
        </p:txBody>
      </p:sp>
      <p:sp>
        <p:nvSpPr>
          <p:cNvPr id="6" name="Slide Number Placeholder 5">
            <a:extLst>
              <a:ext uri="{FF2B5EF4-FFF2-40B4-BE49-F238E27FC236}">
                <a16:creationId xmlns:a16="http://schemas.microsoft.com/office/drawing/2014/main" xmlns="" id="{95BF0152-0996-7CF9-8B7B-42DFFF1D0A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2F29D4-C69B-4C40-AC7D-CD33206A1057}" type="slidenum">
              <a:rPr lang="en-ID" smtClean="0"/>
              <a:t>‹#›</a:t>
            </a:fld>
            <a:endParaRPr lang="en-ID"/>
          </a:p>
        </p:txBody>
      </p:sp>
    </p:spTree>
    <p:extLst>
      <p:ext uri="{BB962C8B-B14F-4D97-AF65-F5344CB8AC3E}">
        <p14:creationId xmlns:p14="http://schemas.microsoft.com/office/powerpoint/2010/main" val="34287294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C566BD-6BF0-54B0-3CC0-CB030CB59BD3}"/>
              </a:ext>
            </a:extLst>
          </p:cNvPr>
          <p:cNvSpPr>
            <a:spLocks noGrp="1"/>
          </p:cNvSpPr>
          <p:nvPr>
            <p:ph type="title"/>
          </p:nvPr>
        </p:nvSpPr>
        <p:spPr/>
        <p:txBody>
          <a:bodyPr/>
          <a:lstStyle/>
          <a:p>
            <a:r>
              <a:rPr lang="en-ID" dirty="0"/>
              <a:t>TKA BAHASA INGGRIS WAJIB</a:t>
            </a:r>
          </a:p>
        </p:txBody>
      </p:sp>
      <p:sp>
        <p:nvSpPr>
          <p:cNvPr id="3" name="Content Placeholder 2">
            <a:extLst>
              <a:ext uri="{FF2B5EF4-FFF2-40B4-BE49-F238E27FC236}">
                <a16:creationId xmlns:a16="http://schemas.microsoft.com/office/drawing/2014/main" xmlns="" id="{15A764DB-8C47-59AD-44DE-9A207ED4D1A2}"/>
              </a:ext>
            </a:extLst>
          </p:cNvPr>
          <p:cNvSpPr>
            <a:spLocks noGrp="1"/>
          </p:cNvSpPr>
          <p:nvPr>
            <p:ph idx="1"/>
          </p:nvPr>
        </p:nvSpPr>
        <p:spPr>
          <a:xfrm>
            <a:off x="838200" y="1690688"/>
            <a:ext cx="10515600" cy="4486275"/>
          </a:xfrm>
        </p:spPr>
        <p:txBody>
          <a:bodyPr/>
          <a:lstStyle/>
          <a:p>
            <a:pPr marL="0" indent="0">
              <a:buNone/>
            </a:pPr>
            <a:r>
              <a:rPr lang="en-ID" dirty="0"/>
              <a:t>Tips </a:t>
            </a:r>
            <a:r>
              <a:rPr lang="en-ID" dirty="0" err="1"/>
              <a:t>sukses</a:t>
            </a:r>
            <a:r>
              <a:rPr lang="en-ID" dirty="0"/>
              <a:t> TKA / UTBK </a:t>
            </a:r>
            <a:r>
              <a:rPr lang="en-ID" dirty="0" err="1"/>
              <a:t>untuk</a:t>
            </a:r>
            <a:r>
              <a:rPr lang="en-ID" dirty="0"/>
              <a:t> Bahasa </a:t>
            </a:r>
            <a:r>
              <a:rPr lang="en-ID" dirty="0" err="1"/>
              <a:t>Inggris</a:t>
            </a:r>
            <a:r>
              <a:rPr lang="en-ID" dirty="0"/>
              <a:t>:</a:t>
            </a:r>
          </a:p>
          <a:p>
            <a:pPr marL="514350" indent="-514350">
              <a:buAutoNum type="arabicPeriod"/>
            </a:pPr>
            <a:r>
              <a:rPr lang="en-ID" dirty="0"/>
              <a:t>Mental yang </a:t>
            </a:r>
            <a:r>
              <a:rPr lang="en-ID" dirty="0" err="1"/>
              <a:t>tenang</a:t>
            </a:r>
            <a:endParaRPr lang="en-ID" dirty="0"/>
          </a:p>
          <a:p>
            <a:pPr marL="514350" indent="-514350">
              <a:buAutoNum type="arabicPeriod"/>
            </a:pPr>
            <a:r>
              <a:rPr lang="en-ID" dirty="0" err="1"/>
              <a:t>Penguasaan</a:t>
            </a:r>
            <a:r>
              <a:rPr lang="en-ID" dirty="0"/>
              <a:t> </a:t>
            </a:r>
            <a:r>
              <a:rPr lang="en-ID" dirty="0" err="1"/>
              <a:t>kosa</a:t>
            </a:r>
            <a:r>
              <a:rPr lang="en-ID" dirty="0"/>
              <a:t> kata</a:t>
            </a:r>
          </a:p>
          <a:p>
            <a:pPr marL="514350" indent="-514350">
              <a:buAutoNum type="arabicPeriod"/>
            </a:pPr>
            <a:r>
              <a:rPr lang="en-ID" dirty="0" err="1"/>
              <a:t>Kecepatan</a:t>
            </a:r>
            <a:r>
              <a:rPr lang="en-ID" dirty="0"/>
              <a:t>( </a:t>
            </a:r>
            <a:r>
              <a:rPr lang="en-ID" dirty="0" err="1"/>
              <a:t>soal</a:t>
            </a:r>
            <a:r>
              <a:rPr lang="en-ID" dirty="0"/>
              <a:t> UTBK Bahasa </a:t>
            </a:r>
            <a:r>
              <a:rPr lang="en-ID" dirty="0" err="1"/>
              <a:t>inggris</a:t>
            </a:r>
            <a:r>
              <a:rPr lang="en-ID" dirty="0"/>
              <a:t> 20 </a:t>
            </a:r>
            <a:r>
              <a:rPr lang="en-ID" dirty="0" err="1"/>
              <a:t>soal</a:t>
            </a:r>
            <a:r>
              <a:rPr lang="en-ID" dirty="0"/>
              <a:t> 20menit. TKA 30 </a:t>
            </a:r>
            <a:r>
              <a:rPr lang="en-ID" dirty="0" err="1"/>
              <a:t>soal</a:t>
            </a:r>
            <a:r>
              <a:rPr lang="en-ID" dirty="0"/>
              <a:t> 75 </a:t>
            </a:r>
            <a:r>
              <a:rPr lang="en-ID" dirty="0" err="1"/>
              <a:t>menit</a:t>
            </a:r>
            <a:r>
              <a:rPr lang="en-ID" dirty="0"/>
              <a:t>)</a:t>
            </a:r>
          </a:p>
          <a:p>
            <a:pPr marL="514350" indent="-514350">
              <a:buAutoNum type="arabicPeriod"/>
            </a:pPr>
            <a:r>
              <a:rPr lang="en-ID" dirty="0"/>
              <a:t>Baca </a:t>
            </a:r>
            <a:r>
              <a:rPr lang="en-ID" dirty="0" err="1"/>
              <a:t>soal</a:t>
            </a:r>
            <a:r>
              <a:rPr lang="en-ID" dirty="0"/>
              <a:t> </a:t>
            </a:r>
            <a:r>
              <a:rPr lang="en-ID" dirty="0" smtClean="0"/>
              <a:t>du</a:t>
            </a:r>
            <a:r>
              <a:rPr lang="id-ID" dirty="0" smtClean="0"/>
              <a:t>l</a:t>
            </a:r>
            <a:r>
              <a:rPr lang="en-ID" dirty="0" smtClean="0"/>
              <a:t>u</a:t>
            </a:r>
            <a:r>
              <a:rPr lang="en-ID" dirty="0"/>
              <a:t>, </a:t>
            </a:r>
            <a:r>
              <a:rPr lang="en-ID" dirty="0" err="1"/>
              <a:t>baru</a:t>
            </a:r>
            <a:r>
              <a:rPr lang="en-ID" dirty="0"/>
              <a:t> </a:t>
            </a:r>
            <a:r>
              <a:rPr lang="en-ID" dirty="0" err="1"/>
              <a:t>baca</a:t>
            </a:r>
            <a:r>
              <a:rPr lang="en-ID" dirty="0"/>
              <a:t> </a:t>
            </a:r>
            <a:r>
              <a:rPr lang="en-ID" dirty="0" err="1"/>
              <a:t>teks</a:t>
            </a:r>
            <a:r>
              <a:rPr lang="en-ID" dirty="0"/>
              <a:t>.</a:t>
            </a:r>
          </a:p>
        </p:txBody>
      </p:sp>
    </p:spTree>
    <p:extLst>
      <p:ext uri="{BB962C8B-B14F-4D97-AF65-F5344CB8AC3E}">
        <p14:creationId xmlns:p14="http://schemas.microsoft.com/office/powerpoint/2010/main" val="36238087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F49A78-7CCE-63E7-4777-D681AF80E522}"/>
              </a:ext>
            </a:extLst>
          </p:cNvPr>
          <p:cNvSpPr>
            <a:spLocks noGrp="1"/>
          </p:cNvSpPr>
          <p:nvPr>
            <p:ph type="ctrTitle"/>
          </p:nvPr>
        </p:nvSpPr>
        <p:spPr>
          <a:xfrm>
            <a:off x="1338805" y="115748"/>
            <a:ext cx="9144000" cy="775504"/>
          </a:xfrm>
        </p:spPr>
        <p:txBody>
          <a:bodyPr>
            <a:normAutofit fontScale="90000"/>
          </a:bodyPr>
          <a:lstStyle/>
          <a:p>
            <a:r>
              <a:rPr lang="en-ID" dirty="0"/>
              <a:t>TKA B.INGGRIS</a:t>
            </a:r>
          </a:p>
        </p:txBody>
      </p:sp>
      <p:sp>
        <p:nvSpPr>
          <p:cNvPr id="3" name="Subtitle 2">
            <a:extLst>
              <a:ext uri="{FF2B5EF4-FFF2-40B4-BE49-F238E27FC236}">
                <a16:creationId xmlns:a16="http://schemas.microsoft.com/office/drawing/2014/main" xmlns="" id="{6B19F88E-BFF9-654A-1837-4722E7FDAE02}"/>
              </a:ext>
            </a:extLst>
          </p:cNvPr>
          <p:cNvSpPr>
            <a:spLocks noGrp="1"/>
          </p:cNvSpPr>
          <p:nvPr>
            <p:ph type="subTitle" idx="1"/>
          </p:nvPr>
        </p:nvSpPr>
        <p:spPr>
          <a:xfrm>
            <a:off x="694481" y="891252"/>
            <a:ext cx="8927821" cy="5544272"/>
          </a:xfrm>
        </p:spPr>
        <p:txBody>
          <a:bodyPr>
            <a:normAutofit fontScale="62500" lnSpcReduction="20000"/>
          </a:bodyPr>
          <a:lstStyle/>
          <a:p>
            <a:pPr algn="just"/>
            <a:r>
              <a:rPr lang="en-ID" dirty="0"/>
              <a:t>1. Based on the information given, Which industry sectors are heavily impacted by AI?</a:t>
            </a:r>
          </a:p>
          <a:p>
            <a:pPr algn="just"/>
            <a:r>
              <a:rPr lang="en-ID" dirty="0"/>
              <a:t>Click the Yes or No option for each statement!</a:t>
            </a:r>
          </a:p>
          <a:p>
            <a:pPr marL="457200" indent="-457200" algn="just">
              <a:buAutoNum type="alphaUcPeriod"/>
            </a:pPr>
            <a:r>
              <a:rPr lang="en-ID" dirty="0"/>
              <a:t>Information and communication (Yes/No)</a:t>
            </a:r>
          </a:p>
          <a:p>
            <a:pPr marL="457200" indent="-457200" algn="just">
              <a:buAutoNum type="alphaUcPeriod"/>
            </a:pPr>
            <a:r>
              <a:rPr lang="en-ID" dirty="0"/>
              <a:t>Financial and insurance activities (Yes/No)</a:t>
            </a:r>
          </a:p>
          <a:p>
            <a:pPr marL="457200" indent="-457200" algn="just">
              <a:buAutoNum type="alphaUcPeriod"/>
            </a:pPr>
            <a:r>
              <a:rPr lang="en-ID" dirty="0"/>
              <a:t>Agriculture, Forestry and Fisheries (Yes/No)</a:t>
            </a:r>
          </a:p>
          <a:p>
            <a:pPr algn="just"/>
            <a:r>
              <a:rPr lang="en-ID" dirty="0"/>
              <a:t>2. Paragraph two mainly discussed AI as…</a:t>
            </a:r>
          </a:p>
          <a:p>
            <a:pPr marL="457200" indent="-457200" algn="just">
              <a:buAutoNum type="alphaUcPeriod"/>
            </a:pPr>
            <a:r>
              <a:rPr lang="en-ID" dirty="0"/>
              <a:t>a tool to enhance workplace productivity and employee growth</a:t>
            </a:r>
          </a:p>
          <a:p>
            <a:pPr marL="457200" indent="-457200" algn="just">
              <a:buAutoNum type="alphaUcPeriod"/>
            </a:pPr>
            <a:r>
              <a:rPr lang="en-ID" dirty="0"/>
              <a:t>the cause of job losses and emotional stress among workers</a:t>
            </a:r>
          </a:p>
          <a:p>
            <a:pPr marL="457200" indent="-457200" algn="just">
              <a:buAutoNum type="alphaUcPeriod"/>
            </a:pPr>
            <a:r>
              <a:rPr lang="en-ID" dirty="0"/>
              <a:t>A system that replaces human leaders in decision-making.</a:t>
            </a:r>
          </a:p>
          <a:p>
            <a:pPr marL="457200" indent="-457200" algn="just">
              <a:buAutoNum type="alphaUcPeriod"/>
            </a:pPr>
            <a:r>
              <a:rPr lang="en-ID" dirty="0"/>
              <a:t>a machine incapable of human empathy and connection.</a:t>
            </a:r>
          </a:p>
          <a:p>
            <a:pPr marL="457200" indent="-457200" algn="just">
              <a:buAutoNum type="alphaUcPeriod"/>
            </a:pPr>
            <a:r>
              <a:rPr lang="en-ID" dirty="0"/>
              <a:t>the threat to employee’s privacy and data security.</a:t>
            </a:r>
          </a:p>
          <a:p>
            <a:pPr algn="just"/>
            <a:r>
              <a:rPr lang="en-ID" dirty="0"/>
              <a:t>3. According to the text, as a student who will soon join the workforce, what should you do to compete with AI?</a:t>
            </a:r>
          </a:p>
          <a:p>
            <a:pPr algn="just"/>
            <a:r>
              <a:rPr lang="en-ID" dirty="0"/>
              <a:t/>
            </a:r>
            <a:br>
              <a:rPr lang="en-ID" dirty="0"/>
            </a:br>
            <a:r>
              <a:rPr lang="en-ID" dirty="0"/>
              <a:t>There is more than one correct answer. Click on every correct answer!</a:t>
            </a:r>
          </a:p>
          <a:p>
            <a:pPr marL="457200" indent="-457200" algn="just">
              <a:buAutoNum type="alphaUcPeriod"/>
            </a:pPr>
            <a:r>
              <a:rPr lang="en-ID" dirty="0"/>
              <a:t>Improve your emotional intelligence</a:t>
            </a:r>
          </a:p>
          <a:p>
            <a:pPr marL="457200" indent="-457200" algn="just">
              <a:buAutoNum type="alphaUcPeriod"/>
            </a:pPr>
            <a:r>
              <a:rPr lang="en-ID" dirty="0"/>
              <a:t>Avoid industries where AI is widely applied</a:t>
            </a:r>
          </a:p>
          <a:p>
            <a:pPr marL="457200" indent="-457200" algn="just">
              <a:buAutoNum type="alphaUcPeriod"/>
            </a:pPr>
            <a:r>
              <a:rPr lang="en-ID" dirty="0"/>
              <a:t>Undergo personalized training to close skill gaps</a:t>
            </a:r>
          </a:p>
          <a:p>
            <a:pPr marL="457200" indent="-457200" algn="just">
              <a:buAutoNum type="alphaUcPeriod"/>
            </a:pPr>
            <a:r>
              <a:rPr lang="en-ID" dirty="0"/>
              <a:t>Switch to jobs with minimal technology </a:t>
            </a:r>
            <a:r>
              <a:rPr lang="en-ID" dirty="0" err="1"/>
              <a:t>involvemen</a:t>
            </a:r>
            <a:endParaRPr lang="en-ID" dirty="0"/>
          </a:p>
          <a:p>
            <a:pPr marL="457200" indent="-457200" algn="just">
              <a:buAutoNum type="alphaUcPeriod"/>
            </a:pPr>
            <a:r>
              <a:rPr lang="en-ID" dirty="0"/>
              <a:t>Focus on tasks that require creativity and complex thinking</a:t>
            </a:r>
          </a:p>
          <a:p>
            <a:pPr algn="just"/>
            <a:endParaRPr lang="en-ID" dirty="0"/>
          </a:p>
        </p:txBody>
      </p:sp>
      <p:graphicFrame>
        <p:nvGraphicFramePr>
          <p:cNvPr id="4" name="Table 3">
            <a:extLst>
              <a:ext uri="{FF2B5EF4-FFF2-40B4-BE49-F238E27FC236}">
                <a16:creationId xmlns:a16="http://schemas.microsoft.com/office/drawing/2014/main" xmlns="" id="{B92D65B8-75DE-9930-3412-EC1F26E90425}"/>
              </a:ext>
            </a:extLst>
          </p:cNvPr>
          <p:cNvGraphicFramePr>
            <a:graphicFrameLocks noGrp="1"/>
          </p:cNvGraphicFramePr>
          <p:nvPr>
            <p:extLst>
              <p:ext uri="{D42A27DB-BD31-4B8C-83A1-F6EECF244321}">
                <p14:modId xmlns:p14="http://schemas.microsoft.com/office/powerpoint/2010/main" val="3731926481"/>
              </p:ext>
            </p:extLst>
          </p:nvPr>
        </p:nvGraphicFramePr>
        <p:xfrm>
          <a:off x="6684499" y="1202972"/>
          <a:ext cx="5284763" cy="2460416"/>
        </p:xfrm>
        <a:graphic>
          <a:graphicData uri="http://schemas.openxmlformats.org/drawingml/2006/table">
            <a:tbl>
              <a:tblPr firstRow="1" bandRow="1">
                <a:tableStyleId>{5C22544A-7EE6-4342-B048-85BDC9FD1C3A}</a:tableStyleId>
              </a:tblPr>
              <a:tblGrid>
                <a:gridCol w="1837418">
                  <a:extLst>
                    <a:ext uri="{9D8B030D-6E8A-4147-A177-3AD203B41FA5}">
                      <a16:colId xmlns:a16="http://schemas.microsoft.com/office/drawing/2014/main" xmlns="" val="3633279034"/>
                    </a:ext>
                  </a:extLst>
                </a:gridCol>
                <a:gridCol w="1651974">
                  <a:extLst>
                    <a:ext uri="{9D8B030D-6E8A-4147-A177-3AD203B41FA5}">
                      <a16:colId xmlns:a16="http://schemas.microsoft.com/office/drawing/2014/main" xmlns="" val="1366965275"/>
                    </a:ext>
                  </a:extLst>
                </a:gridCol>
                <a:gridCol w="1553130">
                  <a:extLst>
                    <a:ext uri="{9D8B030D-6E8A-4147-A177-3AD203B41FA5}">
                      <a16:colId xmlns:a16="http://schemas.microsoft.com/office/drawing/2014/main" xmlns="" val="1611618794"/>
                    </a:ext>
                  </a:extLst>
                </a:gridCol>
                <a:gridCol w="242241">
                  <a:extLst>
                    <a:ext uri="{9D8B030D-6E8A-4147-A177-3AD203B41FA5}">
                      <a16:colId xmlns:a16="http://schemas.microsoft.com/office/drawing/2014/main" xmlns="" val="4241184813"/>
                    </a:ext>
                  </a:extLst>
                </a:gridCol>
              </a:tblGrid>
              <a:tr h="615104">
                <a:tc>
                  <a:txBody>
                    <a:bodyPr/>
                    <a:lstStyle/>
                    <a:p>
                      <a:r>
                        <a:rPr lang="en-ID" b="1" dirty="0">
                          <a:solidFill>
                            <a:schemeClr val="tx1"/>
                          </a:solidFill>
                        </a:rPr>
                        <a:t>1.berdasarkan</a:t>
                      </a:r>
                    </a:p>
                  </a:txBody>
                  <a:tcPr/>
                </a:tc>
                <a:tc>
                  <a:txBody>
                    <a:bodyPr/>
                    <a:lstStyle/>
                    <a:p>
                      <a:r>
                        <a:rPr lang="en-ID" b="1" dirty="0">
                          <a:solidFill>
                            <a:schemeClr val="tx1"/>
                          </a:solidFill>
                        </a:rPr>
                        <a:t>5.pilihan</a:t>
                      </a:r>
                    </a:p>
                  </a:txBody>
                  <a:tcPr/>
                </a:tc>
                <a:tc>
                  <a:txBody>
                    <a:bodyPr/>
                    <a:lstStyle/>
                    <a:p>
                      <a:r>
                        <a:rPr lang="en-ID" b="1" dirty="0">
                          <a:solidFill>
                            <a:schemeClr val="tx1"/>
                          </a:solidFill>
                        </a:rPr>
                        <a:t>9.asuransi</a:t>
                      </a:r>
                    </a:p>
                  </a:txBody>
                  <a:tcPr/>
                </a:tc>
                <a:tc>
                  <a:txBody>
                    <a:bodyPr/>
                    <a:lstStyle/>
                    <a:p>
                      <a:endParaRPr lang="en-ID" dirty="0"/>
                    </a:p>
                  </a:txBody>
                  <a:tcPr/>
                </a:tc>
                <a:extLst>
                  <a:ext uri="{0D108BD9-81ED-4DB2-BD59-A6C34878D82A}">
                    <a16:rowId xmlns:a16="http://schemas.microsoft.com/office/drawing/2014/main" xmlns="" val="1196319075"/>
                  </a:ext>
                </a:extLst>
              </a:tr>
              <a:tr h="615104">
                <a:tc>
                  <a:txBody>
                    <a:bodyPr/>
                    <a:lstStyle/>
                    <a:p>
                      <a:r>
                        <a:rPr lang="en-ID" b="1" dirty="0">
                          <a:solidFill>
                            <a:schemeClr val="tx1"/>
                          </a:solidFill>
                        </a:rPr>
                        <a:t>2.diberikan</a:t>
                      </a:r>
                    </a:p>
                  </a:txBody>
                  <a:tcPr/>
                </a:tc>
                <a:tc>
                  <a:txBody>
                    <a:bodyPr/>
                    <a:lstStyle/>
                    <a:p>
                      <a:r>
                        <a:rPr lang="en-ID" b="1" dirty="0">
                          <a:solidFill>
                            <a:schemeClr val="tx1"/>
                          </a:solidFill>
                        </a:rPr>
                        <a:t>6.Tiap </a:t>
                      </a:r>
                      <a:r>
                        <a:rPr lang="en-ID" b="1" dirty="0" err="1">
                          <a:solidFill>
                            <a:schemeClr val="tx1"/>
                          </a:solidFill>
                        </a:rPr>
                        <a:t>tiap</a:t>
                      </a:r>
                      <a:endParaRPr lang="en-ID" b="1" dirty="0">
                        <a:solidFill>
                          <a:schemeClr val="tx1"/>
                        </a:solidFill>
                      </a:endParaRPr>
                    </a:p>
                  </a:txBody>
                  <a:tcPr/>
                </a:tc>
                <a:tc>
                  <a:txBody>
                    <a:bodyPr/>
                    <a:lstStyle/>
                    <a:p>
                      <a:r>
                        <a:rPr lang="en-ID" b="1" dirty="0">
                          <a:solidFill>
                            <a:schemeClr val="tx1"/>
                          </a:solidFill>
                        </a:rPr>
                        <a:t>10.pertanian</a:t>
                      </a:r>
                    </a:p>
                  </a:txBody>
                  <a:tcPr/>
                </a:tc>
                <a:tc>
                  <a:txBody>
                    <a:bodyPr/>
                    <a:lstStyle/>
                    <a:p>
                      <a:endParaRPr lang="en-ID"/>
                    </a:p>
                  </a:txBody>
                  <a:tcPr/>
                </a:tc>
                <a:extLst>
                  <a:ext uri="{0D108BD9-81ED-4DB2-BD59-A6C34878D82A}">
                    <a16:rowId xmlns:a16="http://schemas.microsoft.com/office/drawing/2014/main" xmlns="" val="2707283128"/>
                  </a:ext>
                </a:extLst>
              </a:tr>
              <a:tr h="615104">
                <a:tc>
                  <a:txBody>
                    <a:bodyPr/>
                    <a:lstStyle/>
                    <a:p>
                      <a:r>
                        <a:rPr lang="en-ID" b="1" dirty="0">
                          <a:solidFill>
                            <a:schemeClr val="tx1"/>
                          </a:solidFill>
                        </a:rPr>
                        <a:t>3.Sangat </a:t>
                      </a:r>
                    </a:p>
                  </a:txBody>
                  <a:tcPr/>
                </a:tc>
                <a:tc>
                  <a:txBody>
                    <a:bodyPr/>
                    <a:lstStyle/>
                    <a:p>
                      <a:r>
                        <a:rPr lang="en-ID" b="1" dirty="0">
                          <a:solidFill>
                            <a:schemeClr val="tx1"/>
                          </a:solidFill>
                        </a:rPr>
                        <a:t>7.pernyataan</a:t>
                      </a:r>
                    </a:p>
                  </a:txBody>
                  <a:tcPr/>
                </a:tc>
                <a:tc>
                  <a:txBody>
                    <a:bodyPr/>
                    <a:lstStyle/>
                    <a:p>
                      <a:r>
                        <a:rPr lang="en-ID" b="1" dirty="0">
                          <a:solidFill>
                            <a:schemeClr val="tx1"/>
                          </a:solidFill>
                        </a:rPr>
                        <a:t>11.kehutanan</a:t>
                      </a:r>
                    </a:p>
                  </a:txBody>
                  <a:tcPr/>
                </a:tc>
                <a:tc>
                  <a:txBody>
                    <a:bodyPr/>
                    <a:lstStyle/>
                    <a:p>
                      <a:endParaRPr lang="en-ID"/>
                    </a:p>
                  </a:txBody>
                  <a:tcPr/>
                </a:tc>
                <a:extLst>
                  <a:ext uri="{0D108BD9-81ED-4DB2-BD59-A6C34878D82A}">
                    <a16:rowId xmlns:a16="http://schemas.microsoft.com/office/drawing/2014/main" xmlns="" val="4224099918"/>
                  </a:ext>
                </a:extLst>
              </a:tr>
              <a:tr h="615104">
                <a:tc>
                  <a:txBody>
                    <a:bodyPr/>
                    <a:lstStyle/>
                    <a:p>
                      <a:r>
                        <a:rPr lang="en-ID" b="1" dirty="0">
                          <a:solidFill>
                            <a:schemeClr val="tx1"/>
                          </a:solidFill>
                        </a:rPr>
                        <a:t>4.dipengaruhi</a:t>
                      </a:r>
                    </a:p>
                  </a:txBody>
                  <a:tcPr/>
                </a:tc>
                <a:tc>
                  <a:txBody>
                    <a:bodyPr/>
                    <a:lstStyle/>
                    <a:p>
                      <a:r>
                        <a:rPr lang="en-ID" b="1" dirty="0">
                          <a:solidFill>
                            <a:schemeClr val="tx1"/>
                          </a:solidFill>
                        </a:rPr>
                        <a:t>8.keuangan</a:t>
                      </a:r>
                    </a:p>
                  </a:txBody>
                  <a:tcPr/>
                </a:tc>
                <a:tc>
                  <a:txBody>
                    <a:bodyPr/>
                    <a:lstStyle/>
                    <a:p>
                      <a:r>
                        <a:rPr lang="en-ID" b="1" dirty="0">
                          <a:solidFill>
                            <a:schemeClr val="tx1"/>
                          </a:solidFill>
                        </a:rPr>
                        <a:t>12.perikanan</a:t>
                      </a:r>
                    </a:p>
                  </a:txBody>
                  <a:tcPr/>
                </a:tc>
                <a:tc>
                  <a:txBody>
                    <a:bodyPr/>
                    <a:lstStyle/>
                    <a:p>
                      <a:endParaRPr lang="en-ID" dirty="0"/>
                    </a:p>
                  </a:txBody>
                  <a:tcPr/>
                </a:tc>
                <a:extLst>
                  <a:ext uri="{0D108BD9-81ED-4DB2-BD59-A6C34878D82A}">
                    <a16:rowId xmlns:a16="http://schemas.microsoft.com/office/drawing/2014/main" xmlns="" val="3754404698"/>
                  </a:ext>
                </a:extLst>
              </a:tr>
            </a:tbl>
          </a:graphicData>
        </a:graphic>
      </p:graphicFrame>
      <p:graphicFrame>
        <p:nvGraphicFramePr>
          <p:cNvPr id="6" name="Table 5">
            <a:extLst>
              <a:ext uri="{FF2B5EF4-FFF2-40B4-BE49-F238E27FC236}">
                <a16:creationId xmlns:a16="http://schemas.microsoft.com/office/drawing/2014/main" xmlns="" id="{2B4ABC74-C9F3-1753-D059-5C6C1021207F}"/>
              </a:ext>
            </a:extLst>
          </p:cNvPr>
          <p:cNvGraphicFramePr>
            <a:graphicFrameLocks noGrp="1"/>
          </p:cNvGraphicFramePr>
          <p:nvPr>
            <p:extLst>
              <p:ext uri="{D42A27DB-BD31-4B8C-83A1-F6EECF244321}">
                <p14:modId xmlns:p14="http://schemas.microsoft.com/office/powerpoint/2010/main" val="1469132920"/>
              </p:ext>
            </p:extLst>
          </p:nvPr>
        </p:nvGraphicFramePr>
        <p:xfrm>
          <a:off x="6684499" y="4397584"/>
          <a:ext cx="5284763" cy="2510368"/>
        </p:xfrm>
        <a:graphic>
          <a:graphicData uri="http://schemas.openxmlformats.org/drawingml/2006/table">
            <a:tbl>
              <a:tblPr firstRow="1" bandRow="1">
                <a:tableStyleId>{5C22544A-7EE6-4342-B048-85BDC9FD1C3A}</a:tableStyleId>
              </a:tblPr>
              <a:tblGrid>
                <a:gridCol w="1837418">
                  <a:extLst>
                    <a:ext uri="{9D8B030D-6E8A-4147-A177-3AD203B41FA5}">
                      <a16:colId xmlns:a16="http://schemas.microsoft.com/office/drawing/2014/main" xmlns="" val="3633279034"/>
                    </a:ext>
                  </a:extLst>
                </a:gridCol>
                <a:gridCol w="1651974">
                  <a:extLst>
                    <a:ext uri="{9D8B030D-6E8A-4147-A177-3AD203B41FA5}">
                      <a16:colId xmlns:a16="http://schemas.microsoft.com/office/drawing/2014/main" xmlns="" val="1366965275"/>
                    </a:ext>
                  </a:extLst>
                </a:gridCol>
                <a:gridCol w="1553130">
                  <a:extLst>
                    <a:ext uri="{9D8B030D-6E8A-4147-A177-3AD203B41FA5}">
                      <a16:colId xmlns:a16="http://schemas.microsoft.com/office/drawing/2014/main" xmlns="" val="1611618794"/>
                    </a:ext>
                  </a:extLst>
                </a:gridCol>
                <a:gridCol w="242241">
                  <a:extLst>
                    <a:ext uri="{9D8B030D-6E8A-4147-A177-3AD203B41FA5}">
                      <a16:colId xmlns:a16="http://schemas.microsoft.com/office/drawing/2014/main" xmlns="" val="4241184813"/>
                    </a:ext>
                  </a:extLst>
                </a:gridCol>
              </a:tblGrid>
              <a:tr h="615104">
                <a:tc>
                  <a:txBody>
                    <a:bodyPr/>
                    <a:lstStyle/>
                    <a:p>
                      <a:r>
                        <a:rPr lang="en-ID" b="1" dirty="0">
                          <a:solidFill>
                            <a:schemeClr val="tx1"/>
                          </a:solidFill>
                        </a:rPr>
                        <a:t>13.utamanya</a:t>
                      </a:r>
                    </a:p>
                  </a:txBody>
                  <a:tcPr/>
                </a:tc>
                <a:tc>
                  <a:txBody>
                    <a:bodyPr/>
                    <a:lstStyle/>
                    <a:p>
                      <a:r>
                        <a:rPr lang="en-ID" b="1" dirty="0">
                          <a:solidFill>
                            <a:schemeClr val="tx1"/>
                          </a:solidFill>
                        </a:rPr>
                        <a:t>17.pekerja</a:t>
                      </a:r>
                    </a:p>
                  </a:txBody>
                  <a:tcPr/>
                </a:tc>
                <a:tc>
                  <a:txBody>
                    <a:bodyPr/>
                    <a:lstStyle/>
                    <a:p>
                      <a:r>
                        <a:rPr lang="en-ID" b="1" dirty="0">
                          <a:solidFill>
                            <a:schemeClr val="tx1"/>
                          </a:solidFill>
                        </a:rPr>
                        <a:t>21.Tidak </a:t>
                      </a:r>
                      <a:r>
                        <a:rPr lang="en-ID" b="1" dirty="0" err="1">
                          <a:solidFill>
                            <a:schemeClr val="tx1"/>
                          </a:solidFill>
                        </a:rPr>
                        <a:t>mampu</a:t>
                      </a:r>
                      <a:endParaRPr lang="en-ID" b="1" dirty="0">
                        <a:solidFill>
                          <a:schemeClr val="tx1"/>
                        </a:solidFill>
                      </a:endParaRPr>
                    </a:p>
                  </a:txBody>
                  <a:tcPr/>
                </a:tc>
                <a:tc>
                  <a:txBody>
                    <a:bodyPr/>
                    <a:lstStyle/>
                    <a:p>
                      <a:endParaRPr lang="en-ID" dirty="0"/>
                    </a:p>
                  </a:txBody>
                  <a:tcPr/>
                </a:tc>
                <a:extLst>
                  <a:ext uri="{0D108BD9-81ED-4DB2-BD59-A6C34878D82A}">
                    <a16:rowId xmlns:a16="http://schemas.microsoft.com/office/drawing/2014/main" xmlns="" val="1196319075"/>
                  </a:ext>
                </a:extLst>
              </a:tr>
              <a:tr h="615104">
                <a:tc>
                  <a:txBody>
                    <a:bodyPr/>
                    <a:lstStyle/>
                    <a:p>
                      <a:r>
                        <a:rPr lang="en-ID" b="1" dirty="0">
                          <a:solidFill>
                            <a:schemeClr val="tx1"/>
                          </a:solidFill>
                        </a:rPr>
                        <a:t>14.Sebagai</a:t>
                      </a:r>
                    </a:p>
                  </a:txBody>
                  <a:tcPr/>
                </a:tc>
                <a:tc>
                  <a:txBody>
                    <a:bodyPr/>
                    <a:lstStyle/>
                    <a:p>
                      <a:r>
                        <a:rPr lang="en-ID" b="1" dirty="0">
                          <a:solidFill>
                            <a:schemeClr val="tx1"/>
                          </a:solidFill>
                        </a:rPr>
                        <a:t>18.pertumbuhan</a:t>
                      </a:r>
                    </a:p>
                  </a:txBody>
                  <a:tcPr/>
                </a:tc>
                <a:tc>
                  <a:txBody>
                    <a:bodyPr/>
                    <a:lstStyle/>
                    <a:p>
                      <a:r>
                        <a:rPr lang="en-ID" b="1" dirty="0">
                          <a:solidFill>
                            <a:schemeClr val="tx1"/>
                          </a:solidFill>
                        </a:rPr>
                        <a:t>22.ancaman</a:t>
                      </a:r>
                    </a:p>
                  </a:txBody>
                  <a:tcPr/>
                </a:tc>
                <a:tc>
                  <a:txBody>
                    <a:bodyPr/>
                    <a:lstStyle/>
                    <a:p>
                      <a:endParaRPr lang="en-ID"/>
                    </a:p>
                  </a:txBody>
                  <a:tcPr/>
                </a:tc>
                <a:extLst>
                  <a:ext uri="{0D108BD9-81ED-4DB2-BD59-A6C34878D82A}">
                    <a16:rowId xmlns:a16="http://schemas.microsoft.com/office/drawing/2014/main" xmlns="" val="2707283128"/>
                  </a:ext>
                </a:extLst>
              </a:tr>
              <a:tr h="615104">
                <a:tc>
                  <a:txBody>
                    <a:bodyPr/>
                    <a:lstStyle/>
                    <a:p>
                      <a:r>
                        <a:rPr lang="en-ID" b="1" dirty="0">
                          <a:solidFill>
                            <a:schemeClr val="tx1"/>
                          </a:solidFill>
                        </a:rPr>
                        <a:t>15.alat </a:t>
                      </a:r>
                    </a:p>
                  </a:txBody>
                  <a:tcPr/>
                </a:tc>
                <a:tc>
                  <a:txBody>
                    <a:bodyPr/>
                    <a:lstStyle/>
                    <a:p>
                      <a:r>
                        <a:rPr lang="en-ID" b="1" dirty="0">
                          <a:solidFill>
                            <a:schemeClr val="tx1"/>
                          </a:solidFill>
                        </a:rPr>
                        <a:t>19.mengganti</a:t>
                      </a:r>
                    </a:p>
                  </a:txBody>
                  <a:tcPr/>
                </a:tc>
                <a:tc>
                  <a:txBody>
                    <a:bodyPr/>
                    <a:lstStyle/>
                    <a:p>
                      <a:r>
                        <a:rPr lang="en-ID" b="1" dirty="0">
                          <a:solidFill>
                            <a:schemeClr val="tx1"/>
                          </a:solidFill>
                        </a:rPr>
                        <a:t>23.keaman</a:t>
                      </a:r>
                    </a:p>
                  </a:txBody>
                  <a:tcPr/>
                </a:tc>
                <a:tc>
                  <a:txBody>
                    <a:bodyPr/>
                    <a:lstStyle/>
                    <a:p>
                      <a:endParaRPr lang="en-ID"/>
                    </a:p>
                  </a:txBody>
                  <a:tcPr/>
                </a:tc>
                <a:extLst>
                  <a:ext uri="{0D108BD9-81ED-4DB2-BD59-A6C34878D82A}">
                    <a16:rowId xmlns:a16="http://schemas.microsoft.com/office/drawing/2014/main" xmlns="" val="4224099918"/>
                  </a:ext>
                </a:extLst>
              </a:tr>
              <a:tr h="615104">
                <a:tc>
                  <a:txBody>
                    <a:bodyPr/>
                    <a:lstStyle/>
                    <a:p>
                      <a:r>
                        <a:rPr lang="en-ID" b="1" dirty="0">
                          <a:solidFill>
                            <a:schemeClr val="tx1"/>
                          </a:solidFill>
                        </a:rPr>
                        <a:t>16.meningkatkan</a:t>
                      </a:r>
                    </a:p>
                  </a:txBody>
                  <a:tcPr/>
                </a:tc>
                <a:tc>
                  <a:txBody>
                    <a:bodyPr/>
                    <a:lstStyle/>
                    <a:p>
                      <a:r>
                        <a:rPr lang="en-ID" b="1" dirty="0">
                          <a:solidFill>
                            <a:schemeClr val="tx1"/>
                          </a:solidFill>
                        </a:rPr>
                        <a:t>20.keputusan</a:t>
                      </a:r>
                    </a:p>
                  </a:txBody>
                  <a:tcPr/>
                </a:tc>
                <a:tc>
                  <a:txBody>
                    <a:bodyPr/>
                    <a:lstStyle/>
                    <a:p>
                      <a:endParaRPr lang="en-ID" b="1" dirty="0">
                        <a:solidFill>
                          <a:schemeClr val="tx1"/>
                        </a:solidFill>
                      </a:endParaRPr>
                    </a:p>
                  </a:txBody>
                  <a:tcPr/>
                </a:tc>
                <a:tc>
                  <a:txBody>
                    <a:bodyPr/>
                    <a:lstStyle/>
                    <a:p>
                      <a:endParaRPr lang="en-ID" dirty="0"/>
                    </a:p>
                  </a:txBody>
                  <a:tcPr/>
                </a:tc>
                <a:extLst>
                  <a:ext uri="{0D108BD9-81ED-4DB2-BD59-A6C34878D82A}">
                    <a16:rowId xmlns:a16="http://schemas.microsoft.com/office/drawing/2014/main" xmlns="" val="3754404698"/>
                  </a:ext>
                </a:extLst>
              </a:tr>
            </a:tbl>
          </a:graphicData>
        </a:graphic>
      </p:graphicFrame>
      <p:sp>
        <p:nvSpPr>
          <p:cNvPr id="9" name="Oval 8">
            <a:extLst>
              <a:ext uri="{FF2B5EF4-FFF2-40B4-BE49-F238E27FC236}">
                <a16:creationId xmlns:a16="http://schemas.microsoft.com/office/drawing/2014/main" xmlns="" id="{D35C8C64-9C7D-3B42-5276-0A81B32D54DC}"/>
              </a:ext>
            </a:extLst>
          </p:cNvPr>
          <p:cNvSpPr/>
          <p:nvPr/>
        </p:nvSpPr>
        <p:spPr>
          <a:xfrm>
            <a:off x="844031" y="649164"/>
            <a:ext cx="604911" cy="478302"/>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D" dirty="0">
                <a:solidFill>
                  <a:schemeClr val="tx1"/>
                </a:solidFill>
              </a:rPr>
              <a:t>1</a:t>
            </a:r>
            <a:r>
              <a:rPr lang="en-ID" dirty="0"/>
              <a:t>11</a:t>
            </a:r>
          </a:p>
        </p:txBody>
      </p:sp>
      <p:sp>
        <p:nvSpPr>
          <p:cNvPr id="7" name="Oval 6">
            <a:extLst>
              <a:ext uri="{FF2B5EF4-FFF2-40B4-BE49-F238E27FC236}">
                <a16:creationId xmlns:a16="http://schemas.microsoft.com/office/drawing/2014/main" xmlns="" id="{D35C8C64-9C7D-3B42-5276-0A81B32D54DC}"/>
              </a:ext>
            </a:extLst>
          </p:cNvPr>
          <p:cNvSpPr/>
          <p:nvPr/>
        </p:nvSpPr>
        <p:spPr>
          <a:xfrm>
            <a:off x="2933872" y="649164"/>
            <a:ext cx="604911" cy="478302"/>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rPr>
              <a:t>2</a:t>
            </a:r>
            <a:r>
              <a:rPr lang="en-ID" dirty="0" smtClean="0"/>
              <a:t>11</a:t>
            </a:r>
            <a:endParaRPr lang="en-ID" dirty="0"/>
          </a:p>
        </p:txBody>
      </p:sp>
    </p:spTree>
    <p:extLst>
      <p:ext uri="{BB962C8B-B14F-4D97-AF65-F5344CB8AC3E}">
        <p14:creationId xmlns:p14="http://schemas.microsoft.com/office/powerpoint/2010/main" val="16351051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605ADBF-AD8D-9BF3-70D6-CFAA66453F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D66C5767-7172-0A55-3938-C877B0234CD7}"/>
              </a:ext>
            </a:extLst>
          </p:cNvPr>
          <p:cNvSpPr>
            <a:spLocks noGrp="1"/>
          </p:cNvSpPr>
          <p:nvPr>
            <p:ph type="ctrTitle"/>
          </p:nvPr>
        </p:nvSpPr>
        <p:spPr>
          <a:xfrm>
            <a:off x="1338805" y="115748"/>
            <a:ext cx="9144000" cy="775504"/>
          </a:xfrm>
        </p:spPr>
        <p:txBody>
          <a:bodyPr>
            <a:normAutofit fontScale="90000"/>
          </a:bodyPr>
          <a:lstStyle/>
          <a:p>
            <a:r>
              <a:rPr lang="en-ID" dirty="0"/>
              <a:t>TKA B.INGGRIS</a:t>
            </a:r>
          </a:p>
        </p:txBody>
      </p:sp>
      <p:sp>
        <p:nvSpPr>
          <p:cNvPr id="3" name="Subtitle 2">
            <a:extLst>
              <a:ext uri="{FF2B5EF4-FFF2-40B4-BE49-F238E27FC236}">
                <a16:creationId xmlns:a16="http://schemas.microsoft.com/office/drawing/2014/main" xmlns="" id="{E8476F59-57CC-A0CD-027F-3A069440E6DE}"/>
              </a:ext>
            </a:extLst>
          </p:cNvPr>
          <p:cNvSpPr>
            <a:spLocks noGrp="1"/>
          </p:cNvSpPr>
          <p:nvPr>
            <p:ph type="subTitle" idx="1"/>
          </p:nvPr>
        </p:nvSpPr>
        <p:spPr>
          <a:xfrm>
            <a:off x="694481" y="891252"/>
            <a:ext cx="10984375" cy="5544272"/>
          </a:xfrm>
        </p:spPr>
        <p:txBody>
          <a:bodyPr>
            <a:normAutofit fontScale="85000" lnSpcReduction="10000"/>
          </a:bodyPr>
          <a:lstStyle/>
          <a:p>
            <a:pPr algn="just"/>
            <a:r>
              <a:rPr lang="en-ID" dirty="0"/>
              <a:t>AI is increasingly used in various areas of life, including the workplace. While some support this development, others express concern. Below are arguments for and against the use of AI at work.</a:t>
            </a:r>
          </a:p>
          <a:p>
            <a:pPr algn="just"/>
            <a:r>
              <a:rPr lang="en-ID" dirty="0"/>
              <a:t>Supporters present three main points. First, efficiency and productivity. AI can handle repetitive, monotonous tasks without fatigue, allowing employees to focus on more complex and creative work. This increases output and saves time. Second, better decision- making. AI can </a:t>
            </a:r>
            <a:r>
              <a:rPr lang="en-ID" dirty="0" err="1"/>
              <a:t>analyze</a:t>
            </a:r>
            <a:r>
              <a:rPr lang="en-ID" dirty="0"/>
              <a:t> vast amounts of data quickly, identifying patterns and trends that help managers make informed, data-driven decisions. This leads to more accurate forecasts, improved employee engagement, and better overall results. Third, learning and development. AI can enhance employee engagement by offering personalized training. AI systems can detect skill gaps and recommend tailored programs, helping employees grow. This benefits both workers—by boosting confidence and capability—and companies—by fostering more skilled, loyal, and satisfied staff.</a:t>
            </a:r>
          </a:p>
          <a:p>
            <a:pPr algn="just"/>
            <a:r>
              <a:rPr lang="en-ID" dirty="0"/>
              <a:t>Critics, however, raise several concerns. First, job displacement. As AI takes over tasks once handled by humans, there’s growing fear of job loss, causing stress among workers. Second, lack of human touch. Despite its capabilities, AI cannot replicate the empathy, emotional intelligence, and connection offered by human leaders—essential in many roles. Third, ethical and privacy issues. Concerns about data use require clear policies to ensure fairness, transparency, and respect for privacy, maintaining employee trust.</a:t>
            </a:r>
          </a:p>
          <a:p>
            <a:pPr algn="just"/>
            <a:r>
              <a:rPr lang="en-ID" dirty="0"/>
              <a:t/>
            </a:r>
            <a:br>
              <a:rPr lang="en-ID" dirty="0"/>
            </a:br>
            <a:r>
              <a:rPr lang="en-ID" dirty="0"/>
              <a:t>Conclusion: AI should be used in the workplace, but with proper regulations to maximize benefits and minimize risks. A cautious, well- planned approach is essential for the future.</a:t>
            </a:r>
          </a:p>
          <a:p>
            <a:pPr algn="just"/>
            <a:endParaRPr lang="en-ID" dirty="0"/>
          </a:p>
        </p:txBody>
      </p:sp>
      <p:sp>
        <p:nvSpPr>
          <p:cNvPr id="4" name="Oval 3">
            <a:extLst>
              <a:ext uri="{FF2B5EF4-FFF2-40B4-BE49-F238E27FC236}">
                <a16:creationId xmlns:a16="http://schemas.microsoft.com/office/drawing/2014/main" xmlns="" id="{19009D01-5D40-2EFA-BFB6-C1E71CC70757}"/>
              </a:ext>
            </a:extLst>
          </p:cNvPr>
          <p:cNvSpPr/>
          <p:nvPr/>
        </p:nvSpPr>
        <p:spPr>
          <a:xfrm>
            <a:off x="1406739" y="677299"/>
            <a:ext cx="604911" cy="478302"/>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D" dirty="0">
                <a:solidFill>
                  <a:schemeClr val="tx1"/>
                </a:solidFill>
              </a:rPr>
              <a:t>1</a:t>
            </a:r>
            <a:r>
              <a:rPr lang="en-ID" dirty="0"/>
              <a:t>11</a:t>
            </a:r>
          </a:p>
        </p:txBody>
      </p:sp>
      <p:sp>
        <p:nvSpPr>
          <p:cNvPr id="7" name="Oval 6">
            <a:extLst>
              <a:ext uri="{FF2B5EF4-FFF2-40B4-BE49-F238E27FC236}">
                <a16:creationId xmlns:a16="http://schemas.microsoft.com/office/drawing/2014/main" xmlns="" id="{A18D81DD-78F9-31D8-E75E-31D289900825}"/>
              </a:ext>
            </a:extLst>
          </p:cNvPr>
          <p:cNvSpPr/>
          <p:nvPr/>
        </p:nvSpPr>
        <p:spPr>
          <a:xfrm>
            <a:off x="3725564" y="784276"/>
            <a:ext cx="604911" cy="478302"/>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D" dirty="0">
                <a:solidFill>
                  <a:schemeClr val="tx1"/>
                </a:solidFill>
              </a:rPr>
              <a:t>2</a:t>
            </a:r>
            <a:r>
              <a:rPr lang="en-ID" dirty="0"/>
              <a:t>11</a:t>
            </a:r>
          </a:p>
        </p:txBody>
      </p:sp>
    </p:spTree>
    <p:extLst>
      <p:ext uri="{BB962C8B-B14F-4D97-AF65-F5344CB8AC3E}">
        <p14:creationId xmlns:p14="http://schemas.microsoft.com/office/powerpoint/2010/main" val="33522579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0CE61CDC-312E-1C61-C45D-60BCCF4A1A66}"/>
              </a:ext>
            </a:extLst>
          </p:cNvPr>
          <p:cNvGraphicFramePr>
            <a:graphicFrameLocks noGrp="1"/>
          </p:cNvGraphicFramePr>
          <p:nvPr>
            <p:extLst>
              <p:ext uri="{D42A27DB-BD31-4B8C-83A1-F6EECF244321}">
                <p14:modId xmlns:p14="http://schemas.microsoft.com/office/powerpoint/2010/main" val="1120480915"/>
              </p:ext>
            </p:extLst>
          </p:nvPr>
        </p:nvGraphicFramePr>
        <p:xfrm>
          <a:off x="293077" y="144196"/>
          <a:ext cx="11605846" cy="6778263"/>
        </p:xfrm>
        <a:graphic>
          <a:graphicData uri="http://schemas.openxmlformats.org/drawingml/2006/table">
            <a:tbl>
              <a:tblPr firstRow="1" firstCol="1" bandRow="1">
                <a:tableStyleId>{5C22544A-7EE6-4342-B048-85BDC9FD1C3A}</a:tableStyleId>
              </a:tblPr>
              <a:tblGrid>
                <a:gridCol w="2722955">
                  <a:extLst>
                    <a:ext uri="{9D8B030D-6E8A-4147-A177-3AD203B41FA5}">
                      <a16:colId xmlns:a16="http://schemas.microsoft.com/office/drawing/2014/main" xmlns="" val="2599494549"/>
                    </a:ext>
                  </a:extLst>
                </a:gridCol>
                <a:gridCol w="3336469">
                  <a:extLst>
                    <a:ext uri="{9D8B030D-6E8A-4147-A177-3AD203B41FA5}">
                      <a16:colId xmlns:a16="http://schemas.microsoft.com/office/drawing/2014/main" xmlns="" val="706853481"/>
                    </a:ext>
                  </a:extLst>
                </a:gridCol>
                <a:gridCol w="2956613">
                  <a:extLst>
                    <a:ext uri="{9D8B030D-6E8A-4147-A177-3AD203B41FA5}">
                      <a16:colId xmlns:a16="http://schemas.microsoft.com/office/drawing/2014/main" xmlns="" val="1955868593"/>
                    </a:ext>
                  </a:extLst>
                </a:gridCol>
                <a:gridCol w="2589809">
                  <a:extLst>
                    <a:ext uri="{9D8B030D-6E8A-4147-A177-3AD203B41FA5}">
                      <a16:colId xmlns:a16="http://schemas.microsoft.com/office/drawing/2014/main" xmlns="" val="860271389"/>
                    </a:ext>
                  </a:extLst>
                </a:gridCol>
              </a:tblGrid>
              <a:tr h="252228">
                <a:tc>
                  <a:txBody>
                    <a:bodyPr/>
                    <a:lstStyle/>
                    <a:p>
                      <a:pPr>
                        <a:lnSpc>
                          <a:spcPct val="107000"/>
                        </a:lnSpc>
                        <a:spcAft>
                          <a:spcPts val="800"/>
                        </a:spcAft>
                        <a:buNone/>
                      </a:pPr>
                      <a:r>
                        <a:rPr lang="en-ID" sz="1600" dirty="0">
                          <a:effectLst/>
                        </a:rPr>
                        <a:t>1.sangat</a:t>
                      </a:r>
                      <a:endParaRPr lang="en-ID"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26.pekerja</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51.meningkatkan</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76.pemimpin</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33309924"/>
                  </a:ext>
                </a:extLst>
              </a:tr>
              <a:tr h="252228">
                <a:tc>
                  <a:txBody>
                    <a:bodyPr/>
                    <a:lstStyle/>
                    <a:p>
                      <a:pPr>
                        <a:lnSpc>
                          <a:spcPct val="107000"/>
                        </a:lnSpc>
                        <a:spcAft>
                          <a:spcPts val="800"/>
                        </a:spcAft>
                        <a:buNone/>
                      </a:pPr>
                      <a:r>
                        <a:rPr lang="en-ID" sz="1600" dirty="0">
                          <a:effectLst/>
                        </a:rPr>
                        <a:t>2.berbagai</a:t>
                      </a:r>
                      <a:endParaRPr lang="en-ID"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27.lebih</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52.kepercayaan diri</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77.penting</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139041152"/>
                  </a:ext>
                </a:extLst>
              </a:tr>
              <a:tr h="252228">
                <a:tc>
                  <a:txBody>
                    <a:bodyPr/>
                    <a:lstStyle/>
                    <a:p>
                      <a:pPr>
                        <a:lnSpc>
                          <a:spcPct val="107000"/>
                        </a:lnSpc>
                        <a:spcAft>
                          <a:spcPts val="800"/>
                        </a:spcAft>
                        <a:buNone/>
                      </a:pPr>
                      <a:r>
                        <a:rPr lang="en-ID" sz="1600">
                          <a:effectLst/>
                        </a:rPr>
                        <a:t>3.kehidupan</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28.meningkatkan</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53.kemampuan</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78.peran</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289838832"/>
                  </a:ext>
                </a:extLst>
              </a:tr>
              <a:tr h="252228">
                <a:tc>
                  <a:txBody>
                    <a:bodyPr/>
                    <a:lstStyle/>
                    <a:p>
                      <a:pPr>
                        <a:lnSpc>
                          <a:spcPct val="107000"/>
                        </a:lnSpc>
                        <a:spcAft>
                          <a:spcPts val="800"/>
                        </a:spcAft>
                        <a:buNone/>
                      </a:pPr>
                      <a:r>
                        <a:rPr lang="en-ID" sz="1600" dirty="0">
                          <a:effectLst/>
                        </a:rPr>
                        <a:t>4.termasuk</a:t>
                      </a:r>
                      <a:endParaRPr lang="en-ID"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29.hasil</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54.perusahaan</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79.masalah</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983737400"/>
                  </a:ext>
                </a:extLst>
              </a:tr>
              <a:tr h="252228">
                <a:tc>
                  <a:txBody>
                    <a:bodyPr/>
                    <a:lstStyle/>
                    <a:p>
                      <a:pPr>
                        <a:lnSpc>
                          <a:spcPct val="107000"/>
                        </a:lnSpc>
                        <a:spcAft>
                          <a:spcPts val="800"/>
                        </a:spcAft>
                        <a:buNone/>
                      </a:pPr>
                      <a:r>
                        <a:rPr lang="en-ID" sz="1600">
                          <a:effectLst/>
                        </a:rPr>
                        <a:t>5.tempat kerja</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30.menghemat</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55.meningkatkan</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80.memerlukan</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052141552"/>
                  </a:ext>
                </a:extLst>
              </a:tr>
              <a:tr h="252228">
                <a:tc>
                  <a:txBody>
                    <a:bodyPr/>
                    <a:lstStyle/>
                    <a:p>
                      <a:pPr>
                        <a:lnSpc>
                          <a:spcPct val="107000"/>
                        </a:lnSpc>
                        <a:spcAft>
                          <a:spcPts val="800"/>
                        </a:spcAft>
                        <a:buNone/>
                      </a:pPr>
                      <a:r>
                        <a:rPr lang="en-ID" sz="1600" dirty="0">
                          <a:effectLst/>
                        </a:rPr>
                        <a:t>6.tapi</a:t>
                      </a:r>
                      <a:endParaRPr lang="en-ID"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dirty="0">
                          <a:effectLst/>
                        </a:rPr>
                        <a:t>31.mengambil </a:t>
                      </a:r>
                      <a:r>
                        <a:rPr lang="en-ID" sz="1600" dirty="0" err="1">
                          <a:effectLst/>
                        </a:rPr>
                        <a:t>keputusan</a:t>
                      </a:r>
                      <a:endParaRPr lang="en-ID"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56.setia</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81.meyakinkan</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360470657"/>
                  </a:ext>
                </a:extLst>
              </a:tr>
              <a:tr h="252228">
                <a:tc>
                  <a:txBody>
                    <a:bodyPr/>
                    <a:lstStyle/>
                    <a:p>
                      <a:pPr>
                        <a:lnSpc>
                          <a:spcPct val="107000"/>
                        </a:lnSpc>
                        <a:spcAft>
                          <a:spcPts val="800"/>
                        </a:spcAft>
                        <a:buNone/>
                      </a:pPr>
                      <a:r>
                        <a:rPr lang="en-ID" sz="1600" dirty="0">
                          <a:effectLst/>
                        </a:rPr>
                        <a:t>7.beberapa</a:t>
                      </a:r>
                      <a:endParaRPr lang="en-ID"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32.besar</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57.puas</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82.kejujuran</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860714127"/>
                  </a:ext>
                </a:extLst>
              </a:tr>
              <a:tr h="252228">
                <a:tc>
                  <a:txBody>
                    <a:bodyPr/>
                    <a:lstStyle/>
                    <a:p>
                      <a:pPr>
                        <a:lnSpc>
                          <a:spcPct val="107000"/>
                        </a:lnSpc>
                        <a:spcAft>
                          <a:spcPts val="800"/>
                        </a:spcAft>
                        <a:buNone/>
                      </a:pPr>
                      <a:r>
                        <a:rPr lang="en-ID" sz="1600">
                          <a:effectLst/>
                        </a:rPr>
                        <a:t>8.mendukung</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33.sejumlah</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58.tapi</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83.hormat</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4089816420"/>
                  </a:ext>
                </a:extLst>
              </a:tr>
              <a:tr h="252228">
                <a:tc>
                  <a:txBody>
                    <a:bodyPr/>
                    <a:lstStyle/>
                    <a:p>
                      <a:pPr>
                        <a:lnSpc>
                          <a:spcPct val="107000"/>
                        </a:lnSpc>
                        <a:spcAft>
                          <a:spcPts val="800"/>
                        </a:spcAft>
                        <a:buNone/>
                      </a:pPr>
                      <a:r>
                        <a:rPr lang="en-ID" sz="1600">
                          <a:effectLst/>
                        </a:rPr>
                        <a:t>9.perkembangan</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34 dengan cepat</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59.menimbulkan</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84.menjaga</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482209067"/>
                  </a:ext>
                </a:extLst>
              </a:tr>
              <a:tr h="252228">
                <a:tc>
                  <a:txBody>
                    <a:bodyPr/>
                    <a:lstStyle/>
                    <a:p>
                      <a:pPr>
                        <a:lnSpc>
                          <a:spcPct val="107000"/>
                        </a:lnSpc>
                        <a:spcAft>
                          <a:spcPts val="800"/>
                        </a:spcAft>
                        <a:buNone/>
                      </a:pPr>
                      <a:r>
                        <a:rPr lang="en-ID" sz="1600">
                          <a:effectLst/>
                        </a:rPr>
                        <a:t>10.yg lain</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35.mengenali</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60.beberapa</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85.kepercayan</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321647715"/>
                  </a:ext>
                </a:extLst>
              </a:tr>
              <a:tr h="252228">
                <a:tc>
                  <a:txBody>
                    <a:bodyPr/>
                    <a:lstStyle/>
                    <a:p>
                      <a:pPr>
                        <a:lnSpc>
                          <a:spcPct val="107000"/>
                        </a:lnSpc>
                        <a:spcAft>
                          <a:spcPts val="800"/>
                        </a:spcAft>
                        <a:buNone/>
                      </a:pPr>
                      <a:r>
                        <a:rPr lang="en-ID" sz="1600">
                          <a:effectLst/>
                        </a:rPr>
                        <a:t>11.menampakkan</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36.pola</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61.kerja</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endParaRPr lang="en-ID"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651196085"/>
                  </a:ext>
                </a:extLst>
              </a:tr>
              <a:tr h="252228">
                <a:tc>
                  <a:txBody>
                    <a:bodyPr/>
                    <a:lstStyle/>
                    <a:p>
                      <a:pPr>
                        <a:lnSpc>
                          <a:spcPct val="107000"/>
                        </a:lnSpc>
                        <a:spcAft>
                          <a:spcPts val="800"/>
                        </a:spcAft>
                        <a:buNone/>
                      </a:pPr>
                      <a:r>
                        <a:rPr lang="en-ID" sz="1600">
                          <a:effectLst/>
                        </a:rPr>
                        <a:t>12.kepedulian</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37. berbasis data</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62.pengangguran</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 </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479549970"/>
                  </a:ext>
                </a:extLst>
              </a:tr>
              <a:tr h="252228">
                <a:tc>
                  <a:txBody>
                    <a:bodyPr/>
                    <a:lstStyle/>
                    <a:p>
                      <a:pPr>
                        <a:lnSpc>
                          <a:spcPct val="107000"/>
                        </a:lnSpc>
                        <a:spcAft>
                          <a:spcPts val="800"/>
                        </a:spcAft>
                        <a:buNone/>
                      </a:pPr>
                      <a:r>
                        <a:rPr lang="en-ID" sz="1600">
                          <a:effectLst/>
                        </a:rPr>
                        <a:t>13.dibawah ini</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38.keputusan</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63.mengambil </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 </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639125070"/>
                  </a:ext>
                </a:extLst>
              </a:tr>
              <a:tr h="252228">
                <a:tc>
                  <a:txBody>
                    <a:bodyPr/>
                    <a:lstStyle/>
                    <a:p>
                      <a:pPr>
                        <a:lnSpc>
                          <a:spcPct val="107000"/>
                        </a:lnSpc>
                        <a:spcAft>
                          <a:spcPts val="800"/>
                        </a:spcAft>
                        <a:buNone/>
                      </a:pPr>
                      <a:r>
                        <a:rPr lang="en-ID" sz="1600">
                          <a:effectLst/>
                        </a:rPr>
                        <a:t>14.mendukung</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39.mengarah ke</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64.pernah</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 </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616626992"/>
                  </a:ext>
                </a:extLst>
              </a:tr>
              <a:tr h="252228">
                <a:tc>
                  <a:txBody>
                    <a:bodyPr/>
                    <a:lstStyle/>
                    <a:p>
                      <a:pPr>
                        <a:lnSpc>
                          <a:spcPct val="107000"/>
                        </a:lnSpc>
                        <a:spcAft>
                          <a:spcPts val="800"/>
                        </a:spcAft>
                        <a:buNone/>
                      </a:pPr>
                      <a:r>
                        <a:rPr lang="en-ID" sz="1600" dirty="0">
                          <a:effectLst/>
                        </a:rPr>
                        <a:t>15.menentang</a:t>
                      </a:r>
                      <a:endParaRPr lang="en-ID"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40.benar</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65.manusia</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 </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937857565"/>
                  </a:ext>
                </a:extLst>
              </a:tr>
              <a:tr h="252228">
                <a:tc>
                  <a:txBody>
                    <a:bodyPr/>
                    <a:lstStyle/>
                    <a:p>
                      <a:pPr>
                        <a:lnSpc>
                          <a:spcPct val="107000"/>
                        </a:lnSpc>
                        <a:spcAft>
                          <a:spcPts val="800"/>
                        </a:spcAft>
                        <a:buNone/>
                      </a:pPr>
                      <a:r>
                        <a:rPr lang="en-ID" sz="1600">
                          <a:effectLst/>
                        </a:rPr>
                        <a:t>16.kegunaan</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41.perkiraan</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66.ketakutan</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 </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224078046"/>
                  </a:ext>
                </a:extLst>
              </a:tr>
              <a:tr h="252228">
                <a:tc>
                  <a:txBody>
                    <a:bodyPr/>
                    <a:lstStyle/>
                    <a:p>
                      <a:pPr>
                        <a:lnSpc>
                          <a:spcPct val="107000"/>
                        </a:lnSpc>
                        <a:spcAft>
                          <a:spcPts val="800"/>
                        </a:spcAft>
                        <a:buNone/>
                      </a:pPr>
                      <a:r>
                        <a:rPr lang="en-ID" sz="1600">
                          <a:effectLst/>
                        </a:rPr>
                        <a:t>17.kerja</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42.meningkatkan</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67.kehilangan</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 </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722135760"/>
                  </a:ext>
                </a:extLst>
              </a:tr>
              <a:tr h="252228">
                <a:tc>
                  <a:txBody>
                    <a:bodyPr/>
                    <a:lstStyle/>
                    <a:p>
                      <a:pPr>
                        <a:lnSpc>
                          <a:spcPct val="107000"/>
                        </a:lnSpc>
                        <a:spcAft>
                          <a:spcPts val="800"/>
                        </a:spcAft>
                        <a:buNone/>
                      </a:pPr>
                      <a:r>
                        <a:rPr lang="en-ID" sz="1600">
                          <a:effectLst/>
                        </a:rPr>
                        <a:t>18.utama</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43.keterlibatan</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68.menyebabkan</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 </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87294342"/>
                  </a:ext>
                </a:extLst>
              </a:tr>
              <a:tr h="252228">
                <a:tc>
                  <a:txBody>
                    <a:bodyPr/>
                    <a:lstStyle/>
                    <a:p>
                      <a:pPr>
                        <a:lnSpc>
                          <a:spcPct val="107000"/>
                        </a:lnSpc>
                        <a:spcAft>
                          <a:spcPts val="800"/>
                        </a:spcAft>
                        <a:buNone/>
                      </a:pPr>
                      <a:r>
                        <a:rPr lang="en-ID" sz="1600">
                          <a:effectLst/>
                        </a:rPr>
                        <a:t>19.menangani</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dirty="0">
                          <a:effectLst/>
                        </a:rPr>
                        <a:t>44.menawarkan</a:t>
                      </a:r>
                      <a:endParaRPr lang="en-ID"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69.diantara</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 </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241078523"/>
                  </a:ext>
                </a:extLst>
              </a:tr>
              <a:tr h="252228">
                <a:tc>
                  <a:txBody>
                    <a:bodyPr/>
                    <a:lstStyle/>
                    <a:p>
                      <a:pPr>
                        <a:lnSpc>
                          <a:spcPct val="107000"/>
                        </a:lnSpc>
                        <a:spcAft>
                          <a:spcPts val="800"/>
                        </a:spcAft>
                        <a:buNone/>
                      </a:pPr>
                      <a:r>
                        <a:rPr lang="en-ID" sz="1600">
                          <a:effectLst/>
                        </a:rPr>
                        <a:t>20.berulang ulang</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45.pribadi</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70.pekerja</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 </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457983490"/>
                  </a:ext>
                </a:extLst>
              </a:tr>
              <a:tr h="252228">
                <a:tc>
                  <a:txBody>
                    <a:bodyPr/>
                    <a:lstStyle/>
                    <a:p>
                      <a:pPr>
                        <a:lnSpc>
                          <a:spcPct val="107000"/>
                        </a:lnSpc>
                        <a:spcAft>
                          <a:spcPts val="800"/>
                        </a:spcAft>
                        <a:buNone/>
                      </a:pPr>
                      <a:r>
                        <a:rPr lang="en-ID" sz="1600">
                          <a:effectLst/>
                        </a:rPr>
                        <a:t>21.monoton</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46.ketimpangan</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71.kekurangan</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 </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797190159"/>
                  </a:ext>
                </a:extLst>
              </a:tr>
              <a:tr h="252228">
                <a:tc>
                  <a:txBody>
                    <a:bodyPr/>
                    <a:lstStyle/>
                    <a:p>
                      <a:pPr>
                        <a:lnSpc>
                          <a:spcPct val="107000"/>
                        </a:lnSpc>
                        <a:spcAft>
                          <a:spcPts val="800"/>
                        </a:spcAft>
                        <a:buNone/>
                      </a:pPr>
                      <a:r>
                        <a:rPr lang="en-ID" sz="1600">
                          <a:effectLst/>
                        </a:rPr>
                        <a:t>22.tugas</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47.tertata</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72.sentuhan</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 </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4124225027"/>
                  </a:ext>
                </a:extLst>
              </a:tr>
              <a:tr h="252228">
                <a:tc>
                  <a:txBody>
                    <a:bodyPr/>
                    <a:lstStyle/>
                    <a:p>
                      <a:pPr>
                        <a:lnSpc>
                          <a:spcPct val="107000"/>
                        </a:lnSpc>
                        <a:spcAft>
                          <a:spcPts val="800"/>
                        </a:spcAft>
                        <a:buNone/>
                      </a:pPr>
                      <a:r>
                        <a:rPr lang="en-ID" sz="1600">
                          <a:effectLst/>
                        </a:rPr>
                        <a:t>23.tanpa</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48.tumbuh</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73.walaupun</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 </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795169461"/>
                  </a:ext>
                </a:extLst>
              </a:tr>
              <a:tr h="252228">
                <a:tc>
                  <a:txBody>
                    <a:bodyPr/>
                    <a:lstStyle/>
                    <a:p>
                      <a:pPr>
                        <a:lnSpc>
                          <a:spcPct val="107000"/>
                        </a:lnSpc>
                        <a:spcAft>
                          <a:spcPts val="800"/>
                        </a:spcAft>
                        <a:buNone/>
                      </a:pPr>
                      <a:r>
                        <a:rPr lang="en-ID" sz="1600">
                          <a:effectLst/>
                        </a:rPr>
                        <a:t>24.lelah</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49.menguntungkan</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74.meniru</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 </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417369776"/>
                  </a:ext>
                </a:extLst>
              </a:tr>
              <a:tr h="516135">
                <a:tc>
                  <a:txBody>
                    <a:bodyPr/>
                    <a:lstStyle/>
                    <a:p>
                      <a:pPr>
                        <a:lnSpc>
                          <a:spcPct val="107000"/>
                        </a:lnSpc>
                        <a:spcAft>
                          <a:spcPts val="800"/>
                        </a:spcAft>
                        <a:buNone/>
                      </a:pPr>
                      <a:r>
                        <a:rPr lang="en-ID" sz="1600" dirty="0">
                          <a:effectLst/>
                        </a:rPr>
                        <a:t>25.memperbolehkan</a:t>
                      </a:r>
                      <a:endParaRPr lang="en-ID"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50.keduanya</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a:effectLst/>
                        </a:rPr>
                        <a:t>75.kecerdasan</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ID" sz="1600" dirty="0">
                          <a:effectLst/>
                        </a:rPr>
                        <a:t> </a:t>
                      </a:r>
                      <a:endParaRPr lang="en-ID"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513610435"/>
                  </a:ext>
                </a:extLst>
              </a:tr>
            </a:tbl>
          </a:graphicData>
        </a:graphic>
      </p:graphicFrame>
    </p:spTree>
    <p:extLst>
      <p:ext uri="{BB962C8B-B14F-4D97-AF65-F5344CB8AC3E}">
        <p14:creationId xmlns:p14="http://schemas.microsoft.com/office/powerpoint/2010/main" val="3901375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629FF365-8D8B-BE77-E975-DB9F5BDC0D9F}"/>
              </a:ext>
            </a:extLst>
          </p:cNvPr>
          <p:cNvSpPr txBox="1"/>
          <p:nvPr/>
        </p:nvSpPr>
        <p:spPr>
          <a:xfrm>
            <a:off x="1280160" y="1280160"/>
            <a:ext cx="8679766" cy="1766189"/>
          </a:xfrm>
          <a:prstGeom prst="rect">
            <a:avLst/>
          </a:prstGeom>
          <a:noFill/>
        </p:spPr>
        <p:txBody>
          <a:bodyPr wrap="square">
            <a:spAutoFit/>
          </a:bodyPr>
          <a:lstStyle/>
          <a:p>
            <a:pPr>
              <a:lnSpc>
                <a:spcPct val="107000"/>
              </a:lnSpc>
              <a:spcAft>
                <a:spcPts val="800"/>
              </a:spcAft>
              <a:buNone/>
            </a:pPr>
            <a:r>
              <a:rPr lang="en-ID" sz="1800" dirty="0">
                <a:effectLst/>
                <a:latin typeface="Calibri" panose="020F0502020204030204" pitchFamily="34" charset="0"/>
                <a:ea typeface="Calibri" panose="020F0502020204030204" pitchFamily="34" charset="0"/>
                <a:cs typeface="Times New Roman" panose="02020603050405020304" pitchFamily="18" charset="0"/>
              </a:rPr>
              <a:t>1. Based on the information given, Which industry sectors are heavily impacted by AI?</a:t>
            </a:r>
          </a:p>
          <a:p>
            <a:pPr>
              <a:lnSpc>
                <a:spcPct val="107000"/>
              </a:lnSpc>
              <a:spcAft>
                <a:spcPts val="800"/>
              </a:spcAft>
              <a:buNone/>
            </a:pPr>
            <a:r>
              <a:rPr lang="en-ID" sz="1800" dirty="0">
                <a:effectLst/>
                <a:latin typeface="Calibri" panose="020F0502020204030204" pitchFamily="34" charset="0"/>
                <a:ea typeface="Calibri" panose="020F0502020204030204" pitchFamily="34" charset="0"/>
                <a:cs typeface="Times New Roman" panose="02020603050405020304" pitchFamily="18" charset="0"/>
              </a:rPr>
              <a:t>Click the Yes or No option for each statement!</a:t>
            </a:r>
          </a:p>
          <a:p>
            <a:pPr>
              <a:lnSpc>
                <a:spcPct val="107000"/>
              </a:lnSpc>
              <a:spcAft>
                <a:spcPts val="800"/>
              </a:spcAft>
              <a:buNone/>
            </a:pPr>
            <a:r>
              <a:rPr lang="en-ID" sz="1800" dirty="0">
                <a:effectLst/>
                <a:latin typeface="Calibri" panose="020F0502020204030204" pitchFamily="34" charset="0"/>
                <a:ea typeface="Calibri" panose="020F0502020204030204" pitchFamily="34" charset="0"/>
                <a:cs typeface="Times New Roman" panose="02020603050405020304" pitchFamily="18" charset="0"/>
              </a:rPr>
              <a:t>A. Information and communication (Yes/No)</a:t>
            </a:r>
            <a:br>
              <a:rPr lang="en-ID" sz="1800" dirty="0">
                <a:effectLst/>
                <a:latin typeface="Calibri" panose="020F0502020204030204" pitchFamily="34" charset="0"/>
                <a:ea typeface="Calibri" panose="020F0502020204030204" pitchFamily="34" charset="0"/>
                <a:cs typeface="Times New Roman" panose="02020603050405020304" pitchFamily="18" charset="0"/>
              </a:rPr>
            </a:br>
            <a:r>
              <a:rPr lang="en-ID" sz="1800" dirty="0">
                <a:effectLst/>
                <a:latin typeface="Calibri" panose="020F0502020204030204" pitchFamily="34" charset="0"/>
                <a:ea typeface="Calibri" panose="020F0502020204030204" pitchFamily="34" charset="0"/>
                <a:cs typeface="Times New Roman" panose="02020603050405020304" pitchFamily="18" charset="0"/>
              </a:rPr>
              <a:t>B. Financial and insurance activities (Yes/No)</a:t>
            </a:r>
            <a:br>
              <a:rPr lang="en-ID" sz="1800" dirty="0">
                <a:effectLst/>
                <a:latin typeface="Calibri" panose="020F0502020204030204" pitchFamily="34" charset="0"/>
                <a:ea typeface="Calibri" panose="020F0502020204030204" pitchFamily="34" charset="0"/>
                <a:cs typeface="Times New Roman" panose="02020603050405020304" pitchFamily="18" charset="0"/>
              </a:rPr>
            </a:br>
            <a:r>
              <a:rPr lang="en-ID" sz="1800" dirty="0">
                <a:effectLst/>
                <a:latin typeface="Calibri" panose="020F0502020204030204" pitchFamily="34" charset="0"/>
                <a:ea typeface="Calibri" panose="020F0502020204030204" pitchFamily="34" charset="0"/>
                <a:cs typeface="Times New Roman" panose="02020603050405020304" pitchFamily="18" charset="0"/>
              </a:rPr>
              <a:t>C. Agriculture, Forestry and Fisheries (Yes/No)</a:t>
            </a:r>
          </a:p>
        </p:txBody>
      </p:sp>
    </p:spTree>
    <p:extLst>
      <p:ext uri="{BB962C8B-B14F-4D97-AF65-F5344CB8AC3E}">
        <p14:creationId xmlns:p14="http://schemas.microsoft.com/office/powerpoint/2010/main" val="25568717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4A20720-262A-2334-10FF-D5CDEBFAE7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F4A156A7-BEF0-E5FB-A13E-16952D61ECC9}"/>
              </a:ext>
            </a:extLst>
          </p:cNvPr>
          <p:cNvSpPr>
            <a:spLocks noGrp="1"/>
          </p:cNvSpPr>
          <p:nvPr>
            <p:ph type="ctrTitle"/>
          </p:nvPr>
        </p:nvSpPr>
        <p:spPr>
          <a:xfrm>
            <a:off x="1338805" y="115748"/>
            <a:ext cx="9144000" cy="775504"/>
          </a:xfrm>
        </p:spPr>
        <p:txBody>
          <a:bodyPr>
            <a:normAutofit fontScale="90000"/>
          </a:bodyPr>
          <a:lstStyle/>
          <a:p>
            <a:r>
              <a:rPr lang="en-ID" dirty="0"/>
              <a:t>TKA B.INGGRIS</a:t>
            </a:r>
          </a:p>
        </p:txBody>
      </p:sp>
      <p:sp>
        <p:nvSpPr>
          <p:cNvPr id="3" name="Subtitle 2">
            <a:extLst>
              <a:ext uri="{FF2B5EF4-FFF2-40B4-BE49-F238E27FC236}">
                <a16:creationId xmlns:a16="http://schemas.microsoft.com/office/drawing/2014/main" xmlns="" id="{3390509F-0114-B6AD-2CCF-7C6823F98A2E}"/>
              </a:ext>
            </a:extLst>
          </p:cNvPr>
          <p:cNvSpPr>
            <a:spLocks noGrp="1"/>
          </p:cNvSpPr>
          <p:nvPr>
            <p:ph type="subTitle" idx="1"/>
          </p:nvPr>
        </p:nvSpPr>
        <p:spPr>
          <a:xfrm>
            <a:off x="694481" y="891252"/>
            <a:ext cx="10984375" cy="5544272"/>
          </a:xfrm>
        </p:spPr>
        <p:txBody>
          <a:bodyPr>
            <a:normAutofit fontScale="85000" lnSpcReduction="10000"/>
          </a:bodyPr>
          <a:lstStyle/>
          <a:p>
            <a:pPr algn="just"/>
            <a:r>
              <a:rPr lang="en-ID" dirty="0"/>
              <a:t>AI is increasingly used in various areas of life, including the workplace. While some support this development, others express concern. Below are arguments for and against the use of AI at work.</a:t>
            </a:r>
          </a:p>
          <a:p>
            <a:pPr algn="just"/>
            <a:r>
              <a:rPr lang="en-ID" dirty="0"/>
              <a:t>Supporters present three main points. First, efficiency and productivity. AI can </a:t>
            </a:r>
            <a:r>
              <a:rPr lang="en-ID" dirty="0">
                <a:highlight>
                  <a:srgbClr val="FFFF00"/>
                </a:highlight>
              </a:rPr>
              <a:t>handle repetitive, monotonous tasks without fatigue</a:t>
            </a:r>
            <a:r>
              <a:rPr lang="en-ID" dirty="0"/>
              <a:t>, allowing employees to focus on more complex and creative work. This increases output and saves time. Second, better decision- making. AI can </a:t>
            </a:r>
            <a:r>
              <a:rPr lang="en-ID" dirty="0" err="1">
                <a:highlight>
                  <a:srgbClr val="FFFF00"/>
                </a:highlight>
              </a:rPr>
              <a:t>analyze</a:t>
            </a:r>
            <a:r>
              <a:rPr lang="en-ID" dirty="0">
                <a:highlight>
                  <a:srgbClr val="FFFF00"/>
                </a:highlight>
              </a:rPr>
              <a:t> vast amounts of data quickly,</a:t>
            </a:r>
            <a:r>
              <a:rPr lang="en-ID" dirty="0"/>
              <a:t> identifying patterns and trends that help managers make </a:t>
            </a:r>
            <a:r>
              <a:rPr lang="en-ID" dirty="0">
                <a:highlight>
                  <a:srgbClr val="FFFF00"/>
                </a:highlight>
              </a:rPr>
              <a:t>informed, data-driven decisions</a:t>
            </a:r>
            <a:r>
              <a:rPr lang="en-ID" dirty="0"/>
              <a:t>. This leads to more accurate forecasts, improved employee engagement, and better overall results. Third, learning and development. AI can enhance employee engagement by offering personalized training. AI systems can detect skill gaps and recommend tailored programs, helping employees grow. This benefits both workers—by boosting confidence and capability—and companies—by fostering more skilled, loyal, and satisfied staff.</a:t>
            </a:r>
          </a:p>
          <a:p>
            <a:pPr algn="just"/>
            <a:r>
              <a:rPr lang="en-ID" dirty="0"/>
              <a:t>Critics, however, raise several concerns. First, job displacement. As AI takes over tasks once handled by humans, there’s growing fear of job loss, causing stress among workers. Second, lack of human touch. Despite its capabilities, AI cannot replicate the empathy, emotional intelligence, and connection offered by human leaders—essential in many roles. Third, ethical and privacy issues. Concerns about data use require clear policies to ensure fairness, transparency, and respect for privacy, maintaining employee trust.</a:t>
            </a:r>
          </a:p>
          <a:p>
            <a:pPr algn="just"/>
            <a:r>
              <a:rPr lang="en-ID" dirty="0"/>
              <a:t/>
            </a:r>
            <a:br>
              <a:rPr lang="en-ID" dirty="0"/>
            </a:br>
            <a:r>
              <a:rPr lang="en-ID" dirty="0"/>
              <a:t>Conclusion: AI should be used in the workplace, but with proper regulations to maximize benefits and minimize risks. A cautious, well- planned approach is essential for the future.</a:t>
            </a:r>
          </a:p>
          <a:p>
            <a:pPr algn="just"/>
            <a:endParaRPr lang="en-ID" dirty="0"/>
          </a:p>
        </p:txBody>
      </p:sp>
    </p:spTree>
    <p:extLst>
      <p:ext uri="{BB962C8B-B14F-4D97-AF65-F5344CB8AC3E}">
        <p14:creationId xmlns:p14="http://schemas.microsoft.com/office/powerpoint/2010/main" val="20930013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1D49BDB-410F-2D9D-8165-AADD69B3826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xmlns="" id="{9EA102F9-8682-E99F-9846-493BBF7FB7E4}"/>
              </a:ext>
            </a:extLst>
          </p:cNvPr>
          <p:cNvSpPr txBox="1"/>
          <p:nvPr/>
        </p:nvSpPr>
        <p:spPr>
          <a:xfrm>
            <a:off x="1280160" y="1280160"/>
            <a:ext cx="8679766" cy="2037545"/>
          </a:xfrm>
          <a:prstGeom prst="rect">
            <a:avLst/>
          </a:prstGeom>
          <a:noFill/>
        </p:spPr>
        <p:txBody>
          <a:bodyPr wrap="square">
            <a:spAutoFit/>
          </a:bodyPr>
          <a:lstStyle/>
          <a:p>
            <a:r>
              <a:rPr lang="en-ID" dirty="0"/>
              <a:t>2. Paragraph two mainly discussed AI as…</a:t>
            </a:r>
          </a:p>
          <a:p>
            <a:r>
              <a:rPr lang="en-ID" dirty="0"/>
              <a:t>A. a tool to enhance workplace productivity and employee growth.</a:t>
            </a:r>
            <a:br>
              <a:rPr lang="en-ID" dirty="0"/>
            </a:br>
            <a:r>
              <a:rPr lang="en-ID" dirty="0"/>
              <a:t>B. the cause of job losses and emotional stress among workers.</a:t>
            </a:r>
            <a:br>
              <a:rPr lang="en-ID" dirty="0"/>
            </a:br>
            <a:r>
              <a:rPr lang="en-ID" dirty="0"/>
              <a:t>C. a system that replaces human leaders in decision-making.</a:t>
            </a:r>
            <a:br>
              <a:rPr lang="en-ID" dirty="0"/>
            </a:br>
            <a:r>
              <a:rPr lang="en-ID" dirty="0"/>
              <a:t>D. a machine incapable of human empathy and connection.</a:t>
            </a:r>
            <a:br>
              <a:rPr lang="en-ID" dirty="0"/>
            </a:br>
            <a:r>
              <a:rPr lang="en-ID" dirty="0"/>
              <a:t>E. the threat to employee’s privacy and data security.</a:t>
            </a:r>
          </a:p>
          <a:p>
            <a:pPr>
              <a:lnSpc>
                <a:spcPct val="107000"/>
              </a:lnSpc>
              <a:spcAft>
                <a:spcPts val="800"/>
              </a:spcAft>
              <a:buNone/>
            </a:pP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062988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2D507EC-2FF0-3422-2255-D9CFCAE117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0FA60265-8A86-7CF6-08D7-CADE3BA1D320}"/>
              </a:ext>
            </a:extLst>
          </p:cNvPr>
          <p:cNvSpPr>
            <a:spLocks noGrp="1"/>
          </p:cNvSpPr>
          <p:nvPr>
            <p:ph type="ctrTitle"/>
          </p:nvPr>
        </p:nvSpPr>
        <p:spPr>
          <a:xfrm>
            <a:off x="1338805" y="115748"/>
            <a:ext cx="9144000" cy="775504"/>
          </a:xfrm>
        </p:spPr>
        <p:txBody>
          <a:bodyPr>
            <a:normAutofit fontScale="90000"/>
          </a:bodyPr>
          <a:lstStyle/>
          <a:p>
            <a:r>
              <a:rPr lang="en-ID" dirty="0"/>
              <a:t>TKA B.INGGRIS</a:t>
            </a:r>
          </a:p>
        </p:txBody>
      </p:sp>
      <p:sp>
        <p:nvSpPr>
          <p:cNvPr id="3" name="Subtitle 2">
            <a:extLst>
              <a:ext uri="{FF2B5EF4-FFF2-40B4-BE49-F238E27FC236}">
                <a16:creationId xmlns:a16="http://schemas.microsoft.com/office/drawing/2014/main" xmlns="" id="{C7B0ADCD-35AF-FA37-CAF6-8C7EF67197E7}"/>
              </a:ext>
            </a:extLst>
          </p:cNvPr>
          <p:cNvSpPr>
            <a:spLocks noGrp="1"/>
          </p:cNvSpPr>
          <p:nvPr>
            <p:ph type="subTitle" idx="1"/>
          </p:nvPr>
        </p:nvSpPr>
        <p:spPr>
          <a:xfrm>
            <a:off x="694481" y="891252"/>
            <a:ext cx="10984375" cy="5544272"/>
          </a:xfrm>
        </p:spPr>
        <p:txBody>
          <a:bodyPr>
            <a:normAutofit fontScale="85000" lnSpcReduction="10000"/>
          </a:bodyPr>
          <a:lstStyle/>
          <a:p>
            <a:pPr algn="just"/>
            <a:r>
              <a:rPr lang="en-ID" dirty="0"/>
              <a:t>AI is increasingly used in various areas of life, including the workplace. While some support this development, others express concern. Below are arguments for and against the use of AI at work.</a:t>
            </a:r>
          </a:p>
          <a:p>
            <a:pPr algn="just"/>
            <a:r>
              <a:rPr lang="en-ID" dirty="0"/>
              <a:t>Supporters present three main points. </a:t>
            </a:r>
            <a:r>
              <a:rPr lang="en-ID" dirty="0">
                <a:highlight>
                  <a:srgbClr val="FFFF00"/>
                </a:highlight>
              </a:rPr>
              <a:t>First, efficiency and productivity</a:t>
            </a:r>
            <a:r>
              <a:rPr lang="en-ID" dirty="0"/>
              <a:t>. AI can handle repetitive, monotonous tasks without fatigue, allowing employees to focus on more complex and creative work. This increases output and saves time. Second, better decision- making. AI can </a:t>
            </a:r>
            <a:r>
              <a:rPr lang="en-ID" dirty="0" err="1"/>
              <a:t>analyze</a:t>
            </a:r>
            <a:r>
              <a:rPr lang="en-ID" dirty="0"/>
              <a:t> vast amounts of data quickly, identifying patterns and trends that help managers make informed, data-driven decisions. This leads to more accurate forecasts, improved employee engagement, and better overall results. Third, learning and development. </a:t>
            </a:r>
            <a:r>
              <a:rPr lang="en-ID" dirty="0">
                <a:highlight>
                  <a:srgbClr val="FFFF00"/>
                </a:highlight>
              </a:rPr>
              <a:t>AI can enhance employee engagement by offering personalized training. </a:t>
            </a:r>
            <a:r>
              <a:rPr lang="en-ID" dirty="0"/>
              <a:t>AI systems can detect skill gaps and recommend tailored programs, helping employees grow. This benefits both workers—by boosting confidence and capability—and companies—by fostering more skilled, loyal, and satisfied staff.</a:t>
            </a:r>
          </a:p>
          <a:p>
            <a:pPr algn="just"/>
            <a:r>
              <a:rPr lang="en-ID" dirty="0"/>
              <a:t>Critics, however, raise several concerns. First, job displacement. As AI takes over tasks once handled by humans, there’s growing fear of job loss, causing stress among workers. Second, lack of human touch. Despite its capabilities, AI cannot replicate the empathy, emotional intelligence, and connection offered by human leaders—essential in many roles. Third, ethical and privacy issues. Concerns about data use require clear policies to ensure fairness, transparency, and respect for privacy, maintaining employee trust.</a:t>
            </a:r>
          </a:p>
          <a:p>
            <a:pPr algn="just"/>
            <a:r>
              <a:rPr lang="en-ID" dirty="0"/>
              <a:t/>
            </a:r>
            <a:br>
              <a:rPr lang="en-ID" dirty="0"/>
            </a:br>
            <a:r>
              <a:rPr lang="en-ID" dirty="0"/>
              <a:t>Conclusion: AI should be used in the workplace, but with proper regulations to maximize benefits and minimize risks. A cautious, well- planned approach is essential for the future.</a:t>
            </a:r>
          </a:p>
          <a:p>
            <a:pPr algn="just"/>
            <a:endParaRPr lang="en-ID" dirty="0"/>
          </a:p>
        </p:txBody>
      </p:sp>
    </p:spTree>
    <p:extLst>
      <p:ext uri="{BB962C8B-B14F-4D97-AF65-F5344CB8AC3E}">
        <p14:creationId xmlns:p14="http://schemas.microsoft.com/office/powerpoint/2010/main" val="41820505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9AA9A62-D609-D256-2F68-492A515B96D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xmlns="" id="{600FF8B8-93B3-FD7B-1050-572F6931B292}"/>
              </a:ext>
            </a:extLst>
          </p:cNvPr>
          <p:cNvSpPr txBox="1"/>
          <p:nvPr/>
        </p:nvSpPr>
        <p:spPr>
          <a:xfrm>
            <a:off x="1280160" y="1280160"/>
            <a:ext cx="8679766" cy="2868542"/>
          </a:xfrm>
          <a:prstGeom prst="rect">
            <a:avLst/>
          </a:prstGeom>
          <a:noFill/>
        </p:spPr>
        <p:txBody>
          <a:bodyPr wrap="square">
            <a:spAutoFit/>
          </a:bodyPr>
          <a:lstStyle/>
          <a:p>
            <a:r>
              <a:rPr lang="en-ID" dirty="0"/>
              <a:t>3. According to the text, as a student who will soon join the workforce, what should you do to compete with AI?</a:t>
            </a:r>
            <a:br>
              <a:rPr lang="en-ID" dirty="0"/>
            </a:br>
            <a:r>
              <a:rPr lang="en-ID" dirty="0"/>
              <a:t>There is more than one correct answer. Click on every correct answer!</a:t>
            </a:r>
          </a:p>
          <a:p>
            <a:endParaRPr lang="en-ID" dirty="0"/>
          </a:p>
          <a:p>
            <a:r>
              <a:rPr lang="en-ID" dirty="0"/>
              <a:t>A. Improve your emotional intelligence</a:t>
            </a:r>
            <a:br>
              <a:rPr lang="en-ID" dirty="0"/>
            </a:br>
            <a:r>
              <a:rPr lang="en-ID" dirty="0"/>
              <a:t>B. Avoid industries where AI is widely applied</a:t>
            </a:r>
            <a:br>
              <a:rPr lang="en-ID" dirty="0"/>
            </a:br>
            <a:r>
              <a:rPr lang="en-ID" dirty="0"/>
              <a:t>C. Undergo personalized training to close skill gaps</a:t>
            </a:r>
            <a:br>
              <a:rPr lang="en-ID" dirty="0"/>
            </a:br>
            <a:r>
              <a:rPr lang="en-ID" dirty="0"/>
              <a:t>D. Switch to jobs with minimal technology involvement</a:t>
            </a:r>
            <a:br>
              <a:rPr lang="en-ID" dirty="0"/>
            </a:br>
            <a:r>
              <a:rPr lang="en-ID" dirty="0"/>
              <a:t>E. Focus on tasks that require creativity and complex thinking</a:t>
            </a:r>
          </a:p>
          <a:p>
            <a:pPr>
              <a:lnSpc>
                <a:spcPct val="107000"/>
              </a:lnSpc>
              <a:spcAft>
                <a:spcPts val="800"/>
              </a:spcAft>
              <a:buNone/>
            </a:pP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988388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924E475-DBEC-DA5F-EDA6-CC1BDB0CCB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327C83AA-B246-8B25-F1B5-0038C9EFDBC7}"/>
              </a:ext>
            </a:extLst>
          </p:cNvPr>
          <p:cNvSpPr>
            <a:spLocks noGrp="1"/>
          </p:cNvSpPr>
          <p:nvPr>
            <p:ph type="ctrTitle"/>
          </p:nvPr>
        </p:nvSpPr>
        <p:spPr>
          <a:xfrm>
            <a:off x="1338805" y="115748"/>
            <a:ext cx="9144000" cy="775504"/>
          </a:xfrm>
        </p:spPr>
        <p:txBody>
          <a:bodyPr>
            <a:normAutofit fontScale="90000"/>
          </a:bodyPr>
          <a:lstStyle/>
          <a:p>
            <a:r>
              <a:rPr lang="en-ID" dirty="0"/>
              <a:t>TKA B.INGGRIS</a:t>
            </a:r>
          </a:p>
        </p:txBody>
      </p:sp>
      <p:sp>
        <p:nvSpPr>
          <p:cNvPr id="3" name="Subtitle 2">
            <a:extLst>
              <a:ext uri="{FF2B5EF4-FFF2-40B4-BE49-F238E27FC236}">
                <a16:creationId xmlns:a16="http://schemas.microsoft.com/office/drawing/2014/main" xmlns="" id="{53BE6D4E-4DB3-0AD0-B14D-234ED177F117}"/>
              </a:ext>
            </a:extLst>
          </p:cNvPr>
          <p:cNvSpPr>
            <a:spLocks noGrp="1"/>
          </p:cNvSpPr>
          <p:nvPr>
            <p:ph type="subTitle" idx="1"/>
          </p:nvPr>
        </p:nvSpPr>
        <p:spPr>
          <a:xfrm>
            <a:off x="694481" y="891252"/>
            <a:ext cx="10984375" cy="5544272"/>
          </a:xfrm>
        </p:spPr>
        <p:txBody>
          <a:bodyPr>
            <a:normAutofit fontScale="85000" lnSpcReduction="10000"/>
          </a:bodyPr>
          <a:lstStyle/>
          <a:p>
            <a:pPr algn="just"/>
            <a:r>
              <a:rPr lang="en-ID" dirty="0"/>
              <a:t>AI is increasingly used in various areas of life, including the workplace. While some support this development, others express concern. Below are arguments for and against the use of AI at work.</a:t>
            </a:r>
          </a:p>
          <a:p>
            <a:pPr algn="just"/>
            <a:r>
              <a:rPr lang="en-ID" dirty="0"/>
              <a:t>Supporters present three main points. First, efficiency and productivity. AI can handle repetitive, monotonous tasks without fatigue, </a:t>
            </a:r>
            <a:r>
              <a:rPr lang="en-ID" dirty="0">
                <a:highlight>
                  <a:srgbClr val="FFFF00"/>
                </a:highlight>
              </a:rPr>
              <a:t>allowing employees to focus on more complex and creative work</a:t>
            </a:r>
            <a:r>
              <a:rPr lang="en-ID" dirty="0"/>
              <a:t>. This increases output and saves time. Second, better decision- making. AI can </a:t>
            </a:r>
            <a:r>
              <a:rPr lang="en-ID" dirty="0" err="1"/>
              <a:t>analyze</a:t>
            </a:r>
            <a:r>
              <a:rPr lang="en-ID" dirty="0"/>
              <a:t> vast amounts of data quickly, identifying patterns and trends that help managers make informed, data-driven decisions. This leads to more accurate forecasts, improved employee engagement, and better overall results. Third, learning and development. AI can enhance employee engagement by offering personalized training. </a:t>
            </a:r>
            <a:r>
              <a:rPr lang="en-ID" dirty="0">
                <a:highlight>
                  <a:srgbClr val="FFFF00"/>
                </a:highlight>
              </a:rPr>
              <a:t>AI systems can detect skill gaps and recommend tailored programs</a:t>
            </a:r>
            <a:r>
              <a:rPr lang="en-ID" dirty="0"/>
              <a:t>, helping employees grow. This benefits both workers—by boosting confidence and capability—and companies—by fostering more skilled, loyal, and satisfied staff.</a:t>
            </a:r>
          </a:p>
          <a:p>
            <a:pPr algn="just"/>
            <a:r>
              <a:rPr lang="en-ID" dirty="0"/>
              <a:t>Critics, however, raise several concerns. First, job displacement. As AI takes over tasks once handled by humans, there’s growing fear of job loss, causing stress among workers. Second, lack of human touch. Despite its capabilities, </a:t>
            </a:r>
            <a:r>
              <a:rPr lang="en-ID" dirty="0">
                <a:highlight>
                  <a:srgbClr val="FFFF00"/>
                </a:highlight>
              </a:rPr>
              <a:t>AI cannot replicate the empathy</a:t>
            </a:r>
            <a:r>
              <a:rPr lang="en-ID" dirty="0"/>
              <a:t>, emotional intelligence, and connection offered by human leaders—essential in many roles. Third, ethical and privacy issues. Concerns about data use require clear policies to ensure fairness, transparency, and respect for privacy, maintaining employee trust.</a:t>
            </a:r>
          </a:p>
          <a:p>
            <a:pPr algn="just"/>
            <a:r>
              <a:rPr lang="en-ID" dirty="0"/>
              <a:t/>
            </a:r>
            <a:br>
              <a:rPr lang="en-ID" dirty="0"/>
            </a:br>
            <a:r>
              <a:rPr lang="en-ID" dirty="0"/>
              <a:t>Conclusion: AI should be used in the workplace, but with proper regulations to maximize benefits and minimize risks. A cautious, well- planned approach is essential for the future.</a:t>
            </a:r>
          </a:p>
          <a:p>
            <a:pPr algn="just"/>
            <a:endParaRPr lang="en-ID" dirty="0"/>
          </a:p>
        </p:txBody>
      </p:sp>
    </p:spTree>
    <p:extLst>
      <p:ext uri="{BB962C8B-B14F-4D97-AF65-F5344CB8AC3E}">
        <p14:creationId xmlns:p14="http://schemas.microsoft.com/office/powerpoint/2010/main" val="2566397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633660-691A-E8F8-1726-D06A232FD02B}"/>
              </a:ext>
            </a:extLst>
          </p:cNvPr>
          <p:cNvSpPr>
            <a:spLocks noGrp="1"/>
          </p:cNvSpPr>
          <p:nvPr>
            <p:ph type="title"/>
          </p:nvPr>
        </p:nvSpPr>
        <p:spPr>
          <a:xfrm>
            <a:off x="2470052" y="2103437"/>
            <a:ext cx="7546145" cy="1976194"/>
          </a:xfrm>
        </p:spPr>
        <p:txBody>
          <a:bodyPr/>
          <a:lstStyle/>
          <a:p>
            <a:r>
              <a:rPr lang="en-ID" dirty="0"/>
              <a:t>THANK YOU</a:t>
            </a:r>
          </a:p>
        </p:txBody>
      </p:sp>
    </p:spTree>
    <p:extLst>
      <p:ext uri="{BB962C8B-B14F-4D97-AF65-F5344CB8AC3E}">
        <p14:creationId xmlns:p14="http://schemas.microsoft.com/office/powerpoint/2010/main" val="18629525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237D9FD-7B26-C3CF-A739-CADFE6CF83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72F4728F-B28D-D885-980E-D884C114BC78}"/>
              </a:ext>
            </a:extLst>
          </p:cNvPr>
          <p:cNvSpPr>
            <a:spLocks noGrp="1"/>
          </p:cNvSpPr>
          <p:nvPr>
            <p:ph type="title"/>
          </p:nvPr>
        </p:nvSpPr>
        <p:spPr>
          <a:xfrm>
            <a:off x="233289" y="162096"/>
            <a:ext cx="1342293" cy="428747"/>
          </a:xfrm>
        </p:spPr>
        <p:txBody>
          <a:bodyPr>
            <a:normAutofit/>
          </a:bodyPr>
          <a:lstStyle/>
          <a:p>
            <a:r>
              <a:rPr lang="en-ID" sz="2400" dirty="0"/>
              <a:t>Teks 2</a:t>
            </a:r>
          </a:p>
        </p:txBody>
      </p:sp>
      <p:sp>
        <p:nvSpPr>
          <p:cNvPr id="4" name="TextBox 3">
            <a:extLst>
              <a:ext uri="{FF2B5EF4-FFF2-40B4-BE49-F238E27FC236}">
                <a16:creationId xmlns:a16="http://schemas.microsoft.com/office/drawing/2014/main" xmlns="" id="{57CC4C9C-2532-1C2D-10E0-A198BA931207}"/>
              </a:ext>
            </a:extLst>
          </p:cNvPr>
          <p:cNvSpPr txBox="1"/>
          <p:nvPr/>
        </p:nvSpPr>
        <p:spPr>
          <a:xfrm>
            <a:off x="233290" y="590843"/>
            <a:ext cx="7588347" cy="6223050"/>
          </a:xfrm>
          <a:prstGeom prst="rect">
            <a:avLst/>
          </a:prstGeom>
          <a:noFill/>
        </p:spPr>
        <p:txBody>
          <a:bodyPr wrap="square">
            <a:spAutoFit/>
          </a:bodyPr>
          <a:lstStyle/>
          <a:p>
            <a:pPr>
              <a:lnSpc>
                <a:spcPct val="107000"/>
              </a:lnSpc>
              <a:spcAft>
                <a:spcPts val="800"/>
              </a:spcAft>
              <a:buNone/>
            </a:pPr>
            <a:r>
              <a:rPr lang="en-ID" sz="1800" dirty="0">
                <a:effectLst/>
                <a:latin typeface="Calibri" panose="020F0502020204030204" pitchFamily="34" charset="0"/>
                <a:ea typeface="Calibri" panose="020F0502020204030204" pitchFamily="34" charset="0"/>
                <a:cs typeface="Times New Roman" panose="02020603050405020304" pitchFamily="18" charset="0"/>
              </a:rPr>
              <a:t>4. According to the text, what are the main reasons why many people are going cashless?</a:t>
            </a:r>
          </a:p>
          <a:p>
            <a:pPr>
              <a:lnSpc>
                <a:spcPct val="107000"/>
              </a:lnSpc>
              <a:spcAft>
                <a:spcPts val="800"/>
              </a:spcAft>
              <a:buNone/>
            </a:pPr>
            <a:r>
              <a:rPr lang="en-ID" sz="1800" dirty="0">
                <a:effectLst/>
                <a:latin typeface="Calibri" panose="020F0502020204030204" pitchFamily="34" charset="0"/>
                <a:ea typeface="Calibri" panose="020F0502020204030204" pitchFamily="34" charset="0"/>
                <a:cs typeface="Times New Roman" panose="02020603050405020304" pitchFamily="18" charset="0"/>
              </a:rPr>
              <a:t>A. Digital payments are quicker and more practical</a:t>
            </a:r>
            <a:br>
              <a:rPr lang="en-ID" sz="1800" dirty="0">
                <a:effectLst/>
                <a:latin typeface="Calibri" panose="020F0502020204030204" pitchFamily="34" charset="0"/>
                <a:ea typeface="Calibri" panose="020F0502020204030204" pitchFamily="34" charset="0"/>
                <a:cs typeface="Times New Roman" panose="02020603050405020304" pitchFamily="18" charset="0"/>
              </a:rPr>
            </a:br>
            <a:r>
              <a:rPr lang="en-ID" sz="1800" dirty="0">
                <a:effectLst/>
                <a:latin typeface="Calibri" panose="020F0502020204030204" pitchFamily="34" charset="0"/>
                <a:ea typeface="Calibri" panose="020F0502020204030204" pitchFamily="34" charset="0"/>
                <a:cs typeface="Times New Roman" panose="02020603050405020304" pitchFamily="18" charset="0"/>
              </a:rPr>
              <a:t>B. People want to save more by using e-wallets</a:t>
            </a:r>
            <a:br>
              <a:rPr lang="en-ID" sz="1800" dirty="0">
                <a:effectLst/>
                <a:latin typeface="Calibri" panose="020F0502020204030204" pitchFamily="34" charset="0"/>
                <a:ea typeface="Calibri" panose="020F0502020204030204" pitchFamily="34" charset="0"/>
                <a:cs typeface="Times New Roman" panose="02020603050405020304" pitchFamily="18" charset="0"/>
              </a:rPr>
            </a:br>
            <a:r>
              <a:rPr lang="en-ID" sz="1800" dirty="0">
                <a:effectLst/>
                <a:latin typeface="Calibri" panose="020F0502020204030204" pitchFamily="34" charset="0"/>
                <a:ea typeface="Calibri" panose="020F0502020204030204" pitchFamily="34" charset="0"/>
                <a:cs typeface="Times New Roman" panose="02020603050405020304" pitchFamily="18" charset="0"/>
              </a:rPr>
              <a:t>C. Schools and cafes have started refusing cash</a:t>
            </a:r>
            <a:br>
              <a:rPr lang="en-ID" sz="1800" dirty="0">
                <a:effectLst/>
                <a:latin typeface="Calibri" panose="020F0502020204030204" pitchFamily="34" charset="0"/>
                <a:ea typeface="Calibri" panose="020F0502020204030204" pitchFamily="34" charset="0"/>
                <a:cs typeface="Times New Roman" panose="02020603050405020304" pitchFamily="18" charset="0"/>
              </a:rPr>
            </a:br>
            <a:r>
              <a:rPr lang="en-ID" sz="1800" dirty="0">
                <a:effectLst/>
                <a:latin typeface="Calibri" panose="020F0502020204030204" pitchFamily="34" charset="0"/>
                <a:ea typeface="Calibri" panose="020F0502020204030204" pitchFamily="34" charset="0"/>
                <a:cs typeface="Times New Roman" panose="02020603050405020304" pitchFamily="18" charset="0"/>
              </a:rPr>
              <a:t>D. Using cards helps people earn extra income</a:t>
            </a:r>
            <a:br>
              <a:rPr lang="en-ID" sz="1800" dirty="0">
                <a:effectLst/>
                <a:latin typeface="Calibri" panose="020F0502020204030204" pitchFamily="34" charset="0"/>
                <a:ea typeface="Calibri" panose="020F0502020204030204" pitchFamily="34" charset="0"/>
                <a:cs typeface="Times New Roman" panose="02020603050405020304" pitchFamily="18" charset="0"/>
              </a:rPr>
            </a:br>
            <a:r>
              <a:rPr lang="en-ID" sz="1800" dirty="0">
                <a:effectLst/>
                <a:latin typeface="Calibri" panose="020F0502020204030204" pitchFamily="34" charset="0"/>
                <a:ea typeface="Calibri" panose="020F0502020204030204" pitchFamily="34" charset="0"/>
                <a:cs typeface="Times New Roman" panose="02020603050405020304" pitchFamily="18" charset="0"/>
              </a:rPr>
              <a:t>E. Governments are banning physical money</a:t>
            </a:r>
          </a:p>
          <a:p>
            <a:pPr>
              <a:lnSpc>
                <a:spcPct val="107000"/>
              </a:lnSpc>
              <a:spcAft>
                <a:spcPts val="800"/>
              </a:spcAft>
              <a:buNone/>
            </a:pPr>
            <a:r>
              <a:rPr lang="en-ID" sz="1800" dirty="0">
                <a:effectLst/>
                <a:latin typeface="Calibri" panose="020F0502020204030204" pitchFamily="34" charset="0"/>
                <a:ea typeface="Calibri" panose="020F0502020204030204" pitchFamily="34" charset="0"/>
                <a:cs typeface="Times New Roman" panose="02020603050405020304" pitchFamily="18" charset="0"/>
              </a:rPr>
              <a:t>5. Who is the author writing this text for?</a:t>
            </a:r>
          </a:p>
          <a:p>
            <a:pPr>
              <a:lnSpc>
                <a:spcPct val="107000"/>
              </a:lnSpc>
              <a:spcAft>
                <a:spcPts val="800"/>
              </a:spcAft>
              <a:buNone/>
            </a:pPr>
            <a:r>
              <a:rPr lang="en-ID" sz="1800" dirty="0">
                <a:effectLst/>
                <a:latin typeface="Calibri" panose="020F0502020204030204" pitchFamily="34" charset="0"/>
                <a:ea typeface="Calibri" panose="020F0502020204030204" pitchFamily="34" charset="0"/>
                <a:cs typeface="Times New Roman" panose="02020603050405020304" pitchFamily="18" charset="0"/>
              </a:rPr>
              <a:t>A. Teenagers and young adults adapting to digital payment.</a:t>
            </a:r>
            <a:br>
              <a:rPr lang="en-ID" sz="1800" dirty="0">
                <a:effectLst/>
                <a:latin typeface="Calibri" panose="020F0502020204030204" pitchFamily="34" charset="0"/>
                <a:ea typeface="Calibri" panose="020F0502020204030204" pitchFamily="34" charset="0"/>
                <a:cs typeface="Times New Roman" panose="02020603050405020304" pitchFamily="18" charset="0"/>
              </a:rPr>
            </a:br>
            <a:r>
              <a:rPr lang="en-ID" sz="1800" dirty="0">
                <a:effectLst/>
                <a:latin typeface="Calibri" panose="020F0502020204030204" pitchFamily="34" charset="0"/>
                <a:ea typeface="Calibri" panose="020F0502020204030204" pitchFamily="34" charset="0"/>
                <a:cs typeface="Times New Roman" panose="02020603050405020304" pitchFamily="18" charset="0"/>
              </a:rPr>
              <a:t>B. Government officials promoting cashless policies.</a:t>
            </a:r>
            <a:br>
              <a:rPr lang="en-ID" sz="1800" dirty="0">
                <a:effectLst/>
                <a:latin typeface="Calibri" panose="020F0502020204030204" pitchFamily="34" charset="0"/>
                <a:ea typeface="Calibri" panose="020F0502020204030204" pitchFamily="34" charset="0"/>
                <a:cs typeface="Times New Roman" panose="02020603050405020304" pitchFamily="18" charset="0"/>
              </a:rPr>
            </a:br>
            <a:r>
              <a:rPr lang="en-ID" sz="1800" dirty="0">
                <a:effectLst/>
                <a:latin typeface="Calibri" panose="020F0502020204030204" pitchFamily="34" charset="0"/>
                <a:ea typeface="Calibri" panose="020F0502020204030204" pitchFamily="34" charset="0"/>
                <a:cs typeface="Times New Roman" panose="02020603050405020304" pitchFamily="18" charset="0"/>
              </a:rPr>
              <a:t>C. Bank staff working on mobile banking systems.</a:t>
            </a:r>
            <a:br>
              <a:rPr lang="en-ID" sz="1800" dirty="0">
                <a:effectLst/>
                <a:latin typeface="Calibri" panose="020F0502020204030204" pitchFamily="34" charset="0"/>
                <a:ea typeface="Calibri" panose="020F0502020204030204" pitchFamily="34" charset="0"/>
                <a:cs typeface="Times New Roman" panose="02020603050405020304" pitchFamily="18" charset="0"/>
              </a:rPr>
            </a:br>
            <a:r>
              <a:rPr lang="en-ID" sz="1800" dirty="0">
                <a:effectLst/>
                <a:latin typeface="Calibri" panose="020F0502020204030204" pitchFamily="34" charset="0"/>
                <a:ea typeface="Calibri" panose="020F0502020204030204" pitchFamily="34" charset="0"/>
                <a:cs typeface="Times New Roman" panose="02020603050405020304" pitchFamily="18" charset="0"/>
              </a:rPr>
              <a:t>D. Students learning about modern lifestyles.</a:t>
            </a:r>
            <a:br>
              <a:rPr lang="en-ID" sz="1800" dirty="0">
                <a:effectLst/>
                <a:latin typeface="Calibri" panose="020F0502020204030204" pitchFamily="34" charset="0"/>
                <a:ea typeface="Calibri" panose="020F0502020204030204" pitchFamily="34" charset="0"/>
                <a:cs typeface="Times New Roman" panose="02020603050405020304" pitchFamily="18" charset="0"/>
              </a:rPr>
            </a:br>
            <a:r>
              <a:rPr lang="en-ID" sz="1800" dirty="0">
                <a:effectLst/>
                <a:latin typeface="Calibri" panose="020F0502020204030204" pitchFamily="34" charset="0"/>
                <a:ea typeface="Calibri" panose="020F0502020204030204" pitchFamily="34" charset="0"/>
                <a:cs typeface="Times New Roman" panose="02020603050405020304" pitchFamily="18" charset="0"/>
              </a:rPr>
              <a:t>E. People unfamiliar with digital technology.</a:t>
            </a:r>
          </a:p>
          <a:p>
            <a:pPr>
              <a:lnSpc>
                <a:spcPct val="107000"/>
              </a:lnSpc>
              <a:spcAft>
                <a:spcPts val="800"/>
              </a:spcAft>
              <a:buNone/>
            </a:pPr>
            <a:r>
              <a:rPr lang="en-ID" sz="1800" dirty="0">
                <a:effectLst/>
                <a:latin typeface="Calibri" panose="020F0502020204030204" pitchFamily="34" charset="0"/>
                <a:ea typeface="Calibri" panose="020F0502020204030204" pitchFamily="34" charset="0"/>
                <a:cs typeface="Times New Roman" panose="02020603050405020304" pitchFamily="18" charset="0"/>
              </a:rPr>
              <a:t>6. How does the writer present different viewpoints about the topic?</a:t>
            </a:r>
          </a:p>
          <a:p>
            <a:pPr>
              <a:lnSpc>
                <a:spcPct val="107000"/>
              </a:lnSpc>
              <a:spcAft>
                <a:spcPts val="800"/>
              </a:spcAft>
              <a:buNone/>
            </a:pPr>
            <a:r>
              <a:rPr lang="en-ID" sz="1800" dirty="0">
                <a:effectLst/>
                <a:latin typeface="Calibri" panose="020F0502020204030204" pitchFamily="34" charset="0"/>
                <a:ea typeface="Calibri" panose="020F0502020204030204" pitchFamily="34" charset="0"/>
                <a:cs typeface="Times New Roman" panose="02020603050405020304" pitchFamily="18" charset="0"/>
              </a:rPr>
              <a:t>A. By showing only negative effects of a cashless society</a:t>
            </a:r>
            <a:br>
              <a:rPr lang="en-ID" sz="1800" dirty="0">
                <a:effectLst/>
                <a:latin typeface="Calibri" panose="020F0502020204030204" pitchFamily="34" charset="0"/>
                <a:ea typeface="Calibri" panose="020F0502020204030204" pitchFamily="34" charset="0"/>
                <a:cs typeface="Times New Roman" panose="02020603050405020304" pitchFamily="18" charset="0"/>
              </a:rPr>
            </a:br>
            <a:r>
              <a:rPr lang="en-ID" sz="1800" dirty="0">
                <a:effectLst/>
                <a:latin typeface="Calibri" panose="020F0502020204030204" pitchFamily="34" charset="0"/>
                <a:ea typeface="Calibri" panose="020F0502020204030204" pitchFamily="34" charset="0"/>
                <a:cs typeface="Times New Roman" panose="02020603050405020304" pitchFamily="18" charset="0"/>
              </a:rPr>
              <a:t>B. By clearly supporting the idea of going fully digital</a:t>
            </a:r>
            <a:br>
              <a:rPr lang="en-ID" sz="1800" dirty="0">
                <a:effectLst/>
                <a:latin typeface="Calibri" panose="020F0502020204030204" pitchFamily="34" charset="0"/>
                <a:ea typeface="Calibri" panose="020F0502020204030204" pitchFamily="34" charset="0"/>
                <a:cs typeface="Times New Roman" panose="02020603050405020304" pitchFamily="18" charset="0"/>
              </a:rPr>
            </a:br>
            <a:r>
              <a:rPr lang="en-ID" sz="1800" dirty="0">
                <a:effectLst/>
                <a:latin typeface="Calibri" panose="020F0502020204030204" pitchFamily="34" charset="0"/>
                <a:ea typeface="Calibri" panose="020F0502020204030204" pitchFamily="34" charset="0"/>
                <a:cs typeface="Times New Roman" panose="02020603050405020304" pitchFamily="18" charset="0"/>
              </a:rPr>
              <a:t>C. By including statistics from international research</a:t>
            </a:r>
            <a:br>
              <a:rPr lang="en-ID" sz="1800" dirty="0">
                <a:effectLst/>
                <a:latin typeface="Calibri" panose="020F0502020204030204" pitchFamily="34" charset="0"/>
                <a:ea typeface="Calibri" panose="020F0502020204030204" pitchFamily="34" charset="0"/>
                <a:cs typeface="Times New Roman" panose="02020603050405020304" pitchFamily="18" charset="0"/>
              </a:rPr>
            </a:br>
            <a:r>
              <a:rPr lang="en-ID" sz="1800" dirty="0">
                <a:effectLst/>
                <a:latin typeface="Calibri" panose="020F0502020204030204" pitchFamily="34" charset="0"/>
                <a:ea typeface="Calibri" panose="020F0502020204030204" pitchFamily="34" charset="0"/>
                <a:cs typeface="Times New Roman" panose="02020603050405020304" pitchFamily="18" charset="0"/>
              </a:rPr>
              <a:t>D. By giving emotional opinions from young people</a:t>
            </a:r>
            <a:br>
              <a:rPr lang="en-ID" sz="1800" dirty="0">
                <a:effectLst/>
                <a:latin typeface="Calibri" panose="020F0502020204030204" pitchFamily="34" charset="0"/>
                <a:ea typeface="Calibri" panose="020F0502020204030204" pitchFamily="34" charset="0"/>
                <a:cs typeface="Times New Roman" panose="02020603050405020304" pitchFamily="18" charset="0"/>
              </a:rPr>
            </a:br>
            <a:r>
              <a:rPr lang="en-ID" sz="1800" dirty="0">
                <a:effectLst/>
                <a:latin typeface="Calibri" panose="020F0502020204030204" pitchFamily="34" charset="0"/>
                <a:ea typeface="Calibri" panose="020F0502020204030204" pitchFamily="34" charset="0"/>
                <a:cs typeface="Times New Roman" panose="02020603050405020304" pitchFamily="18" charset="0"/>
              </a:rPr>
              <a:t>E. By mentioning pros and cons of going cashless</a:t>
            </a:r>
          </a:p>
        </p:txBody>
      </p:sp>
      <p:graphicFrame>
        <p:nvGraphicFramePr>
          <p:cNvPr id="5" name="Table 4">
            <a:extLst>
              <a:ext uri="{FF2B5EF4-FFF2-40B4-BE49-F238E27FC236}">
                <a16:creationId xmlns:a16="http://schemas.microsoft.com/office/drawing/2014/main" xmlns="" id="{E7F36746-80E8-5881-B9DD-786FBDA8155D}"/>
              </a:ext>
            </a:extLst>
          </p:cNvPr>
          <p:cNvGraphicFramePr>
            <a:graphicFrameLocks noGrp="1"/>
          </p:cNvGraphicFramePr>
          <p:nvPr>
            <p:extLst>
              <p:ext uri="{D42A27DB-BD31-4B8C-83A1-F6EECF244321}">
                <p14:modId xmlns:p14="http://schemas.microsoft.com/office/powerpoint/2010/main" val="3085196265"/>
              </p:ext>
            </p:extLst>
          </p:nvPr>
        </p:nvGraphicFramePr>
        <p:xfrm>
          <a:off x="6096000" y="1058073"/>
          <a:ext cx="5979942" cy="2219960"/>
        </p:xfrm>
        <a:graphic>
          <a:graphicData uri="http://schemas.openxmlformats.org/drawingml/2006/table">
            <a:tbl>
              <a:tblPr firstRow="1" bandRow="1">
                <a:tableStyleId>{5C22544A-7EE6-4342-B048-85BDC9FD1C3A}</a:tableStyleId>
              </a:tblPr>
              <a:tblGrid>
                <a:gridCol w="3160542">
                  <a:extLst>
                    <a:ext uri="{9D8B030D-6E8A-4147-A177-3AD203B41FA5}">
                      <a16:colId xmlns:a16="http://schemas.microsoft.com/office/drawing/2014/main" xmlns="" val="1541884290"/>
                    </a:ext>
                  </a:extLst>
                </a:gridCol>
                <a:gridCol w="2819400">
                  <a:extLst>
                    <a:ext uri="{9D8B030D-6E8A-4147-A177-3AD203B41FA5}">
                      <a16:colId xmlns:a16="http://schemas.microsoft.com/office/drawing/2014/main" xmlns="" val="2318462325"/>
                    </a:ext>
                  </a:extLst>
                </a:gridCol>
              </a:tblGrid>
              <a:tr h="0">
                <a:tc>
                  <a:txBody>
                    <a:bodyPr/>
                    <a:lstStyle/>
                    <a:p>
                      <a:r>
                        <a:rPr lang="en-ID" dirty="0"/>
                        <a:t>1.menurut</a:t>
                      </a:r>
                    </a:p>
                  </a:txBody>
                  <a:tcPr/>
                </a:tc>
                <a:tc>
                  <a:txBody>
                    <a:bodyPr/>
                    <a:lstStyle/>
                    <a:p>
                      <a:r>
                        <a:rPr lang="en-ID" dirty="0"/>
                        <a:t>11.Lebih</a:t>
                      </a:r>
                    </a:p>
                  </a:txBody>
                  <a:tcPr/>
                </a:tc>
                <a:extLst>
                  <a:ext uri="{0D108BD9-81ED-4DB2-BD59-A6C34878D82A}">
                    <a16:rowId xmlns:a16="http://schemas.microsoft.com/office/drawing/2014/main" xmlns="" val="1974794471"/>
                  </a:ext>
                </a:extLst>
              </a:tr>
              <a:tr h="370840">
                <a:tc>
                  <a:txBody>
                    <a:bodyPr/>
                    <a:lstStyle/>
                    <a:p>
                      <a:r>
                        <a:rPr lang="en-ID" dirty="0"/>
                        <a:t>2.alasan</a:t>
                      </a:r>
                    </a:p>
                  </a:txBody>
                  <a:tcPr/>
                </a:tc>
                <a:tc>
                  <a:txBody>
                    <a:bodyPr/>
                    <a:lstStyle/>
                    <a:p>
                      <a:r>
                        <a:rPr lang="en-ID" dirty="0"/>
                        <a:t>12. </a:t>
                      </a:r>
                      <a:r>
                        <a:rPr lang="en-ID" dirty="0" err="1"/>
                        <a:t>pendapatan</a:t>
                      </a:r>
                      <a:endParaRPr lang="en-ID" dirty="0"/>
                    </a:p>
                  </a:txBody>
                  <a:tcPr/>
                </a:tc>
                <a:extLst>
                  <a:ext uri="{0D108BD9-81ED-4DB2-BD59-A6C34878D82A}">
                    <a16:rowId xmlns:a16="http://schemas.microsoft.com/office/drawing/2014/main" xmlns="" val="1257933574"/>
                  </a:ext>
                </a:extLst>
              </a:tr>
              <a:tr h="370840">
                <a:tc>
                  <a:txBody>
                    <a:bodyPr/>
                    <a:lstStyle/>
                    <a:p>
                      <a:r>
                        <a:rPr lang="en-ID" dirty="0"/>
                        <a:t>3.Tanpa uang cash</a:t>
                      </a:r>
                    </a:p>
                  </a:txBody>
                  <a:tcPr/>
                </a:tc>
                <a:tc>
                  <a:txBody>
                    <a:bodyPr/>
                    <a:lstStyle/>
                    <a:p>
                      <a:r>
                        <a:rPr lang="en-ID" dirty="0"/>
                        <a:t>13.pemerintah</a:t>
                      </a:r>
                    </a:p>
                  </a:txBody>
                  <a:tcPr/>
                </a:tc>
                <a:extLst>
                  <a:ext uri="{0D108BD9-81ED-4DB2-BD59-A6C34878D82A}">
                    <a16:rowId xmlns:a16="http://schemas.microsoft.com/office/drawing/2014/main" xmlns="" val="291049270"/>
                  </a:ext>
                </a:extLst>
              </a:tr>
              <a:tr h="370840">
                <a:tc>
                  <a:txBody>
                    <a:bodyPr/>
                    <a:lstStyle/>
                    <a:p>
                      <a:r>
                        <a:rPr lang="en-ID" dirty="0"/>
                        <a:t>4.pembayaran</a:t>
                      </a:r>
                    </a:p>
                  </a:txBody>
                  <a:tcPr/>
                </a:tc>
                <a:tc>
                  <a:txBody>
                    <a:bodyPr/>
                    <a:lstStyle/>
                    <a:p>
                      <a:r>
                        <a:rPr lang="en-ID" dirty="0"/>
                        <a:t>14.melarang</a:t>
                      </a:r>
                    </a:p>
                  </a:txBody>
                  <a:tcPr/>
                </a:tc>
                <a:extLst>
                  <a:ext uri="{0D108BD9-81ED-4DB2-BD59-A6C34878D82A}">
                    <a16:rowId xmlns:a16="http://schemas.microsoft.com/office/drawing/2014/main" xmlns="" val="504261645"/>
                  </a:ext>
                </a:extLst>
              </a:tr>
              <a:tr h="370840">
                <a:tc>
                  <a:txBody>
                    <a:bodyPr/>
                    <a:lstStyle/>
                    <a:p>
                      <a:r>
                        <a:rPr lang="en-ID" dirty="0"/>
                        <a:t>5.Lebih </a:t>
                      </a:r>
                      <a:r>
                        <a:rPr lang="en-ID" dirty="0" err="1"/>
                        <a:t>cepat</a:t>
                      </a:r>
                      <a:endParaRPr lang="en-ID" dirty="0"/>
                    </a:p>
                  </a:txBody>
                  <a:tcPr/>
                </a:tc>
                <a:tc>
                  <a:txBody>
                    <a:bodyPr/>
                    <a:lstStyle/>
                    <a:p>
                      <a:r>
                        <a:rPr lang="en-ID" dirty="0"/>
                        <a:t>15.penulis</a:t>
                      </a:r>
                    </a:p>
                  </a:txBody>
                  <a:tcPr/>
                </a:tc>
                <a:extLst>
                  <a:ext uri="{0D108BD9-81ED-4DB2-BD59-A6C34878D82A}">
                    <a16:rowId xmlns:a16="http://schemas.microsoft.com/office/drawing/2014/main" xmlns="" val="1492183441"/>
                  </a:ext>
                </a:extLst>
              </a:tr>
              <a:tr h="370840">
                <a:tc>
                  <a:txBody>
                    <a:bodyPr/>
                    <a:lstStyle/>
                    <a:p>
                      <a:r>
                        <a:rPr lang="en-ID" dirty="0"/>
                        <a:t>6.lebih</a:t>
                      </a:r>
                    </a:p>
                  </a:txBody>
                  <a:tcPr/>
                </a:tc>
                <a:tc>
                  <a:txBody>
                    <a:bodyPr/>
                    <a:lstStyle/>
                    <a:p>
                      <a:r>
                        <a:rPr lang="en-ID" dirty="0"/>
                        <a:t>16.remaja</a:t>
                      </a:r>
                    </a:p>
                  </a:txBody>
                  <a:tcPr/>
                </a:tc>
                <a:extLst>
                  <a:ext uri="{0D108BD9-81ED-4DB2-BD59-A6C34878D82A}">
                    <a16:rowId xmlns:a16="http://schemas.microsoft.com/office/drawing/2014/main" xmlns="" val="3198024153"/>
                  </a:ext>
                </a:extLst>
              </a:tr>
            </a:tbl>
          </a:graphicData>
        </a:graphic>
      </p:graphicFrame>
      <p:graphicFrame>
        <p:nvGraphicFramePr>
          <p:cNvPr id="8" name="Table 7">
            <a:extLst>
              <a:ext uri="{FF2B5EF4-FFF2-40B4-BE49-F238E27FC236}">
                <a16:creationId xmlns:a16="http://schemas.microsoft.com/office/drawing/2014/main" xmlns="" id="{51728411-DC06-8044-C080-EBF26B8613CF}"/>
              </a:ext>
            </a:extLst>
          </p:cNvPr>
          <p:cNvGraphicFramePr>
            <a:graphicFrameLocks noGrp="1"/>
          </p:cNvGraphicFramePr>
          <p:nvPr>
            <p:extLst>
              <p:ext uri="{D42A27DB-BD31-4B8C-83A1-F6EECF244321}">
                <p14:modId xmlns:p14="http://schemas.microsoft.com/office/powerpoint/2010/main" val="980580683"/>
              </p:ext>
            </p:extLst>
          </p:nvPr>
        </p:nvGraphicFramePr>
        <p:xfrm>
          <a:off x="6096000" y="3278033"/>
          <a:ext cx="5979942" cy="1478280"/>
        </p:xfrm>
        <a:graphic>
          <a:graphicData uri="http://schemas.openxmlformats.org/drawingml/2006/table">
            <a:tbl>
              <a:tblPr firstRow="1" bandRow="1">
                <a:tableStyleId>{5C22544A-7EE6-4342-B048-85BDC9FD1C3A}</a:tableStyleId>
              </a:tblPr>
              <a:tblGrid>
                <a:gridCol w="3167025">
                  <a:extLst>
                    <a:ext uri="{9D8B030D-6E8A-4147-A177-3AD203B41FA5}">
                      <a16:colId xmlns:a16="http://schemas.microsoft.com/office/drawing/2014/main" xmlns="" val="1541884290"/>
                    </a:ext>
                  </a:extLst>
                </a:gridCol>
                <a:gridCol w="2812917">
                  <a:extLst>
                    <a:ext uri="{9D8B030D-6E8A-4147-A177-3AD203B41FA5}">
                      <a16:colId xmlns:a16="http://schemas.microsoft.com/office/drawing/2014/main" xmlns="" val="2318462325"/>
                    </a:ext>
                  </a:extLst>
                </a:gridCol>
              </a:tblGrid>
              <a:tr h="0">
                <a:tc>
                  <a:txBody>
                    <a:bodyPr/>
                    <a:lstStyle/>
                    <a:p>
                      <a:r>
                        <a:rPr lang="en-ID" dirty="0"/>
                        <a:t>7.praktis</a:t>
                      </a:r>
                    </a:p>
                  </a:txBody>
                  <a:tcPr/>
                </a:tc>
                <a:tc>
                  <a:txBody>
                    <a:bodyPr/>
                    <a:lstStyle/>
                    <a:p>
                      <a:r>
                        <a:rPr lang="en-ID" dirty="0"/>
                        <a:t>17.Muda</a:t>
                      </a:r>
                    </a:p>
                  </a:txBody>
                  <a:tcPr/>
                </a:tc>
                <a:extLst>
                  <a:ext uri="{0D108BD9-81ED-4DB2-BD59-A6C34878D82A}">
                    <a16:rowId xmlns:a16="http://schemas.microsoft.com/office/drawing/2014/main" xmlns="" val="1974794471"/>
                  </a:ext>
                </a:extLst>
              </a:tr>
              <a:tr h="370840">
                <a:tc>
                  <a:txBody>
                    <a:bodyPr/>
                    <a:lstStyle/>
                    <a:p>
                      <a:r>
                        <a:rPr lang="en-ID" dirty="0"/>
                        <a:t>8.menolak</a:t>
                      </a:r>
                    </a:p>
                  </a:txBody>
                  <a:tcPr/>
                </a:tc>
                <a:tc>
                  <a:txBody>
                    <a:bodyPr/>
                    <a:lstStyle/>
                    <a:p>
                      <a:r>
                        <a:rPr lang="en-ID" dirty="0"/>
                        <a:t>18.Orang </a:t>
                      </a:r>
                      <a:r>
                        <a:rPr lang="en-ID" dirty="0" err="1"/>
                        <a:t>Dewasa</a:t>
                      </a:r>
                      <a:endParaRPr lang="en-ID" dirty="0"/>
                    </a:p>
                  </a:txBody>
                  <a:tcPr/>
                </a:tc>
                <a:extLst>
                  <a:ext uri="{0D108BD9-81ED-4DB2-BD59-A6C34878D82A}">
                    <a16:rowId xmlns:a16="http://schemas.microsoft.com/office/drawing/2014/main" xmlns="" val="1257933574"/>
                  </a:ext>
                </a:extLst>
              </a:tr>
              <a:tr h="370840">
                <a:tc>
                  <a:txBody>
                    <a:bodyPr/>
                    <a:lstStyle/>
                    <a:p>
                      <a:r>
                        <a:rPr lang="en-ID" dirty="0"/>
                        <a:t>9.menggunakan</a:t>
                      </a:r>
                    </a:p>
                  </a:txBody>
                  <a:tcPr/>
                </a:tc>
                <a:tc>
                  <a:txBody>
                    <a:bodyPr/>
                    <a:lstStyle/>
                    <a:p>
                      <a:r>
                        <a:rPr lang="en-ID" dirty="0"/>
                        <a:t>19.</a:t>
                      </a:r>
                    </a:p>
                  </a:txBody>
                  <a:tcPr/>
                </a:tc>
                <a:extLst>
                  <a:ext uri="{0D108BD9-81ED-4DB2-BD59-A6C34878D82A}">
                    <a16:rowId xmlns:a16="http://schemas.microsoft.com/office/drawing/2014/main" xmlns="" val="291049270"/>
                  </a:ext>
                </a:extLst>
              </a:tr>
              <a:tr h="370840">
                <a:tc>
                  <a:txBody>
                    <a:bodyPr/>
                    <a:lstStyle/>
                    <a:p>
                      <a:r>
                        <a:rPr lang="en-ID" dirty="0"/>
                        <a:t>10.mendapat</a:t>
                      </a:r>
                    </a:p>
                  </a:txBody>
                  <a:tcPr/>
                </a:tc>
                <a:tc>
                  <a:txBody>
                    <a:bodyPr/>
                    <a:lstStyle/>
                    <a:p>
                      <a:r>
                        <a:rPr lang="en-ID" dirty="0"/>
                        <a:t>20</a:t>
                      </a:r>
                    </a:p>
                  </a:txBody>
                  <a:tcPr/>
                </a:tc>
                <a:extLst>
                  <a:ext uri="{0D108BD9-81ED-4DB2-BD59-A6C34878D82A}">
                    <a16:rowId xmlns:a16="http://schemas.microsoft.com/office/drawing/2014/main" xmlns="" val="504261645"/>
                  </a:ext>
                </a:extLst>
              </a:tr>
            </a:tbl>
          </a:graphicData>
        </a:graphic>
      </p:graphicFrame>
    </p:spTree>
    <p:extLst>
      <p:ext uri="{BB962C8B-B14F-4D97-AF65-F5344CB8AC3E}">
        <p14:creationId xmlns:p14="http://schemas.microsoft.com/office/powerpoint/2010/main" val="20545621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C50B998-598A-7413-CE97-3EDDF0D2C0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6FAA923A-7F36-8501-927C-461EBD7404CA}"/>
              </a:ext>
            </a:extLst>
          </p:cNvPr>
          <p:cNvSpPr>
            <a:spLocks noGrp="1"/>
          </p:cNvSpPr>
          <p:nvPr>
            <p:ph type="ctrTitle"/>
          </p:nvPr>
        </p:nvSpPr>
        <p:spPr>
          <a:xfrm>
            <a:off x="1338805" y="115748"/>
            <a:ext cx="9144000" cy="775504"/>
          </a:xfrm>
        </p:spPr>
        <p:txBody>
          <a:bodyPr>
            <a:normAutofit fontScale="90000"/>
          </a:bodyPr>
          <a:lstStyle/>
          <a:p>
            <a:r>
              <a:rPr lang="en-ID" dirty="0"/>
              <a:t>TKA B.INGGRIS</a:t>
            </a:r>
          </a:p>
        </p:txBody>
      </p:sp>
      <p:sp>
        <p:nvSpPr>
          <p:cNvPr id="3" name="Subtitle 2">
            <a:extLst>
              <a:ext uri="{FF2B5EF4-FFF2-40B4-BE49-F238E27FC236}">
                <a16:creationId xmlns:a16="http://schemas.microsoft.com/office/drawing/2014/main" xmlns="" id="{813AF817-C122-0855-0B67-9B94AF064380}"/>
              </a:ext>
            </a:extLst>
          </p:cNvPr>
          <p:cNvSpPr>
            <a:spLocks noGrp="1"/>
          </p:cNvSpPr>
          <p:nvPr>
            <p:ph type="subTitle" idx="1"/>
          </p:nvPr>
        </p:nvSpPr>
        <p:spPr>
          <a:xfrm>
            <a:off x="694481" y="891251"/>
            <a:ext cx="10984375" cy="5734631"/>
          </a:xfrm>
        </p:spPr>
        <p:txBody>
          <a:bodyPr>
            <a:normAutofit fontScale="85000" lnSpcReduction="10000"/>
          </a:bodyPr>
          <a:lstStyle/>
          <a:p>
            <a:pPr algn="just"/>
            <a:r>
              <a:rPr lang="en-ID" dirty="0"/>
              <a:t>In recent years, the world has seen a big change in how people pay for things. More and more people, especially young ones, prefer using digital payment methods like e-wallets, mobile banking, and contactless cards. This new trend has given rise to what many call the “cashless generation.”</a:t>
            </a:r>
          </a:p>
          <a:p>
            <a:pPr algn="just"/>
            <a:r>
              <a:rPr lang="en-ID" dirty="0"/>
              <a:t>One main reason for this shift is convenience. Paying with a phone or card is faster and easier than carrying coins and bills. People can now buy food, shop online, or even pay for public transport with just a tap. It also helps reduce the risk of theft since there is no physical money to lose.</a:t>
            </a:r>
          </a:p>
          <a:p>
            <a:pPr algn="just"/>
            <a:r>
              <a:rPr lang="en-ID" dirty="0"/>
              <a:t>Another reason is the growth of technology. With smartphones becoming common and the internet being more available, digital payments have become part of daily life. Many schools and cafes now even refuse to accept cash, encouraging young people to adapt to this modern lifestyle.</a:t>
            </a:r>
          </a:p>
          <a:p>
            <a:pPr algn="just"/>
            <a:r>
              <a:rPr lang="en-ID" dirty="0"/>
              <a:t>However, there are some concerns. Some people argue that going cashless can exclude older generations or those who do not have access to smartphones or bank accounts. Others worry about privacy and security, as digital payments can be tracked and hacked.</a:t>
            </a:r>
          </a:p>
          <a:p>
            <a:pPr algn="just"/>
            <a:r>
              <a:rPr lang="en-ID" dirty="0"/>
              <a:t>Despite these issues, the cashless trend continues to grow. Governments and businesses are working to make digital payments more secure and more available to everyone. It seems likely that the future will be even more digital.</a:t>
            </a:r>
            <a:br>
              <a:rPr lang="en-ID" dirty="0"/>
            </a:br>
            <a:r>
              <a:rPr lang="en-ID" dirty="0"/>
              <a:t>In conclusion, the cashless generation represents a big change in how we handle money. While there are both advantages and disadvantages, it is clear that cashless payments offer many benefits in terms of speed and convenience. As long as we ensure that everyone can join this movement, the cashless future could be a smart and inclusive one.</a:t>
            </a:r>
          </a:p>
          <a:p>
            <a:pPr algn="just"/>
            <a:endParaRPr lang="en-ID" dirty="0"/>
          </a:p>
        </p:txBody>
      </p:sp>
      <p:sp>
        <p:nvSpPr>
          <p:cNvPr id="4" name="Oval 3">
            <a:extLst>
              <a:ext uri="{FF2B5EF4-FFF2-40B4-BE49-F238E27FC236}">
                <a16:creationId xmlns:a16="http://schemas.microsoft.com/office/drawing/2014/main" xmlns="" id="{AE9851CC-4821-AE4C-9FFA-4A19585EDD91}"/>
              </a:ext>
            </a:extLst>
          </p:cNvPr>
          <p:cNvSpPr/>
          <p:nvPr/>
        </p:nvSpPr>
        <p:spPr>
          <a:xfrm>
            <a:off x="1406739" y="677299"/>
            <a:ext cx="604911" cy="478302"/>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D" dirty="0">
                <a:solidFill>
                  <a:schemeClr val="tx1"/>
                </a:solidFill>
              </a:rPr>
              <a:t>1</a:t>
            </a:r>
            <a:r>
              <a:rPr lang="en-ID" dirty="0"/>
              <a:t>11</a:t>
            </a:r>
          </a:p>
        </p:txBody>
      </p:sp>
      <p:sp>
        <p:nvSpPr>
          <p:cNvPr id="7" name="Oval 6">
            <a:extLst>
              <a:ext uri="{FF2B5EF4-FFF2-40B4-BE49-F238E27FC236}">
                <a16:creationId xmlns:a16="http://schemas.microsoft.com/office/drawing/2014/main" xmlns="" id="{2A677B37-2209-3A86-127C-9E4A92F32E9D}"/>
              </a:ext>
            </a:extLst>
          </p:cNvPr>
          <p:cNvSpPr/>
          <p:nvPr/>
        </p:nvSpPr>
        <p:spPr>
          <a:xfrm>
            <a:off x="3725564" y="784276"/>
            <a:ext cx="604911" cy="478302"/>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D" dirty="0">
                <a:solidFill>
                  <a:schemeClr val="tx1"/>
                </a:solidFill>
              </a:rPr>
              <a:t>2</a:t>
            </a:r>
            <a:r>
              <a:rPr lang="en-ID" dirty="0"/>
              <a:t>11</a:t>
            </a:r>
          </a:p>
        </p:txBody>
      </p:sp>
    </p:spTree>
    <p:extLst>
      <p:ext uri="{BB962C8B-B14F-4D97-AF65-F5344CB8AC3E}">
        <p14:creationId xmlns:p14="http://schemas.microsoft.com/office/powerpoint/2010/main" val="24335306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486177156"/>
              </p:ext>
            </p:extLst>
          </p:nvPr>
        </p:nvGraphicFramePr>
        <p:xfrm>
          <a:off x="579424" y="443621"/>
          <a:ext cx="11470740" cy="6047715"/>
        </p:xfrm>
        <a:graphic>
          <a:graphicData uri="http://schemas.openxmlformats.org/drawingml/2006/table">
            <a:tbl>
              <a:tblPr firstRow="1" bandRow="1">
                <a:tableStyleId>{5C22544A-7EE6-4342-B048-85BDC9FD1C3A}</a:tableStyleId>
              </a:tblPr>
              <a:tblGrid>
                <a:gridCol w="1911790"/>
                <a:gridCol w="1911790"/>
                <a:gridCol w="1911790"/>
                <a:gridCol w="1911790"/>
                <a:gridCol w="1911790"/>
                <a:gridCol w="1911790"/>
              </a:tblGrid>
              <a:tr h="403181">
                <a:tc>
                  <a:txBody>
                    <a:bodyPr/>
                    <a:lstStyle/>
                    <a:p>
                      <a:r>
                        <a:rPr lang="id-ID" dirty="0" smtClean="0"/>
                        <a:t>1. Saat</a:t>
                      </a:r>
                      <a:r>
                        <a:rPr lang="id-ID" baseline="0" dirty="0" smtClean="0"/>
                        <a:t> ini</a:t>
                      </a:r>
                      <a:endParaRPr lang="id-ID" dirty="0"/>
                    </a:p>
                  </a:txBody>
                  <a:tcPr/>
                </a:tc>
                <a:tc>
                  <a:txBody>
                    <a:bodyPr/>
                    <a:lstStyle/>
                    <a:p>
                      <a:r>
                        <a:rPr lang="id-ID" dirty="0" smtClean="0"/>
                        <a:t>16.</a:t>
                      </a:r>
                      <a:endParaRPr lang="id-ID" dirty="0"/>
                    </a:p>
                  </a:txBody>
                  <a:tcPr/>
                </a:tc>
                <a:tc>
                  <a:txBody>
                    <a:bodyPr/>
                    <a:lstStyle/>
                    <a:p>
                      <a:r>
                        <a:rPr lang="id-ID" dirty="0" smtClean="0"/>
                        <a:t>31.</a:t>
                      </a:r>
                      <a:endParaRPr lang="id-ID" dirty="0"/>
                    </a:p>
                  </a:txBody>
                  <a:tcPr/>
                </a:tc>
                <a:tc>
                  <a:txBody>
                    <a:bodyPr/>
                    <a:lstStyle/>
                    <a:p>
                      <a:r>
                        <a:rPr lang="id-ID" dirty="0" smtClean="0"/>
                        <a:t>46.</a:t>
                      </a:r>
                      <a:endParaRPr lang="id-ID" dirty="0"/>
                    </a:p>
                  </a:txBody>
                  <a:tcPr/>
                </a:tc>
                <a:tc>
                  <a:txBody>
                    <a:bodyPr/>
                    <a:lstStyle/>
                    <a:p>
                      <a:r>
                        <a:rPr lang="id-ID" dirty="0" smtClean="0"/>
                        <a:t>61.</a:t>
                      </a:r>
                      <a:endParaRPr lang="id-ID" dirty="0"/>
                    </a:p>
                  </a:txBody>
                  <a:tcPr/>
                </a:tc>
                <a:tc>
                  <a:txBody>
                    <a:bodyPr/>
                    <a:lstStyle/>
                    <a:p>
                      <a:r>
                        <a:rPr lang="id-ID" dirty="0" smtClean="0"/>
                        <a:t>76</a:t>
                      </a:r>
                      <a:endParaRPr lang="id-ID" dirty="0"/>
                    </a:p>
                  </a:txBody>
                  <a:tcPr/>
                </a:tc>
              </a:tr>
              <a:tr h="403181">
                <a:tc>
                  <a:txBody>
                    <a:bodyPr/>
                    <a:lstStyle/>
                    <a:p>
                      <a:r>
                        <a:rPr lang="id-ID" dirty="0" smtClean="0"/>
                        <a:t>2.Dunia</a:t>
                      </a:r>
                      <a:endParaRPr lang="id-ID" dirty="0"/>
                    </a:p>
                  </a:txBody>
                  <a:tcPr/>
                </a:tc>
                <a:tc>
                  <a:txBody>
                    <a:bodyPr/>
                    <a:lstStyle/>
                    <a:p>
                      <a:r>
                        <a:rPr lang="id-ID" dirty="0" smtClean="0"/>
                        <a:t>17.</a:t>
                      </a:r>
                      <a:endParaRPr lang="id-ID" dirty="0"/>
                    </a:p>
                  </a:txBody>
                  <a:tcPr/>
                </a:tc>
                <a:tc>
                  <a:txBody>
                    <a:bodyPr/>
                    <a:lstStyle/>
                    <a:p>
                      <a:r>
                        <a:rPr lang="id-ID" dirty="0" smtClean="0"/>
                        <a:t>32.</a:t>
                      </a:r>
                      <a:endParaRPr lang="id-ID" dirty="0"/>
                    </a:p>
                  </a:txBody>
                  <a:tcPr/>
                </a:tc>
                <a:tc>
                  <a:txBody>
                    <a:bodyPr/>
                    <a:lstStyle/>
                    <a:p>
                      <a:r>
                        <a:rPr lang="id-ID" dirty="0" smtClean="0"/>
                        <a:t>47.</a:t>
                      </a:r>
                      <a:endParaRPr lang="id-ID" dirty="0"/>
                    </a:p>
                  </a:txBody>
                  <a:tcPr/>
                </a:tc>
                <a:tc>
                  <a:txBody>
                    <a:bodyPr/>
                    <a:lstStyle/>
                    <a:p>
                      <a:r>
                        <a:rPr lang="id-ID" dirty="0" smtClean="0"/>
                        <a:t>62.</a:t>
                      </a:r>
                      <a:endParaRPr lang="id-ID" dirty="0"/>
                    </a:p>
                  </a:txBody>
                  <a:tcPr/>
                </a:tc>
                <a:tc>
                  <a:txBody>
                    <a:bodyPr/>
                    <a:lstStyle/>
                    <a:p>
                      <a:r>
                        <a:rPr lang="id-ID" dirty="0" smtClean="0"/>
                        <a:t>77</a:t>
                      </a:r>
                      <a:endParaRPr lang="id-ID" dirty="0"/>
                    </a:p>
                  </a:txBody>
                  <a:tcPr/>
                </a:tc>
              </a:tr>
              <a:tr h="403181">
                <a:tc>
                  <a:txBody>
                    <a:bodyPr/>
                    <a:lstStyle/>
                    <a:p>
                      <a:r>
                        <a:rPr lang="id-ID" dirty="0" smtClean="0"/>
                        <a:t>3.Besar</a:t>
                      </a:r>
                      <a:endParaRPr lang="id-ID" dirty="0"/>
                    </a:p>
                  </a:txBody>
                  <a:tcPr/>
                </a:tc>
                <a:tc>
                  <a:txBody>
                    <a:bodyPr/>
                    <a:lstStyle/>
                    <a:p>
                      <a:r>
                        <a:rPr lang="id-ID" dirty="0" smtClean="0"/>
                        <a:t>18.</a:t>
                      </a:r>
                      <a:endParaRPr lang="id-ID" dirty="0"/>
                    </a:p>
                  </a:txBody>
                  <a:tcPr/>
                </a:tc>
                <a:tc>
                  <a:txBody>
                    <a:bodyPr/>
                    <a:lstStyle/>
                    <a:p>
                      <a:r>
                        <a:rPr lang="id-ID" dirty="0" smtClean="0"/>
                        <a:t>33.</a:t>
                      </a:r>
                      <a:endParaRPr lang="id-ID" dirty="0"/>
                    </a:p>
                  </a:txBody>
                  <a:tcPr/>
                </a:tc>
                <a:tc>
                  <a:txBody>
                    <a:bodyPr/>
                    <a:lstStyle/>
                    <a:p>
                      <a:r>
                        <a:rPr lang="id-ID" dirty="0" smtClean="0"/>
                        <a:t>48.</a:t>
                      </a:r>
                      <a:endParaRPr lang="id-ID" dirty="0"/>
                    </a:p>
                  </a:txBody>
                  <a:tcPr/>
                </a:tc>
                <a:tc>
                  <a:txBody>
                    <a:bodyPr/>
                    <a:lstStyle/>
                    <a:p>
                      <a:r>
                        <a:rPr lang="id-ID" dirty="0" smtClean="0"/>
                        <a:t>63.</a:t>
                      </a:r>
                      <a:endParaRPr lang="id-ID" dirty="0"/>
                    </a:p>
                  </a:txBody>
                  <a:tcPr/>
                </a:tc>
                <a:tc>
                  <a:txBody>
                    <a:bodyPr/>
                    <a:lstStyle/>
                    <a:p>
                      <a:r>
                        <a:rPr lang="id-ID" dirty="0" smtClean="0"/>
                        <a:t>78</a:t>
                      </a:r>
                      <a:endParaRPr lang="id-ID" dirty="0"/>
                    </a:p>
                  </a:txBody>
                  <a:tcPr/>
                </a:tc>
              </a:tr>
              <a:tr h="403181">
                <a:tc>
                  <a:txBody>
                    <a:bodyPr/>
                    <a:lstStyle/>
                    <a:p>
                      <a:r>
                        <a:rPr lang="id-ID" dirty="0" smtClean="0"/>
                        <a:t>4.Perubahan</a:t>
                      </a:r>
                      <a:endParaRPr lang="id-ID" dirty="0"/>
                    </a:p>
                  </a:txBody>
                  <a:tcPr/>
                </a:tc>
                <a:tc>
                  <a:txBody>
                    <a:bodyPr/>
                    <a:lstStyle/>
                    <a:p>
                      <a:r>
                        <a:rPr lang="id-ID" dirty="0" smtClean="0"/>
                        <a:t>19.</a:t>
                      </a:r>
                      <a:endParaRPr lang="id-ID" dirty="0"/>
                    </a:p>
                  </a:txBody>
                  <a:tcPr/>
                </a:tc>
                <a:tc>
                  <a:txBody>
                    <a:bodyPr/>
                    <a:lstStyle/>
                    <a:p>
                      <a:r>
                        <a:rPr lang="id-ID" dirty="0" smtClean="0"/>
                        <a:t>34.</a:t>
                      </a:r>
                      <a:endParaRPr lang="id-ID" dirty="0"/>
                    </a:p>
                  </a:txBody>
                  <a:tcPr/>
                </a:tc>
                <a:tc>
                  <a:txBody>
                    <a:bodyPr/>
                    <a:lstStyle/>
                    <a:p>
                      <a:r>
                        <a:rPr lang="id-ID" dirty="0" smtClean="0"/>
                        <a:t>49.</a:t>
                      </a:r>
                      <a:endParaRPr lang="id-ID" dirty="0"/>
                    </a:p>
                  </a:txBody>
                  <a:tcPr/>
                </a:tc>
                <a:tc>
                  <a:txBody>
                    <a:bodyPr/>
                    <a:lstStyle/>
                    <a:p>
                      <a:r>
                        <a:rPr lang="id-ID" dirty="0" smtClean="0"/>
                        <a:t>64.</a:t>
                      </a:r>
                      <a:endParaRPr lang="id-ID" dirty="0"/>
                    </a:p>
                  </a:txBody>
                  <a:tcPr/>
                </a:tc>
                <a:tc>
                  <a:txBody>
                    <a:bodyPr/>
                    <a:lstStyle/>
                    <a:p>
                      <a:r>
                        <a:rPr lang="id-ID" dirty="0" smtClean="0"/>
                        <a:t>79</a:t>
                      </a:r>
                      <a:endParaRPr lang="id-ID" dirty="0"/>
                    </a:p>
                  </a:txBody>
                  <a:tcPr/>
                </a:tc>
              </a:tr>
              <a:tr h="403181">
                <a:tc>
                  <a:txBody>
                    <a:bodyPr/>
                    <a:lstStyle/>
                    <a:p>
                      <a:r>
                        <a:rPr lang="id-ID" dirty="0" smtClean="0"/>
                        <a:t>5.Orang</a:t>
                      </a:r>
                      <a:endParaRPr lang="id-ID" dirty="0"/>
                    </a:p>
                  </a:txBody>
                  <a:tcPr/>
                </a:tc>
                <a:tc>
                  <a:txBody>
                    <a:bodyPr/>
                    <a:lstStyle/>
                    <a:p>
                      <a:r>
                        <a:rPr lang="id-ID" dirty="0" smtClean="0"/>
                        <a:t>20.</a:t>
                      </a:r>
                      <a:endParaRPr lang="id-ID" dirty="0"/>
                    </a:p>
                  </a:txBody>
                  <a:tcPr/>
                </a:tc>
                <a:tc>
                  <a:txBody>
                    <a:bodyPr/>
                    <a:lstStyle/>
                    <a:p>
                      <a:r>
                        <a:rPr lang="id-ID" dirty="0" smtClean="0"/>
                        <a:t>35.</a:t>
                      </a:r>
                      <a:endParaRPr lang="id-ID" dirty="0"/>
                    </a:p>
                  </a:txBody>
                  <a:tcPr/>
                </a:tc>
                <a:tc>
                  <a:txBody>
                    <a:bodyPr/>
                    <a:lstStyle/>
                    <a:p>
                      <a:r>
                        <a:rPr lang="id-ID" dirty="0" smtClean="0"/>
                        <a:t>50.</a:t>
                      </a:r>
                      <a:endParaRPr lang="id-ID" dirty="0"/>
                    </a:p>
                  </a:txBody>
                  <a:tcPr/>
                </a:tc>
                <a:tc>
                  <a:txBody>
                    <a:bodyPr/>
                    <a:lstStyle/>
                    <a:p>
                      <a:r>
                        <a:rPr lang="id-ID" dirty="0" smtClean="0"/>
                        <a:t>65.</a:t>
                      </a:r>
                      <a:endParaRPr lang="id-ID" dirty="0"/>
                    </a:p>
                  </a:txBody>
                  <a:tcPr/>
                </a:tc>
                <a:tc>
                  <a:txBody>
                    <a:bodyPr/>
                    <a:lstStyle/>
                    <a:p>
                      <a:r>
                        <a:rPr lang="id-ID" smtClean="0"/>
                        <a:t>80</a:t>
                      </a:r>
                      <a:endParaRPr lang="id-ID"/>
                    </a:p>
                  </a:txBody>
                  <a:tcPr/>
                </a:tc>
              </a:tr>
              <a:tr h="403181">
                <a:tc>
                  <a:txBody>
                    <a:bodyPr/>
                    <a:lstStyle/>
                    <a:p>
                      <a:r>
                        <a:rPr lang="id-ID" dirty="0" smtClean="0"/>
                        <a:t>6.Membayar</a:t>
                      </a:r>
                      <a:endParaRPr lang="id-ID" dirty="0"/>
                    </a:p>
                  </a:txBody>
                  <a:tcPr/>
                </a:tc>
                <a:tc>
                  <a:txBody>
                    <a:bodyPr/>
                    <a:lstStyle/>
                    <a:p>
                      <a:r>
                        <a:rPr lang="id-ID" dirty="0" smtClean="0"/>
                        <a:t>21.</a:t>
                      </a:r>
                      <a:endParaRPr lang="id-ID" dirty="0"/>
                    </a:p>
                  </a:txBody>
                  <a:tcPr/>
                </a:tc>
                <a:tc>
                  <a:txBody>
                    <a:bodyPr/>
                    <a:lstStyle/>
                    <a:p>
                      <a:r>
                        <a:rPr lang="id-ID" dirty="0" smtClean="0"/>
                        <a:t>36.</a:t>
                      </a:r>
                      <a:endParaRPr lang="id-ID" dirty="0"/>
                    </a:p>
                  </a:txBody>
                  <a:tcPr/>
                </a:tc>
                <a:tc>
                  <a:txBody>
                    <a:bodyPr/>
                    <a:lstStyle/>
                    <a:p>
                      <a:r>
                        <a:rPr lang="id-ID" dirty="0" smtClean="0"/>
                        <a:t>51.</a:t>
                      </a:r>
                      <a:endParaRPr lang="id-ID" dirty="0"/>
                    </a:p>
                  </a:txBody>
                  <a:tcPr/>
                </a:tc>
                <a:tc>
                  <a:txBody>
                    <a:bodyPr/>
                    <a:lstStyle/>
                    <a:p>
                      <a:r>
                        <a:rPr lang="id-ID" dirty="0" smtClean="0"/>
                        <a:t>66.</a:t>
                      </a:r>
                      <a:endParaRPr lang="id-ID" dirty="0"/>
                    </a:p>
                  </a:txBody>
                  <a:tcPr/>
                </a:tc>
                <a:tc>
                  <a:txBody>
                    <a:bodyPr/>
                    <a:lstStyle/>
                    <a:p>
                      <a:endParaRPr lang="id-ID"/>
                    </a:p>
                  </a:txBody>
                  <a:tcPr/>
                </a:tc>
              </a:tr>
              <a:tr h="403181">
                <a:tc>
                  <a:txBody>
                    <a:bodyPr/>
                    <a:lstStyle/>
                    <a:p>
                      <a:r>
                        <a:rPr lang="id-ID" dirty="0" smtClean="0"/>
                        <a:t>7.Segala sesuatu</a:t>
                      </a:r>
                      <a:endParaRPr lang="id-ID" dirty="0"/>
                    </a:p>
                  </a:txBody>
                  <a:tcPr/>
                </a:tc>
                <a:tc>
                  <a:txBody>
                    <a:bodyPr/>
                    <a:lstStyle/>
                    <a:p>
                      <a:r>
                        <a:rPr lang="id-ID" dirty="0" smtClean="0"/>
                        <a:t>22.</a:t>
                      </a:r>
                      <a:endParaRPr lang="id-ID" dirty="0"/>
                    </a:p>
                  </a:txBody>
                  <a:tcPr/>
                </a:tc>
                <a:tc>
                  <a:txBody>
                    <a:bodyPr/>
                    <a:lstStyle/>
                    <a:p>
                      <a:r>
                        <a:rPr lang="id-ID" dirty="0" smtClean="0"/>
                        <a:t>37.</a:t>
                      </a:r>
                      <a:endParaRPr lang="id-ID" dirty="0"/>
                    </a:p>
                  </a:txBody>
                  <a:tcPr/>
                </a:tc>
                <a:tc>
                  <a:txBody>
                    <a:bodyPr/>
                    <a:lstStyle/>
                    <a:p>
                      <a:r>
                        <a:rPr lang="id-ID" dirty="0" smtClean="0"/>
                        <a:t>52.</a:t>
                      </a:r>
                      <a:endParaRPr lang="id-ID" dirty="0"/>
                    </a:p>
                  </a:txBody>
                  <a:tcPr/>
                </a:tc>
                <a:tc>
                  <a:txBody>
                    <a:bodyPr/>
                    <a:lstStyle/>
                    <a:p>
                      <a:r>
                        <a:rPr lang="id-ID" dirty="0" smtClean="0"/>
                        <a:t>67.</a:t>
                      </a:r>
                      <a:endParaRPr lang="id-ID" dirty="0"/>
                    </a:p>
                  </a:txBody>
                  <a:tcPr/>
                </a:tc>
                <a:tc>
                  <a:txBody>
                    <a:bodyPr/>
                    <a:lstStyle/>
                    <a:p>
                      <a:endParaRPr lang="id-ID" dirty="0"/>
                    </a:p>
                  </a:txBody>
                  <a:tcPr/>
                </a:tc>
              </a:tr>
              <a:tr h="403181">
                <a:tc>
                  <a:txBody>
                    <a:bodyPr/>
                    <a:lstStyle/>
                    <a:p>
                      <a:r>
                        <a:rPr lang="id-ID" dirty="0" smtClean="0"/>
                        <a:t>8.</a:t>
                      </a:r>
                      <a:endParaRPr lang="id-ID" dirty="0"/>
                    </a:p>
                  </a:txBody>
                  <a:tcPr/>
                </a:tc>
                <a:tc>
                  <a:txBody>
                    <a:bodyPr/>
                    <a:lstStyle/>
                    <a:p>
                      <a:r>
                        <a:rPr lang="id-ID" dirty="0" smtClean="0"/>
                        <a:t>23.</a:t>
                      </a:r>
                      <a:endParaRPr lang="id-ID" dirty="0"/>
                    </a:p>
                  </a:txBody>
                  <a:tcPr/>
                </a:tc>
                <a:tc>
                  <a:txBody>
                    <a:bodyPr/>
                    <a:lstStyle/>
                    <a:p>
                      <a:r>
                        <a:rPr lang="id-ID" dirty="0" smtClean="0"/>
                        <a:t>38.</a:t>
                      </a:r>
                      <a:endParaRPr lang="id-ID" dirty="0"/>
                    </a:p>
                  </a:txBody>
                  <a:tcPr/>
                </a:tc>
                <a:tc>
                  <a:txBody>
                    <a:bodyPr/>
                    <a:lstStyle/>
                    <a:p>
                      <a:r>
                        <a:rPr lang="id-ID" dirty="0" smtClean="0"/>
                        <a:t>53.</a:t>
                      </a:r>
                      <a:endParaRPr lang="id-ID" dirty="0"/>
                    </a:p>
                  </a:txBody>
                  <a:tcPr/>
                </a:tc>
                <a:tc>
                  <a:txBody>
                    <a:bodyPr/>
                    <a:lstStyle/>
                    <a:p>
                      <a:r>
                        <a:rPr lang="id-ID" dirty="0" smtClean="0"/>
                        <a:t>68.</a:t>
                      </a:r>
                      <a:endParaRPr lang="id-ID" dirty="0"/>
                    </a:p>
                  </a:txBody>
                  <a:tcPr/>
                </a:tc>
                <a:tc>
                  <a:txBody>
                    <a:bodyPr/>
                    <a:lstStyle/>
                    <a:p>
                      <a:endParaRPr lang="id-ID" dirty="0"/>
                    </a:p>
                  </a:txBody>
                  <a:tcPr/>
                </a:tc>
              </a:tr>
              <a:tr h="403181">
                <a:tc>
                  <a:txBody>
                    <a:bodyPr/>
                    <a:lstStyle/>
                    <a:p>
                      <a:r>
                        <a:rPr lang="id-ID" dirty="0" smtClean="0"/>
                        <a:t>9.</a:t>
                      </a:r>
                      <a:endParaRPr lang="id-ID" dirty="0"/>
                    </a:p>
                  </a:txBody>
                  <a:tcPr/>
                </a:tc>
                <a:tc>
                  <a:txBody>
                    <a:bodyPr/>
                    <a:lstStyle/>
                    <a:p>
                      <a:r>
                        <a:rPr lang="id-ID" dirty="0" smtClean="0"/>
                        <a:t>24.</a:t>
                      </a:r>
                      <a:endParaRPr lang="id-ID" dirty="0"/>
                    </a:p>
                  </a:txBody>
                  <a:tcPr/>
                </a:tc>
                <a:tc>
                  <a:txBody>
                    <a:bodyPr/>
                    <a:lstStyle/>
                    <a:p>
                      <a:r>
                        <a:rPr lang="id-ID" dirty="0" smtClean="0"/>
                        <a:t>39.</a:t>
                      </a:r>
                      <a:endParaRPr lang="id-ID" dirty="0"/>
                    </a:p>
                  </a:txBody>
                  <a:tcPr/>
                </a:tc>
                <a:tc>
                  <a:txBody>
                    <a:bodyPr/>
                    <a:lstStyle/>
                    <a:p>
                      <a:r>
                        <a:rPr lang="id-ID" dirty="0" smtClean="0"/>
                        <a:t>54.</a:t>
                      </a:r>
                      <a:endParaRPr lang="id-ID" dirty="0"/>
                    </a:p>
                  </a:txBody>
                  <a:tcPr/>
                </a:tc>
                <a:tc>
                  <a:txBody>
                    <a:bodyPr/>
                    <a:lstStyle/>
                    <a:p>
                      <a:r>
                        <a:rPr lang="id-ID" dirty="0" smtClean="0"/>
                        <a:t>69.</a:t>
                      </a:r>
                      <a:endParaRPr lang="id-ID" dirty="0"/>
                    </a:p>
                  </a:txBody>
                  <a:tcPr/>
                </a:tc>
                <a:tc>
                  <a:txBody>
                    <a:bodyPr/>
                    <a:lstStyle/>
                    <a:p>
                      <a:endParaRPr lang="id-ID" dirty="0"/>
                    </a:p>
                  </a:txBody>
                  <a:tcPr/>
                </a:tc>
              </a:tr>
              <a:tr h="403181">
                <a:tc>
                  <a:txBody>
                    <a:bodyPr/>
                    <a:lstStyle/>
                    <a:p>
                      <a:r>
                        <a:rPr lang="id-ID" dirty="0" smtClean="0"/>
                        <a:t>10.</a:t>
                      </a:r>
                      <a:endParaRPr lang="id-ID" dirty="0"/>
                    </a:p>
                  </a:txBody>
                  <a:tcPr/>
                </a:tc>
                <a:tc>
                  <a:txBody>
                    <a:bodyPr/>
                    <a:lstStyle/>
                    <a:p>
                      <a:r>
                        <a:rPr lang="id-ID" dirty="0" smtClean="0"/>
                        <a:t>25.</a:t>
                      </a:r>
                      <a:endParaRPr lang="id-ID" dirty="0"/>
                    </a:p>
                  </a:txBody>
                  <a:tcPr/>
                </a:tc>
                <a:tc>
                  <a:txBody>
                    <a:bodyPr/>
                    <a:lstStyle/>
                    <a:p>
                      <a:r>
                        <a:rPr lang="id-ID" dirty="0" smtClean="0"/>
                        <a:t>40.</a:t>
                      </a:r>
                      <a:endParaRPr lang="id-ID" dirty="0"/>
                    </a:p>
                  </a:txBody>
                  <a:tcPr/>
                </a:tc>
                <a:tc>
                  <a:txBody>
                    <a:bodyPr/>
                    <a:lstStyle/>
                    <a:p>
                      <a:r>
                        <a:rPr lang="id-ID" dirty="0" smtClean="0"/>
                        <a:t>55.</a:t>
                      </a:r>
                      <a:endParaRPr lang="id-ID" dirty="0"/>
                    </a:p>
                  </a:txBody>
                  <a:tcPr/>
                </a:tc>
                <a:tc>
                  <a:txBody>
                    <a:bodyPr/>
                    <a:lstStyle/>
                    <a:p>
                      <a:r>
                        <a:rPr lang="id-ID" dirty="0" smtClean="0"/>
                        <a:t>70.</a:t>
                      </a:r>
                      <a:endParaRPr lang="id-ID" dirty="0"/>
                    </a:p>
                  </a:txBody>
                  <a:tcPr/>
                </a:tc>
                <a:tc>
                  <a:txBody>
                    <a:bodyPr/>
                    <a:lstStyle/>
                    <a:p>
                      <a:endParaRPr lang="id-ID" dirty="0"/>
                    </a:p>
                  </a:txBody>
                  <a:tcPr/>
                </a:tc>
              </a:tr>
              <a:tr h="403181">
                <a:tc>
                  <a:txBody>
                    <a:bodyPr/>
                    <a:lstStyle/>
                    <a:p>
                      <a:r>
                        <a:rPr lang="id-ID" dirty="0" smtClean="0"/>
                        <a:t>11.</a:t>
                      </a:r>
                      <a:endParaRPr lang="id-ID" dirty="0"/>
                    </a:p>
                  </a:txBody>
                  <a:tcPr/>
                </a:tc>
                <a:tc>
                  <a:txBody>
                    <a:bodyPr/>
                    <a:lstStyle/>
                    <a:p>
                      <a:r>
                        <a:rPr lang="id-ID" dirty="0" smtClean="0"/>
                        <a:t>26.</a:t>
                      </a:r>
                      <a:endParaRPr lang="id-ID" dirty="0"/>
                    </a:p>
                  </a:txBody>
                  <a:tcPr/>
                </a:tc>
                <a:tc>
                  <a:txBody>
                    <a:bodyPr/>
                    <a:lstStyle/>
                    <a:p>
                      <a:r>
                        <a:rPr lang="id-ID" dirty="0" smtClean="0"/>
                        <a:t>41.</a:t>
                      </a:r>
                      <a:endParaRPr lang="id-ID" dirty="0"/>
                    </a:p>
                  </a:txBody>
                  <a:tcPr/>
                </a:tc>
                <a:tc>
                  <a:txBody>
                    <a:bodyPr/>
                    <a:lstStyle/>
                    <a:p>
                      <a:r>
                        <a:rPr lang="id-ID" dirty="0" smtClean="0"/>
                        <a:t>56.</a:t>
                      </a:r>
                      <a:endParaRPr lang="id-ID" dirty="0"/>
                    </a:p>
                  </a:txBody>
                  <a:tcPr/>
                </a:tc>
                <a:tc>
                  <a:txBody>
                    <a:bodyPr/>
                    <a:lstStyle/>
                    <a:p>
                      <a:r>
                        <a:rPr lang="id-ID" dirty="0" smtClean="0"/>
                        <a:t>71.</a:t>
                      </a:r>
                      <a:endParaRPr lang="id-ID" dirty="0"/>
                    </a:p>
                  </a:txBody>
                  <a:tcPr/>
                </a:tc>
                <a:tc>
                  <a:txBody>
                    <a:bodyPr/>
                    <a:lstStyle/>
                    <a:p>
                      <a:endParaRPr lang="id-ID" dirty="0"/>
                    </a:p>
                  </a:txBody>
                  <a:tcPr/>
                </a:tc>
              </a:tr>
              <a:tr h="403181">
                <a:tc>
                  <a:txBody>
                    <a:bodyPr/>
                    <a:lstStyle/>
                    <a:p>
                      <a:r>
                        <a:rPr lang="id-ID" dirty="0" smtClean="0"/>
                        <a:t>12.</a:t>
                      </a:r>
                      <a:endParaRPr lang="id-ID" dirty="0"/>
                    </a:p>
                  </a:txBody>
                  <a:tcPr/>
                </a:tc>
                <a:tc>
                  <a:txBody>
                    <a:bodyPr/>
                    <a:lstStyle/>
                    <a:p>
                      <a:r>
                        <a:rPr lang="id-ID" dirty="0" smtClean="0"/>
                        <a:t>27.</a:t>
                      </a:r>
                      <a:endParaRPr lang="id-ID" dirty="0"/>
                    </a:p>
                  </a:txBody>
                  <a:tcPr/>
                </a:tc>
                <a:tc>
                  <a:txBody>
                    <a:bodyPr/>
                    <a:lstStyle/>
                    <a:p>
                      <a:r>
                        <a:rPr lang="id-ID" dirty="0" smtClean="0"/>
                        <a:t>42.</a:t>
                      </a:r>
                      <a:endParaRPr lang="id-ID" dirty="0"/>
                    </a:p>
                  </a:txBody>
                  <a:tcPr/>
                </a:tc>
                <a:tc>
                  <a:txBody>
                    <a:bodyPr/>
                    <a:lstStyle/>
                    <a:p>
                      <a:r>
                        <a:rPr lang="id-ID" dirty="0" smtClean="0"/>
                        <a:t>57.</a:t>
                      </a:r>
                      <a:endParaRPr lang="id-ID" dirty="0"/>
                    </a:p>
                  </a:txBody>
                  <a:tcPr/>
                </a:tc>
                <a:tc>
                  <a:txBody>
                    <a:bodyPr/>
                    <a:lstStyle/>
                    <a:p>
                      <a:r>
                        <a:rPr lang="id-ID" dirty="0" smtClean="0"/>
                        <a:t>72.</a:t>
                      </a:r>
                      <a:endParaRPr lang="id-ID" dirty="0"/>
                    </a:p>
                  </a:txBody>
                  <a:tcPr/>
                </a:tc>
                <a:tc>
                  <a:txBody>
                    <a:bodyPr/>
                    <a:lstStyle/>
                    <a:p>
                      <a:endParaRPr lang="id-ID" dirty="0"/>
                    </a:p>
                  </a:txBody>
                  <a:tcPr/>
                </a:tc>
              </a:tr>
              <a:tr h="403181">
                <a:tc>
                  <a:txBody>
                    <a:bodyPr/>
                    <a:lstStyle/>
                    <a:p>
                      <a:r>
                        <a:rPr lang="id-ID" dirty="0" smtClean="0"/>
                        <a:t>13.</a:t>
                      </a:r>
                      <a:endParaRPr lang="id-ID" dirty="0"/>
                    </a:p>
                  </a:txBody>
                  <a:tcPr/>
                </a:tc>
                <a:tc>
                  <a:txBody>
                    <a:bodyPr/>
                    <a:lstStyle/>
                    <a:p>
                      <a:r>
                        <a:rPr lang="id-ID" dirty="0" smtClean="0"/>
                        <a:t>28.</a:t>
                      </a:r>
                      <a:endParaRPr lang="id-ID" dirty="0"/>
                    </a:p>
                  </a:txBody>
                  <a:tcPr/>
                </a:tc>
                <a:tc>
                  <a:txBody>
                    <a:bodyPr/>
                    <a:lstStyle/>
                    <a:p>
                      <a:r>
                        <a:rPr lang="id-ID" dirty="0" smtClean="0"/>
                        <a:t>43.</a:t>
                      </a:r>
                      <a:endParaRPr lang="id-ID" dirty="0"/>
                    </a:p>
                  </a:txBody>
                  <a:tcPr/>
                </a:tc>
                <a:tc>
                  <a:txBody>
                    <a:bodyPr/>
                    <a:lstStyle/>
                    <a:p>
                      <a:r>
                        <a:rPr lang="id-ID" dirty="0" smtClean="0"/>
                        <a:t>58.</a:t>
                      </a:r>
                      <a:endParaRPr lang="id-ID" dirty="0"/>
                    </a:p>
                  </a:txBody>
                  <a:tcPr/>
                </a:tc>
                <a:tc>
                  <a:txBody>
                    <a:bodyPr/>
                    <a:lstStyle/>
                    <a:p>
                      <a:r>
                        <a:rPr lang="id-ID" dirty="0" smtClean="0"/>
                        <a:t>73.</a:t>
                      </a:r>
                      <a:endParaRPr lang="id-ID" dirty="0"/>
                    </a:p>
                  </a:txBody>
                  <a:tcPr/>
                </a:tc>
                <a:tc>
                  <a:txBody>
                    <a:bodyPr/>
                    <a:lstStyle/>
                    <a:p>
                      <a:endParaRPr lang="id-ID" dirty="0"/>
                    </a:p>
                  </a:txBody>
                  <a:tcPr/>
                </a:tc>
              </a:tr>
              <a:tr h="403181">
                <a:tc>
                  <a:txBody>
                    <a:bodyPr/>
                    <a:lstStyle/>
                    <a:p>
                      <a:r>
                        <a:rPr lang="id-ID" dirty="0" smtClean="0"/>
                        <a:t>14.</a:t>
                      </a:r>
                      <a:endParaRPr lang="id-ID" dirty="0"/>
                    </a:p>
                  </a:txBody>
                  <a:tcPr/>
                </a:tc>
                <a:tc>
                  <a:txBody>
                    <a:bodyPr/>
                    <a:lstStyle/>
                    <a:p>
                      <a:r>
                        <a:rPr lang="id-ID" dirty="0" smtClean="0"/>
                        <a:t>29.</a:t>
                      </a:r>
                      <a:endParaRPr lang="id-ID" dirty="0"/>
                    </a:p>
                  </a:txBody>
                  <a:tcPr/>
                </a:tc>
                <a:tc>
                  <a:txBody>
                    <a:bodyPr/>
                    <a:lstStyle/>
                    <a:p>
                      <a:r>
                        <a:rPr lang="id-ID" dirty="0" smtClean="0"/>
                        <a:t>44.</a:t>
                      </a:r>
                      <a:endParaRPr lang="id-ID" dirty="0"/>
                    </a:p>
                  </a:txBody>
                  <a:tcPr/>
                </a:tc>
                <a:tc>
                  <a:txBody>
                    <a:bodyPr/>
                    <a:lstStyle/>
                    <a:p>
                      <a:r>
                        <a:rPr lang="id-ID" dirty="0" smtClean="0"/>
                        <a:t>59.</a:t>
                      </a:r>
                      <a:endParaRPr lang="id-ID" dirty="0"/>
                    </a:p>
                  </a:txBody>
                  <a:tcPr/>
                </a:tc>
                <a:tc>
                  <a:txBody>
                    <a:bodyPr/>
                    <a:lstStyle/>
                    <a:p>
                      <a:r>
                        <a:rPr lang="id-ID" dirty="0" smtClean="0"/>
                        <a:t>74.</a:t>
                      </a:r>
                      <a:endParaRPr lang="id-ID" dirty="0"/>
                    </a:p>
                  </a:txBody>
                  <a:tcPr/>
                </a:tc>
                <a:tc>
                  <a:txBody>
                    <a:bodyPr/>
                    <a:lstStyle/>
                    <a:p>
                      <a:endParaRPr lang="id-ID" dirty="0"/>
                    </a:p>
                  </a:txBody>
                  <a:tcPr/>
                </a:tc>
              </a:tr>
              <a:tr h="403181">
                <a:tc>
                  <a:txBody>
                    <a:bodyPr/>
                    <a:lstStyle/>
                    <a:p>
                      <a:r>
                        <a:rPr lang="id-ID" dirty="0" smtClean="0"/>
                        <a:t>15.</a:t>
                      </a:r>
                      <a:endParaRPr lang="id-ID" dirty="0"/>
                    </a:p>
                  </a:txBody>
                  <a:tcPr/>
                </a:tc>
                <a:tc>
                  <a:txBody>
                    <a:bodyPr/>
                    <a:lstStyle/>
                    <a:p>
                      <a:r>
                        <a:rPr lang="id-ID" dirty="0" smtClean="0"/>
                        <a:t>30.</a:t>
                      </a:r>
                      <a:endParaRPr lang="id-ID" dirty="0"/>
                    </a:p>
                  </a:txBody>
                  <a:tcPr/>
                </a:tc>
                <a:tc>
                  <a:txBody>
                    <a:bodyPr/>
                    <a:lstStyle/>
                    <a:p>
                      <a:r>
                        <a:rPr lang="id-ID" dirty="0" smtClean="0"/>
                        <a:t>45.</a:t>
                      </a:r>
                      <a:endParaRPr lang="id-ID" dirty="0"/>
                    </a:p>
                  </a:txBody>
                  <a:tcPr/>
                </a:tc>
                <a:tc>
                  <a:txBody>
                    <a:bodyPr/>
                    <a:lstStyle/>
                    <a:p>
                      <a:r>
                        <a:rPr lang="id-ID" dirty="0" smtClean="0"/>
                        <a:t>60.</a:t>
                      </a:r>
                      <a:endParaRPr lang="id-ID" dirty="0"/>
                    </a:p>
                  </a:txBody>
                  <a:tcPr/>
                </a:tc>
                <a:tc>
                  <a:txBody>
                    <a:bodyPr/>
                    <a:lstStyle/>
                    <a:p>
                      <a:r>
                        <a:rPr lang="id-ID" dirty="0" smtClean="0"/>
                        <a:t>75.</a:t>
                      </a:r>
                      <a:endParaRPr lang="id-ID" dirty="0"/>
                    </a:p>
                  </a:txBody>
                  <a:tcPr/>
                </a:tc>
                <a:tc>
                  <a:txBody>
                    <a:bodyPr/>
                    <a:lstStyle/>
                    <a:p>
                      <a:endParaRPr lang="id-ID" dirty="0"/>
                    </a:p>
                  </a:txBody>
                  <a:tcPr/>
                </a:tc>
              </a:tr>
            </a:tbl>
          </a:graphicData>
        </a:graphic>
      </p:graphicFrame>
    </p:spTree>
    <p:extLst>
      <p:ext uri="{BB962C8B-B14F-4D97-AF65-F5344CB8AC3E}">
        <p14:creationId xmlns:p14="http://schemas.microsoft.com/office/powerpoint/2010/main" val="3830327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TotalTime>
  <Words>1923</Words>
  <Application>Microsoft Office PowerPoint</Application>
  <PresentationFormat>Widescreen</PresentationFormat>
  <Paragraphs>296</Paragraphs>
  <Slides>14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Times New Roman</vt:lpstr>
      <vt:lpstr>Office Theme</vt:lpstr>
      <vt:lpstr>TKA BAHASA INGGRIS WAJIB</vt:lpstr>
      <vt:lpstr>TKA B.INGGRIS</vt:lpstr>
      <vt:lpstr>TKA B.INGGRIS</vt:lpstr>
      <vt:lpstr>PowerPoint Presentation</vt:lpstr>
      <vt:lpstr>PowerPoint Presentation</vt:lpstr>
      <vt:lpstr>TKA B.INGGRIS</vt:lpstr>
      <vt:lpstr>PowerPoint Presentation</vt:lpstr>
      <vt:lpstr>TKA B.INGGRIS</vt:lpstr>
      <vt:lpstr>PowerPoint Presentation</vt:lpstr>
      <vt:lpstr>TKA B.INGGRIS</vt:lpstr>
      <vt:lpstr>THANK YOU</vt:lpstr>
      <vt:lpstr>Teks 2</vt:lpstr>
      <vt:lpstr>TKA B.INGGRIS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TKA BAHASA INGGRIS WAJIB</dc:title>
  <dc:creator>Pustakawan</dc:creator>
  <cp:lastModifiedBy>Laboratorium TIK</cp:lastModifiedBy>
  <cp:revision>24</cp:revision>
  <dcterms:created xsi:type="dcterms:W3CDTF">2026-08-29T11:18:45Z</dcterms:created>
  <dcterms:modified xsi:type="dcterms:W3CDTF">2026-09-01T03:40:58Z</dcterms:modified>
</cp:coreProperties>
</file>