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Arial Black" panose="020B0A04020102020204" pitchFamily="34" charset="0"/>
      <p:bold r:id="rId15"/>
    </p:embeddedFont>
    <p:embeddedFont>
      <p:font typeface="Corbel" panose="020B0503020204020204" pitchFamily="34" charset="0"/>
      <p:regular r:id="rId16"/>
      <p:bold r:id="rId17"/>
      <p:italic r:id="rId18"/>
      <p:boldItalic r:id="rId19"/>
    </p:embeddedFont>
    <p:embeddedFont>
      <p:font typeface="Manrope"/>
      <p:bold r:id="rId20"/>
    </p:embeddedFont>
    <p:embeddedFont>
      <p:font typeface="Plus Jakarta Sans"/>
      <p:bold r:id="rId21"/>
    </p:embeddedFont>
    <p:embeddedFont>
      <p:font typeface="Wingdings 2" panose="05020102010507070707" pitchFamily="18" charset="2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4" d="100"/>
          <a:sy n="64" d="100"/>
        </p:scale>
        <p:origin x="72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1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7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6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02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7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9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753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58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3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78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5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2500" y="1707951"/>
            <a:ext cx="249876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1500" b="1" i="0" u="none" dirty="0">
                <a:solidFill>
                  <a:srgbClr val="FF0000"/>
                </a:solidFill>
                <a:latin typeface="Arial Black" panose="020B0A04020102020204" pitchFamily="34" charset="0"/>
              </a:rPr>
              <a:t>PERSIAPAN </a:t>
            </a:r>
            <a:r>
              <a:rPr lang="en-US" sz="1500" b="1" dirty="0">
                <a:solidFill>
                  <a:srgbClr val="FF0000"/>
                </a:solidFill>
                <a:latin typeface="Arial Black" panose="020B0A04020102020204" pitchFamily="34" charset="0"/>
              </a:rPr>
              <a:t>INTENSIF !!</a:t>
            </a:r>
            <a:endParaRPr sz="1500" b="1" i="0" u="none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2500" y="2193726"/>
            <a:ext cx="9101137" cy="1508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940"/>
              </a:lnSpc>
            </a:pPr>
            <a:r>
              <a:rPr sz="5400" b="1" i="0" u="none" dirty="0">
                <a:ln w="12700">
                  <a:solidFill>
                    <a:srgbClr val="00B0F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Plus Jakarta Sans"/>
              </a:rPr>
              <a:t>Strategi </a:t>
            </a:r>
            <a:r>
              <a:rPr lang="en-US" sz="5400" b="1" dirty="0" err="1">
                <a:ln w="12700">
                  <a:solidFill>
                    <a:srgbClr val="00B0F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Plus Jakarta Sans"/>
              </a:rPr>
              <a:t>Pembelajaran</a:t>
            </a:r>
            <a:r>
              <a:rPr sz="5400" b="1" i="0" u="none" dirty="0">
                <a:ln w="12700">
                  <a:solidFill>
                    <a:srgbClr val="00B0F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Plus Jakarta Sans"/>
              </a:rPr>
              <a:t> &amp; </a:t>
            </a:r>
            <a:r>
              <a:rPr sz="5400" b="1" i="0" u="none" dirty="0" err="1">
                <a:ln w="12700">
                  <a:solidFill>
                    <a:srgbClr val="00B0F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Plus Jakarta Sans"/>
              </a:rPr>
              <a:t>Bedah</a:t>
            </a:r>
            <a:r>
              <a:rPr sz="5400" b="1" i="0" u="none" dirty="0">
                <a:ln w="12700">
                  <a:solidFill>
                    <a:srgbClr val="00B0F0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Plus Jakarta Sans"/>
              </a:rPr>
              <a:t> Soal TKA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499" y="4007048"/>
            <a:ext cx="853984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FFC000"/>
                </a:solidFill>
                <a:latin typeface="Manrope"/>
              </a:rPr>
              <a:t>Taklukkan</a:t>
            </a:r>
            <a:r>
              <a:rPr sz="2000" b="0" i="0" u="none" dirty="0">
                <a:solidFill>
                  <a:srgbClr val="FFC000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FFC000"/>
                </a:solidFill>
                <a:latin typeface="Manrope"/>
              </a:rPr>
              <a:t>Tes</a:t>
            </a:r>
            <a:r>
              <a:rPr sz="2000" b="0" i="0" u="none" dirty="0">
                <a:solidFill>
                  <a:srgbClr val="FFC000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FFC000"/>
                </a:solidFill>
                <a:latin typeface="Manrope"/>
              </a:rPr>
              <a:t>Kemampuan</a:t>
            </a:r>
            <a:r>
              <a:rPr sz="2000" b="0" i="0" u="none" dirty="0">
                <a:solidFill>
                  <a:srgbClr val="FFC000"/>
                </a:solidFill>
                <a:latin typeface="Manrope"/>
              </a:rPr>
              <a:t> Akademik </a:t>
            </a:r>
            <a:r>
              <a:rPr sz="2000" b="0" i="0" u="none" dirty="0" err="1">
                <a:solidFill>
                  <a:srgbClr val="FFC000"/>
                </a:solidFill>
                <a:latin typeface="Manrope"/>
              </a:rPr>
              <a:t>dengan</a:t>
            </a:r>
            <a:r>
              <a:rPr sz="2000" b="0" i="0" u="none" dirty="0">
                <a:solidFill>
                  <a:srgbClr val="FFC000"/>
                </a:solidFill>
                <a:latin typeface="Manrope"/>
              </a:rPr>
              <a:t> format </a:t>
            </a:r>
            <a:r>
              <a:rPr sz="2000" b="0" i="0" u="none" dirty="0" err="1">
                <a:solidFill>
                  <a:srgbClr val="FFC000"/>
                </a:solidFill>
                <a:latin typeface="Manrope"/>
              </a:rPr>
              <a:t>psikologis</a:t>
            </a:r>
            <a:r>
              <a:rPr sz="2000" b="0" i="0" u="none" dirty="0">
                <a:solidFill>
                  <a:srgbClr val="FFC000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FFC000"/>
                </a:solidFill>
                <a:latin typeface="Manrope"/>
              </a:rPr>
              <a:t>terbaru</a:t>
            </a:r>
            <a:r>
              <a:rPr sz="2000" b="0" i="0" u="none" dirty="0">
                <a:solidFill>
                  <a:srgbClr val="FFC000"/>
                </a:solidFill>
                <a:latin typeface="Manrope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2500" y="2843212"/>
            <a:ext cx="10287000" cy="11430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52500" y="2843212"/>
            <a:ext cx="3086100" cy="11430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038600" y="2843212"/>
            <a:ext cx="5143500" cy="1143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182100" y="2843212"/>
            <a:ext cx="2057400" cy="11430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52500" y="762000"/>
            <a:ext cx="112395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Plus Jakarta Sans"/>
              </a:rPr>
              <a:t>Proporsi Kesulitan Soal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737" y="2843212"/>
            <a:ext cx="3857625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700" b="1" i="0" u="none">
                <a:solidFill>
                  <a:srgbClr val="F8FAFC"/>
                </a:solidFill>
                <a:latin typeface="Plus Jakarta Sans"/>
              </a:rPr>
              <a:t>30%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95662" y="2843212"/>
            <a:ext cx="6429375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700" b="1" i="0" u="none">
                <a:solidFill>
                  <a:srgbClr val="FFFFFF"/>
                </a:solidFill>
                <a:latin typeface="Plus Jakarta Sans"/>
              </a:rPr>
              <a:t>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24925" y="2843212"/>
            <a:ext cx="2571750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700" b="1" i="0" u="none">
                <a:solidFill>
                  <a:srgbClr val="F8FAFC"/>
                </a:solidFill>
                <a:latin typeface="Plus Jakarta Sans"/>
              </a:rPr>
              <a:t>20%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1737" y="4291012"/>
            <a:ext cx="387040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Plus Jakarta Sans"/>
              </a:rPr>
              <a:t>Kategori Mudah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3889" y="4652962"/>
            <a:ext cx="36861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Pemicu rasa percaya diri.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62027" y="4291012"/>
            <a:ext cx="645080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Plus Jakarta Sans"/>
              </a:rPr>
              <a:t>Kategori Sedang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5617" y="4652962"/>
            <a:ext cx="6143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Inti evaluasi pemahaman dasar.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6289" y="4291012"/>
            <a:ext cx="25804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Plus Jakarta Sans"/>
              </a:rPr>
              <a:t>Kategori Sulit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27728" y="4652962"/>
            <a:ext cx="245752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Uji analisis tingkat tinggi.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2500" y="2676525"/>
            <a:ext cx="3225849" cy="2600325"/>
          </a:xfrm>
          <a:prstGeom prst="roundRect">
            <a:avLst>
              <a:gd name="adj" fmla="val 879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83149" y="2676525"/>
            <a:ext cx="3225849" cy="2600325"/>
          </a:xfrm>
          <a:prstGeom prst="roundRect">
            <a:avLst>
              <a:gd name="adj" fmla="val 879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13799" y="2676525"/>
            <a:ext cx="3225849" cy="2600325"/>
          </a:xfrm>
          <a:prstGeom prst="roundRect">
            <a:avLst>
              <a:gd name="adj" fmla="val 879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900" y="3133725"/>
            <a:ext cx="3429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825" y="3133725"/>
            <a:ext cx="51435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0899" y="3133725"/>
            <a:ext cx="571500" cy="45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166687" y="762000"/>
            <a:ext cx="12525375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0F172A"/>
                </a:solidFill>
                <a:latin typeface="Plus Jakarta Sans"/>
              </a:rPr>
              <a:t>Tiga Mata Uji Wajib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8535" y="3819525"/>
            <a:ext cx="3033777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0F172A"/>
                </a:solidFill>
                <a:latin typeface="Plus Jakarta Sans"/>
              </a:rPr>
              <a:t>Matematika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768" y="4305300"/>
            <a:ext cx="2889312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475569"/>
                </a:solidFill>
                <a:latin typeface="Manrope"/>
              </a:rPr>
              <a:t>Uji kemampuan penalaran numerik logis.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9185" y="3819525"/>
            <a:ext cx="3033777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0F172A"/>
                </a:solidFill>
                <a:latin typeface="Plus Jakarta Sans"/>
              </a:rPr>
              <a:t>Bahasa Indonesia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1418" y="4305300"/>
            <a:ext cx="2889312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475569"/>
                </a:solidFill>
                <a:latin typeface="Manrope"/>
              </a:rPr>
              <a:t>Fokus pemahaman argumen struktur teks.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9835" y="3819525"/>
            <a:ext cx="3033777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0F172A"/>
                </a:solidFill>
                <a:latin typeface="Plus Jakarta Sans"/>
              </a:rPr>
              <a:t>Bahasa Inggris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2068" y="4305300"/>
            <a:ext cx="2889312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475569"/>
                </a:solidFill>
                <a:latin typeface="Manrope"/>
              </a:rPr>
              <a:t>Analisis penggunaan bahasa konteks nyata.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54125" y="2976562"/>
            <a:ext cx="762000" cy="7620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714851" y="2976562"/>
            <a:ext cx="762000" cy="7620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375576" y="2976562"/>
            <a:ext cx="762000" cy="7620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500" y="3600450"/>
            <a:ext cx="238125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225" y="3600450"/>
            <a:ext cx="238125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66687" y="762000"/>
            <a:ext cx="12525375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0F172A"/>
                </a:solidFill>
                <a:latin typeface="Plus Jakarta Sans"/>
              </a:rPr>
              <a:t>Fase Persiapan Optimal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11250" y="2976562"/>
            <a:ext cx="1047750" cy="76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78756" y="3967162"/>
            <a:ext cx="1912739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Plus Jakarta Sans"/>
              </a:rPr>
              <a:t>Fondasi Awal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9657" y="4367212"/>
            <a:ext cx="36909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Pemetaan kelemahan konsep utama.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1976" y="2976562"/>
            <a:ext cx="1047750" cy="76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 u="none">
                <a:solidFill>
                  <a:srgbClr val="F8FAFC"/>
                </a:solidFill>
                <a:latin typeface="Plus Jakarta Sa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9462" y="3967162"/>
            <a:ext cx="221277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Plus Jakarta Sans"/>
              </a:rPr>
              <a:t>Latihan Intensif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5898" y="4367212"/>
            <a:ext cx="305990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Fokus kecepatan baca naskah.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2701" y="2976562"/>
            <a:ext cx="1047750" cy="76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 u="none">
                <a:solidFill>
                  <a:srgbClr val="F8FAFC"/>
                </a:solidFill>
                <a:latin typeface="Plus Jakarta San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56451" y="3967162"/>
            <a:ext cx="20002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Plus Jakarta Sans"/>
              </a:rPr>
              <a:t>Simulasi Akhir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6623" y="4367212"/>
            <a:ext cx="305990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Uji taktik analisis tingkat tinggi.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639442"/>
            <a:ext cx="209550" cy="219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115692"/>
            <a:ext cx="209550" cy="2190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591942"/>
            <a:ext cx="209550" cy="2190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1823144"/>
            <a:ext cx="221842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2563EB"/>
                </a:solidFill>
                <a:latin typeface="Manrope"/>
              </a:rPr>
              <a:t>TAKTIK PENGERJAAN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204144"/>
            <a:ext cx="5180647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sz="4000" b="1" i="0" u="none" dirty="0">
                <a:solidFill>
                  <a:srgbClr val="0F172A"/>
                </a:solidFill>
                <a:latin typeface="Plus Jakarta Sans"/>
              </a:rPr>
              <a:t>Rahasia </a:t>
            </a:r>
            <a:r>
              <a:rPr sz="4000" b="1" i="0" u="none" dirty="0" err="1">
                <a:solidFill>
                  <a:srgbClr val="0F172A"/>
                </a:solidFill>
                <a:latin typeface="Plus Jakarta Sans"/>
              </a:rPr>
              <a:t>Hormon</a:t>
            </a:r>
            <a:r>
              <a:rPr sz="40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4000" b="1" i="0" u="none" dirty="0" err="1">
                <a:solidFill>
                  <a:srgbClr val="0F172A"/>
                </a:solidFill>
                <a:latin typeface="Plus Jakarta Sans"/>
              </a:rPr>
              <a:t>Dopamin</a:t>
            </a:r>
            <a:endParaRPr sz="40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62750" y="3595091"/>
            <a:ext cx="3485762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Eksekusi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soal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ringan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lebih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dahulu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0" y="4071341"/>
            <a:ext cx="4409669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Otak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merilis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hormon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pemicu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kebahagiaan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2750" y="4547591"/>
            <a:ext cx="4613186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Cegah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blokade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panik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saat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ujian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Manrope"/>
              </a:rPr>
              <a:t>berlangsung</a:t>
            </a:r>
            <a:r>
              <a:rPr sz="2000" b="0" i="0" u="none" dirty="0">
                <a:solidFill>
                  <a:srgbClr val="475569"/>
                </a:solidFill>
                <a:latin typeface="Manrope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04CCC0-26E5-CCD0-BF79-BD7432AFD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3" y="977807"/>
            <a:ext cx="4959206" cy="46827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2500" y="1704975"/>
            <a:ext cx="4953000" cy="4391025"/>
          </a:xfrm>
          <a:prstGeom prst="roundRect">
            <a:avLst>
              <a:gd name="adj" fmla="val 5206"/>
            </a:avLst>
          </a:prstGeom>
          <a:solidFill>
            <a:srgbClr val="FFFFFF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1704975"/>
            <a:ext cx="4953000" cy="4391025"/>
          </a:xfrm>
          <a:prstGeom prst="roundRect">
            <a:avLst>
              <a:gd name="adj" fmla="val 5206"/>
            </a:avLst>
          </a:prstGeom>
          <a:solidFill>
            <a:srgbClr val="EFF6FF"/>
          </a:solidFill>
          <a:ln w="19050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428750" y="2667000"/>
            <a:ext cx="400050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762750" y="2667000"/>
            <a:ext cx="4000500" cy="19050"/>
          </a:xfrm>
          <a:prstGeom prst="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-166687" y="762000"/>
            <a:ext cx="12525375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0F172A"/>
                </a:solidFill>
                <a:latin typeface="Plus Jakarta Sans"/>
              </a:rPr>
              <a:t>Pergeseran Fokus Belajar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50" y="2181225"/>
            <a:ext cx="4300537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64748B"/>
                </a:solidFill>
                <a:latin typeface="Plus Jakarta Sans"/>
              </a:rPr>
              <a:t>Era Lama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0" y="2181225"/>
            <a:ext cx="4300537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2563EB"/>
                </a:solidFill>
                <a:latin typeface="Plus Jakarta Sans"/>
              </a:rPr>
              <a:t>Era TKA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8750" y="2990850"/>
            <a:ext cx="50006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475569"/>
                </a:solidFill>
                <a:latin typeface="Manrope"/>
              </a:rPr>
              <a:t>Hafalan rumus instan.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8750" y="3505200"/>
            <a:ext cx="50006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475569"/>
                </a:solidFill>
                <a:latin typeface="Manrope"/>
              </a:rPr>
              <a:t>Fokus metode tebakan cepat.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4019550"/>
            <a:ext cx="50006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475569"/>
                </a:solidFill>
                <a:latin typeface="Manrope"/>
              </a:rPr>
              <a:t>Target capaian nilai sempurna mutlak.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2750" y="2990850"/>
            <a:ext cx="50006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F172A"/>
                </a:solidFill>
                <a:latin typeface="Manrope"/>
              </a:rPr>
              <a:t>Pemahaman kerangka logika dasar.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2750" y="3505200"/>
            <a:ext cx="50006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F172A"/>
                </a:solidFill>
                <a:latin typeface="Manrope"/>
              </a:rPr>
              <a:t>Fokus kasus dunia nyata aktual.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62750" y="4019550"/>
            <a:ext cx="500062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F172A"/>
                </a:solidFill>
                <a:latin typeface="Manrope"/>
              </a:rPr>
              <a:t>Target mutlak kuasai kategori sedang.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0" y="1905000"/>
            <a:ext cx="1143000" cy="1143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2247900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0665" y="3429000"/>
            <a:ext cx="5350668" cy="666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0F172A"/>
                </a:solidFill>
                <a:latin typeface="Plus Jakarta Sans"/>
              </a:rPr>
              <a:t>Bedah Soal TKA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4324350"/>
            <a:ext cx="7143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64748B"/>
                </a:solidFill>
                <a:latin typeface="Manrope"/>
              </a:rPr>
              <a:t>Analisis karakteristik soal mudah, sedang, dan analisis tingkat tinggi.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2500" y="1258341"/>
            <a:ext cx="10287000" cy="2255341"/>
          </a:xfrm>
          <a:prstGeom prst="roundRect">
            <a:avLst>
              <a:gd name="adj" fmla="val 1013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52500" y="3818483"/>
            <a:ext cx="4991100" cy="1781175"/>
          </a:xfrm>
          <a:prstGeom prst="roundRect">
            <a:avLst>
              <a:gd name="adj" fmla="val 12834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3818483"/>
            <a:ext cx="4991100" cy="1781175"/>
          </a:xfrm>
          <a:prstGeom prst="roundRect">
            <a:avLst>
              <a:gd name="adj" fmla="val 12834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19225" y="1725066"/>
            <a:ext cx="107727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Manrope"/>
              </a:rPr>
              <a:t>KATEGORI 30% MUDAH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9225" y="2087016"/>
            <a:ext cx="9921240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2700" b="1" i="0" u="none">
                <a:solidFill>
                  <a:srgbClr val="0F172A"/>
                </a:solidFill>
                <a:latin typeface="Plus Jakarta Sans"/>
              </a:rPr>
              <a:t>Jika nilai X mewakili 15% dari 40, dan nilai Y mewakili 20% dari 30. Tentukan hubungan komparatif nilai X dan 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3500" y="4199483"/>
            <a:ext cx="55506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2563EB"/>
                </a:solidFill>
                <a:latin typeface="Plus Jakarta Sans"/>
              </a:rPr>
              <a:t>Analisis Solusi Logis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3500" y="4590008"/>
            <a:ext cx="43243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3A8A"/>
                </a:solidFill>
                <a:latin typeface="Manrope"/>
              </a:rPr>
              <a:t>X bernilai angka 6. Y bernilai angka 6. Kesimpulan akhir X sama dengan 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4199483"/>
            <a:ext cx="55506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Instruksi Eksekusi Ujian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4590008"/>
            <a:ext cx="43243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064E3B"/>
                </a:solidFill>
                <a:latin typeface="Manrope"/>
              </a:rPr>
              <a:t>Tuntaskan perhitungan hitungan dasar kurang dari satu menit.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2500" y="1018282"/>
            <a:ext cx="10287000" cy="2735312"/>
          </a:xfrm>
          <a:prstGeom prst="roundRect">
            <a:avLst>
              <a:gd name="adj" fmla="val 835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52500" y="4058394"/>
            <a:ext cx="4991100" cy="1781175"/>
          </a:xfrm>
          <a:prstGeom prst="roundRect">
            <a:avLst>
              <a:gd name="adj" fmla="val 12834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4058394"/>
            <a:ext cx="4991100" cy="1781175"/>
          </a:xfrm>
          <a:prstGeom prst="roundRect">
            <a:avLst>
              <a:gd name="adj" fmla="val 12834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19225" y="1485007"/>
            <a:ext cx="176965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2563EB"/>
                </a:solidFill>
                <a:latin typeface="Manrope"/>
              </a:rPr>
              <a:t>KATEGORI 50% SEDANG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9225" y="1846957"/>
            <a:ext cx="9921240" cy="14619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Tentukan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gagasan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utama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teks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panjang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mengenai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dampak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perubahan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cuaca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global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terhadap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pola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panen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gandum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Plus Jakarta Sans"/>
              </a:rPr>
              <a:t>nasional</a:t>
            </a:r>
            <a:r>
              <a:rPr sz="3200" b="1" i="0" u="none" dirty="0">
                <a:solidFill>
                  <a:srgbClr val="0F172A"/>
                </a:solidFill>
                <a:latin typeface="Plus Jakarta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3500" y="4439394"/>
            <a:ext cx="55506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2563EB"/>
                </a:solidFill>
                <a:latin typeface="Plus Jakarta Sans"/>
              </a:rPr>
              <a:t>Analisis Solusi Logis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3500" y="4829919"/>
            <a:ext cx="43243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1E3A8A"/>
                </a:solidFill>
                <a:latin typeface="Manrope"/>
              </a:rPr>
              <a:t>Prioritaskan kalimat pembuka paragraf deduktif. Abaikan rincian data sekunder.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4439394"/>
            <a:ext cx="55506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Instruksi Eksekusi Ujian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4829919"/>
            <a:ext cx="43243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78350F"/>
                </a:solidFill>
                <a:latin typeface="Manrope"/>
              </a:rPr>
              <a:t>Gunakan teknik membaca pindaian struktur utama naskah.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52500" y="3848992"/>
            <a:ext cx="4914900" cy="1533525"/>
          </a:xfrm>
          <a:prstGeom prst="roundRect">
            <a:avLst>
              <a:gd name="adj" fmla="val 993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143000"/>
            <a:ext cx="4914900" cy="457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143000"/>
            <a:ext cx="49149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1475482"/>
            <a:ext cx="353000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Manrope"/>
              </a:rPr>
              <a:t>KATEGORI 20% ANALISIS TINGKAT TINGGI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2887" y="2022889"/>
            <a:ext cx="5260657" cy="12938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Analisis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proyeksi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kurva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ekonomi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dikaitkan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dengan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faktor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mobilitas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sosial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urban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perbatasan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Plus Jakarta Sans"/>
              </a:rPr>
              <a:t>ibukota</a:t>
            </a:r>
            <a:r>
              <a:rPr sz="2800" b="1" i="0" u="none" dirty="0">
                <a:solidFill>
                  <a:srgbClr val="0F172A"/>
                </a:solidFill>
                <a:latin typeface="Plus Jakarta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6825" y="4163317"/>
            <a:ext cx="154119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Plus Jakarta Sans"/>
              </a:rPr>
              <a:t>Analisis</a:t>
            </a:r>
            <a:r>
              <a:rPr sz="1600" b="1" i="0" u="none" dirty="0">
                <a:solidFill>
                  <a:srgbClr val="0F172A"/>
                </a:solidFill>
                <a:latin typeface="Plus Jakarta Sans"/>
              </a:rPr>
              <a:t> &amp; Strategi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6825" y="4496692"/>
            <a:ext cx="4381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600" b="0" i="0" u="none" dirty="0">
                <a:solidFill>
                  <a:srgbClr val="475569"/>
                </a:solidFill>
                <a:latin typeface="Manrope"/>
              </a:rPr>
              <a:t>Integrasi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konsep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lintas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disiplin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ilmu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.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Kerjakan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 paling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akhir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hindari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pemborosan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Manrope"/>
              </a:rPr>
              <a:t>durasi</a:t>
            </a:r>
            <a:r>
              <a:rPr sz="1600" b="0" i="0" u="none" dirty="0">
                <a:solidFill>
                  <a:srgbClr val="475569"/>
                </a:solidFill>
                <a:latin typeface="Manrope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3100387"/>
            <a:ext cx="685800" cy="6858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5" y="3100387"/>
            <a:ext cx="685800" cy="6858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075" y="3100387"/>
            <a:ext cx="685800" cy="685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025" y="3100387"/>
            <a:ext cx="685800" cy="685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2625" y="3290887"/>
            <a:ext cx="3429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8675" y="3290887"/>
            <a:ext cx="266700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7575" y="3290887"/>
            <a:ext cx="3048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5525" y="3290887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166687" y="762000"/>
            <a:ext cx="12525375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0F172A"/>
                </a:solidFill>
                <a:latin typeface="Plus Jakarta Sans"/>
              </a:rPr>
              <a:t>Taktik Tempur Ruang Ujian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1467" y="4014787"/>
            <a:ext cx="172521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Pindai Cepat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606" y="4395787"/>
            <a:ext cx="29289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Tinjau kilat seluruh halaman soal.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8125" y="4014787"/>
            <a:ext cx="2387798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Dahulukan Mudah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7556" y="4395787"/>
            <a:ext cx="29289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Kunci kepastian target soal ringan.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6107" y="4014787"/>
            <a:ext cx="188773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Tebakan Logis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55506" y="4395787"/>
            <a:ext cx="29289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Eliminasi absolut pilihan jawaban salah.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92815" y="4014787"/>
            <a:ext cx="1750218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Tetap Tenang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03456" y="4395787"/>
            <a:ext cx="29289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Manrope"/>
              </a:rPr>
              <a:t>Hadapi soal analitis tanpa kepanikan.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4518570"/>
            <a:ext cx="60960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64146" y="2301180"/>
            <a:ext cx="9663707" cy="7314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1" i="0" u="none" dirty="0" err="1">
                <a:solidFill>
                  <a:srgbClr val="FFFFFF"/>
                </a:solidFill>
                <a:latin typeface="Plus Jakarta Sans"/>
              </a:rPr>
              <a:t>Siap</a:t>
            </a:r>
            <a:r>
              <a:rPr sz="48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4800" b="1" i="0" u="none" dirty="0" err="1">
                <a:solidFill>
                  <a:srgbClr val="FFFFFF"/>
                </a:solidFill>
                <a:latin typeface="Plus Jakarta Sans"/>
              </a:rPr>
              <a:t>Eksekusi</a:t>
            </a:r>
            <a:r>
              <a:rPr sz="4800" b="1" i="0" u="none" dirty="0">
                <a:solidFill>
                  <a:srgbClr val="FFFFFF"/>
                </a:solidFill>
                <a:latin typeface="Plus Jakarta Sans"/>
              </a:rPr>
              <a:t> TKA 2026?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8812" y="3337470"/>
            <a:ext cx="8334375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BFDBFE"/>
                </a:solidFill>
                <a:latin typeface="Manrope"/>
              </a:rPr>
              <a:t>Kematangan persiapan harian pasti mengalahkan kepanikan ruang ujian.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D33BC8E-121E-9C8D-7307-DB350BF7BC3D}"/>
              </a:ext>
            </a:extLst>
          </p:cNvPr>
          <p:cNvSpPr txBox="1"/>
          <p:nvPr/>
        </p:nvSpPr>
        <p:spPr>
          <a:xfrm>
            <a:off x="3859971" y="2671294"/>
            <a:ext cx="4472057" cy="720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i="0" u="none" dirty="0">
                <a:solidFill>
                  <a:srgbClr val="FFFFFF"/>
                </a:solidFill>
                <a:latin typeface="Plus Jakarta Sans"/>
              </a:rPr>
              <a:t>TERIMA KASIH</a:t>
            </a:r>
            <a:endParaRPr sz="4800" b="1" i="0" u="none" dirty="0">
              <a:solidFill>
                <a:srgbClr val="FFFFFF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38</TotalTime>
  <Words>377</Words>
  <Application>Microsoft Office PowerPoint</Application>
  <PresentationFormat>Widescreen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Wingdings 2</vt:lpstr>
      <vt:lpstr>Plus Jakarta Sans</vt:lpstr>
      <vt:lpstr>Arial Black</vt:lpstr>
      <vt:lpstr>Manrope</vt:lpstr>
      <vt:lpstr>Corbel</vt:lpstr>
      <vt:lpstr>Frame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 Vivobook</dc:creator>
  <cp:keywords/>
  <dc:description>generated using python-pptx</dc:description>
  <cp:lastModifiedBy>akhmad fandy</cp:lastModifiedBy>
  <cp:revision>4</cp:revision>
  <dcterms:created xsi:type="dcterms:W3CDTF">2013-01-27T09:14:16Z</dcterms:created>
  <dcterms:modified xsi:type="dcterms:W3CDTF">2026-09-22T04:27:01Z</dcterms:modified>
  <cp:category/>
</cp:coreProperties>
</file>