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463040"/>
            <a:ext cx="5029200" cy="5029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3291840" cy="3291840"/>
          </a:xfrm>
          <a:prstGeom prst="ellipse">
            <a:avLst/>
          </a:prstGeom>
          <a:solidFill>
            <a:srgbClr val="F4A300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280160" y="4937760"/>
            <a:ext cx="3840480" cy="3840480"/>
          </a:xfrm>
          <a:prstGeom prst="ellipse">
            <a:avLst/>
          </a:prstGeom>
          <a:solidFill>
            <a:srgbClr val="1C7293">
              <a:alpha val="3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640080"/>
            <a:ext cx="3246120" cy="420624"/>
          </a:xfrm>
          <a:prstGeom prst="roundRect">
            <a:avLst>
              <a:gd name="adj" fmla="val 17391"/>
            </a:avLst>
          </a:prstGeom>
          <a:solidFill>
            <a:srgbClr val="F4A30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640080"/>
            <a:ext cx="324612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KEGIATAN MGMP IPAS SMK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1371600"/>
            <a:ext cx="9601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Pembuatan Modul Ajar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Projek IPAS</a:t>
            </a:r>
            <a:endParaRPr lang="en-US" sz="4400" dirty="0"/>
          </a:p>
        </p:txBody>
      </p:sp>
      <p:sp>
        <p:nvSpPr>
          <p:cNvPr id="8" name="Shape 6"/>
          <p:cNvSpPr/>
          <p:nvPr/>
        </p:nvSpPr>
        <p:spPr>
          <a:xfrm>
            <a:off x="658368" y="3246120"/>
            <a:ext cx="502920" cy="54864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34290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BAB II — </a:t>
            </a:r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Zat dan Perubahannya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40080" y="4297680"/>
            <a:ext cx="7863840" cy="1874520"/>
          </a:xfrm>
          <a:prstGeom prst="roundRect">
            <a:avLst>
              <a:gd name="adj" fmla="val 5854"/>
            </a:avLst>
          </a:prstGeom>
          <a:solidFill>
            <a:srgbClr val="065A82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44805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Hari / Tanggal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200400" y="44805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Rabu, 09 September 2026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14400" y="501091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Narasumber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00400" y="5010912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Siti Hajjah, S.Pd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5541264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Sasaran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200400" y="5541264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Anggota MGMP IPAS SMK Kab. Aceh Singkil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PEMBUKAAN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Kegiatan MGMP Hari Ini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33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19456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00200" y="2167128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Memahami Kedudukan Materi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1600200" y="2624328"/>
            <a:ext cx="4069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Menelaah posisi Bab II – Zat dan Perubahannya dalam Capaian Pembelajaran mata pelajaran IPAS SMK.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96596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33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00800" y="219456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223760" y="2167128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Tujuan &amp; Alur Pembelajaran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223760" y="2624328"/>
            <a:ext cx="4069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Merumuskan Tujuan Pembelajaran (TP) dan Alur Tujuan Pembelajaran (ATP) yang kontekstual.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20624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33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44348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434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600200" y="4407408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Merancang Kegiatan &amp; Asesmen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1600200" y="4864608"/>
            <a:ext cx="4069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kegiatan pembelajaran, media, dan instrumen asesmen yang relevan dengan dunia kerja.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72200" y="4206240"/>
            <a:ext cx="53492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33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0" y="44348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2" name="Text 20"/>
          <p:cNvSpPr/>
          <p:nvPr/>
        </p:nvSpPr>
        <p:spPr>
          <a:xfrm>
            <a:off x="6400800" y="44348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223760" y="4407408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Modul Ajar Utuh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223760" y="4864608"/>
            <a:ext cx="4069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peserta membawa pulang draf modul ajar Bab II yang siap diterapkan di kelas.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Itu Modul Ajar?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5577840" cy="4160520"/>
          </a:xfrm>
          <a:prstGeom prst="roundRect">
            <a:avLst>
              <a:gd name="adj" fmla="val 2637"/>
            </a:avLst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286000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ajar adalah sejumlah alat atau media, metode, petunjuk, dan pedoman yang dirancang secara sistematis untuk mencapai Capaian Pembelajaran.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" y="3931920"/>
            <a:ext cx="411480" cy="45720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411480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 guru IPAS SMK, modul ajar menjadi “jembatan” antara kompetensi keahlian dan kompetensi keilmuan agar pembelajaran tetap kontekstual dengan dunia kerja.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0" y="2011680"/>
            <a:ext cx="292608" cy="292608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0" y="2011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812280" y="196596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Mengacu pada Capaian Pembelajaran (CP) fase E/F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400800" y="2971800"/>
            <a:ext cx="292608" cy="292608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0" y="29718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812280" y="292608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Kontekstual dengan program keahlian SMK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400800" y="3931920"/>
            <a:ext cx="292608" cy="292608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0" y="39319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812280" y="388620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Memuat tujuan, kegiatan, dan asesmen pembelajaran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400800" y="4892040"/>
            <a:ext cx="292608" cy="292608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0" y="4892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12280" y="4846320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Fleksibel &amp; dapat dikembangkan sesuai karakteristik siswa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LANDASAN KURIKULUM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Kedudukan Bab II dalam Capaian Pembelajaran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377440"/>
            <a:ext cx="2423160" cy="137160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</a:t>
            </a:r>
            <a:endParaRPr lang="en-US" sz="14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(CP)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2990088" y="2935224"/>
            <a:ext cx="283464" cy="256032"/>
          </a:xfrm>
          <a:prstGeom prst="rightArrow">
            <a:avLst/>
          </a:prstGeom>
          <a:solidFill>
            <a:srgbClr val="AFC3CC"/>
          </a:solidFill>
          <a:ln/>
        </p:spPr>
      </p:sp>
      <p:sp>
        <p:nvSpPr>
          <p:cNvPr id="8" name="Shape 6"/>
          <p:cNvSpPr/>
          <p:nvPr/>
        </p:nvSpPr>
        <p:spPr>
          <a:xfrm>
            <a:off x="3291840" y="2377440"/>
            <a:ext cx="2423160" cy="1371600"/>
          </a:xfrm>
          <a:prstGeom prst="roundRect">
            <a:avLst>
              <a:gd name="adj" fmla="val 6667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33832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</a:t>
            </a:r>
            <a:endParaRPr lang="en-US" sz="14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(TP)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733288" y="2935224"/>
            <a:ext cx="283464" cy="256032"/>
          </a:xfrm>
          <a:prstGeom prst="rightArrow">
            <a:avLst/>
          </a:prstGeom>
          <a:solidFill>
            <a:srgbClr val="AFC3CC"/>
          </a:solidFill>
          <a:ln/>
        </p:spPr>
      </p:sp>
      <p:sp>
        <p:nvSpPr>
          <p:cNvPr id="11" name="Shape 9"/>
          <p:cNvSpPr/>
          <p:nvPr/>
        </p:nvSpPr>
        <p:spPr>
          <a:xfrm>
            <a:off x="6035040" y="2377440"/>
            <a:ext cx="2423160" cy="1371600"/>
          </a:xfrm>
          <a:prstGeom prst="roundRect">
            <a:avLst>
              <a:gd name="adj" fmla="val 6667"/>
            </a:avLst>
          </a:prstGeom>
          <a:solidFill>
            <a:srgbClr val="065A82"/>
          </a:solidFill>
          <a:ln/>
        </p:spPr>
      </p:sp>
      <p:sp>
        <p:nvSpPr>
          <p:cNvPr id="12" name="Text 10"/>
          <p:cNvSpPr/>
          <p:nvPr/>
        </p:nvSpPr>
        <p:spPr>
          <a:xfrm>
            <a:off x="61264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Tujuan</a:t>
            </a:r>
            <a:endParaRPr lang="en-US" sz="14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(ATP)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476488" y="2935224"/>
            <a:ext cx="283464" cy="256032"/>
          </a:xfrm>
          <a:prstGeom prst="rightArrow">
            <a:avLst/>
          </a:prstGeom>
          <a:solidFill>
            <a:srgbClr val="AFC3CC"/>
          </a:solidFill>
          <a:ln/>
        </p:spPr>
      </p:sp>
      <p:sp>
        <p:nvSpPr>
          <p:cNvPr id="14" name="Shape 12"/>
          <p:cNvSpPr/>
          <p:nvPr/>
        </p:nvSpPr>
        <p:spPr>
          <a:xfrm>
            <a:off x="8778240" y="2377440"/>
            <a:ext cx="2423160" cy="1371600"/>
          </a:xfrm>
          <a:prstGeom prst="roundRect">
            <a:avLst>
              <a:gd name="adj" fmla="val 6667"/>
            </a:avLst>
          </a:prstGeom>
          <a:solidFill>
            <a:srgbClr val="F4A300"/>
          </a:solidFill>
          <a:ln/>
        </p:spPr>
      </p:sp>
      <p:sp>
        <p:nvSpPr>
          <p:cNvPr id="15" name="Text 13"/>
          <p:cNvSpPr/>
          <p:nvPr/>
        </p:nvSpPr>
        <p:spPr>
          <a:xfrm>
            <a:off x="88696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Ajar</a:t>
            </a:r>
            <a:endParaRPr lang="en-US" sz="145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 II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548640" y="416052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Zat dan Perubahannya mengembangkan elemen Pemahaman IPAS terkait sifat, wujud, dan perubahan zat — dasar untuk memahami proses pada bidang keahlian teknik, kesehatan, agribisnis, maupun kuliner.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5120640"/>
            <a:ext cx="102412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5120640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 Pemahaman IPAS  • 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 dan Perubahannya membahas sifat fisika-kimia zat, perubahan wujud, serta pemisahan campuran yang relevan dengan praktik kejuruan.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BAB II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Ruang Lingkup “Zat dan Perubahannya”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3375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65960"/>
            <a:ext cx="3337560" cy="82296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749808" y="216712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49808" y="2532888"/>
            <a:ext cx="2935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Karakteristik Zat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49808" y="2953512"/>
            <a:ext cx="2935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Wujud zat (padat, cair, gas) dan sifat fisika-kimianya.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142232" y="1965960"/>
            <a:ext cx="33375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42232" y="1965960"/>
            <a:ext cx="3337560" cy="82296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4343400" y="216712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43400" y="2532888"/>
            <a:ext cx="2935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Fisika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343400" y="2953512"/>
            <a:ext cx="2935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zat yang tidak menghasilkan zat jenis baru.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735824" y="1965960"/>
            <a:ext cx="33375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35824" y="1965960"/>
            <a:ext cx="3337560" cy="82296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17" name="Text 15"/>
          <p:cNvSpPr/>
          <p:nvPr/>
        </p:nvSpPr>
        <p:spPr>
          <a:xfrm>
            <a:off x="7936992" y="216712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A3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936992" y="2532888"/>
            <a:ext cx="2935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Kimia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7936992" y="2953512"/>
            <a:ext cx="2935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Reaksi yang menghasilkan zat baru dengan sifat berbeda.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3913632"/>
            <a:ext cx="33375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48640" y="3913632"/>
            <a:ext cx="3337560" cy="82296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22" name="Text 20"/>
          <p:cNvSpPr/>
          <p:nvPr/>
        </p:nvSpPr>
        <p:spPr>
          <a:xfrm>
            <a:off x="749808" y="41148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49808" y="4480560"/>
            <a:ext cx="2935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Pemisahan Campuran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749808" y="4901184"/>
            <a:ext cx="2935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filtrasi, destilasi, kromatografi, dan sublimasi.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142232" y="3913632"/>
            <a:ext cx="33375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142232" y="3913632"/>
            <a:ext cx="3337560" cy="82296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343400" y="41148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343400" y="4480560"/>
            <a:ext cx="2935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 Aditif &amp; Adiktif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4343400" y="4901184"/>
            <a:ext cx="2935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Kandungan zat pada bahan pangan dan dampaknya bagi tubuh.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7735824" y="3913632"/>
            <a:ext cx="33375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7735824" y="3913632"/>
            <a:ext cx="3337560" cy="82296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32" name="Text 30"/>
          <p:cNvSpPr/>
          <p:nvPr/>
        </p:nvSpPr>
        <p:spPr>
          <a:xfrm>
            <a:off x="7936992" y="41148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4A3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936992" y="4480560"/>
            <a:ext cx="2935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Zat dalam Bidang Keahlian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7936992" y="4901184"/>
            <a:ext cx="2935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Penerapan konsep zat pada praktik kejuruan SMK.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DOKUMEN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Komponen Modul Ajar Bab II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1024128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267712"/>
            <a:ext cx="822960" cy="822960"/>
          </a:xfrm>
          <a:prstGeom prst="roundRect">
            <a:avLst>
              <a:gd name="adj" fmla="val 15556"/>
            </a:avLst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777240" y="226771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874520" y="2157984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Informasi Umum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874520" y="256032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Identitas penulis, kompetensi awal, profil pelajar Pancasila, sarana-prasarana, target siswa, dan model pembelajaran.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20440"/>
            <a:ext cx="1024128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776472"/>
            <a:ext cx="822960" cy="822960"/>
          </a:xfrm>
          <a:prstGeom prst="roundRect">
            <a:avLst>
              <a:gd name="adj" fmla="val 15556"/>
            </a:avLst>
          </a:prstGeom>
          <a:solidFill>
            <a:srgbClr val="065A82"/>
          </a:solidFill>
          <a:ln/>
        </p:spPr>
      </p:sp>
      <p:sp>
        <p:nvSpPr>
          <p:cNvPr id="12" name="Text 10"/>
          <p:cNvSpPr/>
          <p:nvPr/>
        </p:nvSpPr>
        <p:spPr>
          <a:xfrm>
            <a:off x="777240" y="377647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874520" y="3666744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 Inti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874520" y="406908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pembelajaran, asesmen, pemahaman bermakna, pertanyaan pemantik, serta kegiatan pembelajaran (awal, inti, penutup).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5029200"/>
            <a:ext cx="10241280" cy="132588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5285232"/>
            <a:ext cx="822960" cy="822960"/>
          </a:xfrm>
          <a:prstGeom prst="roundRect">
            <a:avLst>
              <a:gd name="adj" fmla="val 15556"/>
            </a:avLst>
          </a:prstGeom>
          <a:solidFill>
            <a:srgbClr val="065A82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52852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874520" y="5175504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Lampiran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874520" y="5577840"/>
            <a:ext cx="8686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LKPD, bahan bacaan guru dan siswa, glosarium, serta daftar pustaka yang mendukung Bab II.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KERJA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Menyusun Tujuan &amp; Alur Pembelajaran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468880" cy="31089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63040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146304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13232" y="32461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Kaji Capaian Pembelajaran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3931920"/>
            <a:ext cx="2103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kompetensi dan lingkup materi zat pada CP elemen Pemahaman IPAS.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026664" y="3547872"/>
            <a:ext cx="182880" cy="219456"/>
          </a:xfrm>
          <a:prstGeom prst="rightArrow">
            <a:avLst/>
          </a:prstGeom>
          <a:solidFill>
            <a:srgbClr val="AFC3CC"/>
          </a:solidFill>
          <a:ln/>
        </p:spPr>
      </p:sp>
      <p:sp>
        <p:nvSpPr>
          <p:cNvPr id="11" name="Shape 9"/>
          <p:cNvSpPr/>
          <p:nvPr/>
        </p:nvSpPr>
        <p:spPr>
          <a:xfrm>
            <a:off x="3218688" y="2103120"/>
            <a:ext cx="2468880" cy="31089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133088" y="237744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133088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383280" y="32461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Rumuskan Tujuan Pembelajaran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01568" y="3931920"/>
            <a:ext cx="2103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TP menggunakan kata kerja operasional yang terukur dan dapat diamati.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696712" y="3547872"/>
            <a:ext cx="182880" cy="219456"/>
          </a:xfrm>
          <a:prstGeom prst="rightArrow">
            <a:avLst/>
          </a:prstGeom>
          <a:solidFill>
            <a:srgbClr val="AFC3CC"/>
          </a:solidFill>
          <a:ln/>
        </p:spPr>
      </p:sp>
      <p:sp>
        <p:nvSpPr>
          <p:cNvPr id="17" name="Shape 15"/>
          <p:cNvSpPr/>
          <p:nvPr/>
        </p:nvSpPr>
        <p:spPr>
          <a:xfrm>
            <a:off x="5888736" y="2103120"/>
            <a:ext cx="2468880" cy="31089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803136" y="2377440"/>
            <a:ext cx="640080" cy="6400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9" name="Text 17"/>
          <p:cNvSpPr/>
          <p:nvPr/>
        </p:nvSpPr>
        <p:spPr>
          <a:xfrm>
            <a:off x="6803136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053328" y="32461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Alur (ATP)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071616" y="3931920"/>
            <a:ext cx="2103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Urutkan TP secara logis dari yang sederhana ke kompleks selama satu semester/tahun.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366760" y="3547872"/>
            <a:ext cx="182880" cy="219456"/>
          </a:xfrm>
          <a:prstGeom prst="rightArrow">
            <a:avLst/>
          </a:prstGeom>
          <a:solidFill>
            <a:srgbClr val="AFC3CC"/>
          </a:solidFill>
          <a:ln/>
        </p:spPr>
      </p:sp>
      <p:sp>
        <p:nvSpPr>
          <p:cNvPr id="23" name="Shape 21"/>
          <p:cNvSpPr/>
          <p:nvPr/>
        </p:nvSpPr>
        <p:spPr>
          <a:xfrm>
            <a:off x="8558784" y="2103120"/>
            <a:ext cx="2468880" cy="310896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9473184" y="237744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9473184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8723376" y="32461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Selaraskan dengan Kejuruan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741664" y="3931920"/>
            <a:ext cx="21031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Sesuaikan konteks contoh dengan program keahlian peserta didik di sekolah masing-masing.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DESAIN PEMBELAJARAN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Merancang Kegiatan Pembelajaran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5120640" cy="1965960"/>
          </a:xfrm>
          <a:prstGeom prst="roundRect">
            <a:avLst>
              <a:gd name="adj" fmla="val 4651"/>
            </a:avLst>
          </a:prstGeom>
          <a:solidFill>
            <a:srgbClr val="065A82"/>
          </a:solidFill>
          <a:ln/>
        </p:spPr>
      </p:sp>
      <p:sp>
        <p:nvSpPr>
          <p:cNvPr id="6" name="Shape 4"/>
          <p:cNvSpPr/>
          <p:nvPr/>
        </p:nvSpPr>
        <p:spPr>
          <a:xfrm>
            <a:off x="804672" y="2267712"/>
            <a:ext cx="502920" cy="50292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7" name="Text 5"/>
          <p:cNvSpPr/>
          <p:nvPr/>
        </p:nvSpPr>
        <p:spPr>
          <a:xfrm>
            <a:off x="804672" y="22677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63040" y="223113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 Learning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288036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4EE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menemukan konsep perubahan zat melalui pengamatan dan percobaan sederhana.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897880" y="2011680"/>
            <a:ext cx="5120640" cy="1965960"/>
          </a:xfrm>
          <a:prstGeom prst="roundRect">
            <a:avLst>
              <a:gd name="adj" fmla="val 4651"/>
            </a:avLst>
          </a:prstGeom>
          <a:solidFill>
            <a:srgbClr val="1C7293"/>
          </a:solidFill>
          <a:ln/>
        </p:spPr>
      </p:sp>
      <p:sp>
        <p:nvSpPr>
          <p:cNvPr id="11" name="Shape 9"/>
          <p:cNvSpPr/>
          <p:nvPr/>
        </p:nvSpPr>
        <p:spPr>
          <a:xfrm>
            <a:off x="6153912" y="2267712"/>
            <a:ext cx="502920" cy="50292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2" name="Text 10"/>
          <p:cNvSpPr/>
          <p:nvPr/>
        </p:nvSpPr>
        <p:spPr>
          <a:xfrm>
            <a:off x="6153912" y="22677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812280" y="223113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Based Learning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172200" y="288036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4EE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mengerjakan proyek terapan, misalnya pemisahan campuran pada produk kejuruan.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206240"/>
            <a:ext cx="5120640" cy="1965960"/>
          </a:xfrm>
          <a:prstGeom prst="roundRect">
            <a:avLst>
              <a:gd name="adj" fmla="val 4651"/>
            </a:avLst>
          </a:prstGeom>
          <a:solidFill>
            <a:srgbClr val="065A82"/>
          </a:solidFill>
          <a:ln/>
        </p:spPr>
      </p:sp>
      <p:sp>
        <p:nvSpPr>
          <p:cNvPr id="16" name="Shape 14"/>
          <p:cNvSpPr/>
          <p:nvPr/>
        </p:nvSpPr>
        <p:spPr>
          <a:xfrm>
            <a:off x="804672" y="4462272"/>
            <a:ext cx="502920" cy="50292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7" name="Text 15"/>
          <p:cNvSpPr/>
          <p:nvPr/>
        </p:nvSpPr>
        <p:spPr>
          <a:xfrm>
            <a:off x="804672" y="4462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442569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Eksperimen Laboratorium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2960" y="507492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4EE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Praktikum langsung menguji perubahan fisika dan kimia pada berbagai bahan.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897880" y="4206240"/>
            <a:ext cx="5120640" cy="1965960"/>
          </a:xfrm>
          <a:prstGeom prst="roundRect">
            <a:avLst>
              <a:gd name="adj" fmla="val 4651"/>
            </a:avLst>
          </a:prstGeom>
          <a:solidFill>
            <a:srgbClr val="1C7293"/>
          </a:solidFill>
          <a:ln/>
        </p:spPr>
      </p:sp>
      <p:sp>
        <p:nvSpPr>
          <p:cNvPr id="21" name="Shape 19"/>
          <p:cNvSpPr/>
          <p:nvPr/>
        </p:nvSpPr>
        <p:spPr>
          <a:xfrm>
            <a:off x="6153912" y="4462272"/>
            <a:ext cx="502920" cy="50292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22" name="Text 20"/>
          <p:cNvSpPr/>
          <p:nvPr/>
        </p:nvSpPr>
        <p:spPr>
          <a:xfrm>
            <a:off x="6153912" y="44622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812280" y="4425696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 &amp; Presentasi Kelompok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172200" y="5074920"/>
            <a:ext cx="4572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4EE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Kolaborasi menganalisis studi kasus zat dalam kehidupan dan dunia kerja.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Asesmen dalam Modul Ajar Bab II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3337560" cy="338328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2057400"/>
            <a:ext cx="3337560" cy="777240"/>
          </a:xfrm>
          <a:prstGeom prst="roundRect">
            <a:avLst>
              <a:gd name="adj" fmla="val 14118"/>
            </a:avLst>
          </a:prstGeom>
          <a:solidFill>
            <a:srgbClr val="065A82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2514600"/>
            <a:ext cx="3337560" cy="320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057400"/>
            <a:ext cx="3337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Diagnostik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22960" y="3063240"/>
            <a:ext cx="27889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Mengukur kesiapan dan pemahaman awal siswa tentang wujud dan sifat zat sebelum pembelajaran dimulai.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142232" y="2057400"/>
            <a:ext cx="3337560" cy="338328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42232" y="2057400"/>
            <a:ext cx="3337560" cy="777240"/>
          </a:xfrm>
          <a:prstGeom prst="roundRect">
            <a:avLst>
              <a:gd name="adj" fmla="val 14118"/>
            </a:avLst>
          </a:prstGeom>
          <a:solidFill>
            <a:srgbClr val="1C7293"/>
          </a:solidFill>
          <a:ln/>
        </p:spPr>
      </p:sp>
      <p:sp>
        <p:nvSpPr>
          <p:cNvPr id="12" name="Shape 10"/>
          <p:cNvSpPr/>
          <p:nvPr/>
        </p:nvSpPr>
        <p:spPr>
          <a:xfrm>
            <a:off x="4142232" y="2514600"/>
            <a:ext cx="3337560" cy="320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142232" y="2057400"/>
            <a:ext cx="3337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Formatif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416552" y="3063240"/>
            <a:ext cx="27889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Dilakukan selama proses — observasi praktikum, LKPD, dan diskusi kelompok tentang perubahan zat.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735824" y="2057400"/>
            <a:ext cx="3337560" cy="3383280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35824" y="2057400"/>
            <a:ext cx="3337560" cy="777240"/>
          </a:xfrm>
          <a:prstGeom prst="roundRect">
            <a:avLst>
              <a:gd name="adj" fmla="val 14118"/>
            </a:avLst>
          </a:prstGeom>
          <a:solidFill>
            <a:srgbClr val="F4A300"/>
          </a:solidFill>
          <a:ln/>
        </p:spPr>
      </p:sp>
      <p:sp>
        <p:nvSpPr>
          <p:cNvPr id="17" name="Shape 15"/>
          <p:cNvSpPr/>
          <p:nvPr/>
        </p:nvSpPr>
        <p:spPr>
          <a:xfrm>
            <a:off x="7735824" y="2514600"/>
            <a:ext cx="3337560" cy="320040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18" name="Text 16"/>
          <p:cNvSpPr/>
          <p:nvPr/>
        </p:nvSpPr>
        <p:spPr>
          <a:xfrm>
            <a:off x="7735824" y="2057400"/>
            <a:ext cx="3337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Sumatif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8010144" y="3063240"/>
            <a:ext cx="27889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Menilai capaian akhir melalui tes tertulis, produk proyek, atau laporan hasil percobaan.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PRAKTIK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Kegiatan: Praktikum Perubahan Wujud Zat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4846320" cy="4160520"/>
          </a:xfrm>
          <a:prstGeom prst="roundRect">
            <a:avLst>
              <a:gd name="adj" fmla="val 2637"/>
            </a:avLst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2402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A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Praktikum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260604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mengamati dan menjelaskan perubahan wujud zat (mencair, membeku, menguap, mengembun) melalui percobaan sederhana di kelas atau bengkel praktik.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68680" y="4069080"/>
            <a:ext cx="365760" cy="36576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9" name="Text 7"/>
          <p:cNvSpPr/>
          <p:nvPr/>
        </p:nvSpPr>
        <p:spPr>
          <a:xfrm>
            <a:off x="868680" y="420624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A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&amp; Bahan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4572000"/>
            <a:ext cx="4206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batu, lilin, gelas kaca, pemanas, dan lembar pengamatan (LKPD) sederhana.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715000" y="2011680"/>
            <a:ext cx="411480" cy="4114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2" name="Text 10"/>
          <p:cNvSpPr/>
          <p:nvPr/>
        </p:nvSpPr>
        <p:spPr>
          <a:xfrm>
            <a:off x="5715000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309360" y="1938528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mengamati perubahan pada tiap bahan yang dipanaskan/didinginkan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715000" y="2971800"/>
            <a:ext cx="411480" cy="4114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5" name="Text 13"/>
          <p:cNvSpPr/>
          <p:nvPr/>
        </p:nvSpPr>
        <p:spPr>
          <a:xfrm>
            <a:off x="5715000" y="29718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309360" y="2898648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Mencatat hasil pengamatan pada LKPD secara berkelompok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715000" y="3931920"/>
            <a:ext cx="411480" cy="4114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8" name="Text 16"/>
          <p:cNvSpPr/>
          <p:nvPr/>
        </p:nvSpPr>
        <p:spPr>
          <a:xfrm>
            <a:off x="5715000" y="3931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09360" y="3858768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Mempresentasikan hasil dan mengaitkannya dengan konsep energi kalor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715000" y="4892040"/>
            <a:ext cx="411480" cy="41148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1" name="Text 19"/>
          <p:cNvSpPr/>
          <p:nvPr/>
        </p:nvSpPr>
        <p:spPr>
          <a:xfrm>
            <a:off x="5715000" y="48920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309360" y="4818888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memberi umpan balik dan penguatan konsep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BERMAKNA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Diferensiasi &amp; Profil Pelajar Pancasila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19659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Berdiferensiasi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423160"/>
            <a:ext cx="51206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423160"/>
            <a:ext cx="82296" cy="10515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51460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Konten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28346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disesuaikan tingkat kesiapan siswa mengenai zat &amp; perubahannya.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3611880"/>
            <a:ext cx="51206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8640" y="3611880"/>
            <a:ext cx="82296" cy="10515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7033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2296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 dan bantuan belajar bervariasi — visual, praktikum, atau diskusi.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4800600"/>
            <a:ext cx="51206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48640" y="4800600"/>
            <a:ext cx="82296" cy="105156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48920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2960" y="52120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 belajar dapat berupa laporan, poster, atau video eksperimen.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035040" y="19659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Dimensi Profil Pelajar Pancasila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035040" y="2423160"/>
            <a:ext cx="5120640" cy="777240"/>
          </a:xfrm>
          <a:prstGeom prst="roundRect">
            <a:avLst>
              <a:gd name="adj" fmla="val 9412"/>
            </a:avLst>
          </a:prstGeom>
          <a:solidFill>
            <a:srgbClr val="065A82"/>
          </a:solidFill>
          <a:ln/>
        </p:spPr>
      </p:sp>
      <p:sp>
        <p:nvSpPr>
          <p:cNvPr id="20" name="Text 18"/>
          <p:cNvSpPr/>
          <p:nvPr/>
        </p:nvSpPr>
        <p:spPr>
          <a:xfrm>
            <a:off x="6309360" y="242316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Bernalar Kritis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035040" y="3337560"/>
            <a:ext cx="5120640" cy="777240"/>
          </a:xfrm>
          <a:prstGeom prst="roundRect">
            <a:avLst>
              <a:gd name="adj" fmla="val 9412"/>
            </a:avLst>
          </a:prstGeom>
          <a:solidFill>
            <a:srgbClr val="1C7293"/>
          </a:solidFill>
          <a:ln/>
        </p:spPr>
      </p:sp>
      <p:sp>
        <p:nvSpPr>
          <p:cNvPr id="22" name="Text 20"/>
          <p:cNvSpPr/>
          <p:nvPr/>
        </p:nvSpPr>
        <p:spPr>
          <a:xfrm>
            <a:off x="6309360" y="333756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Gotong Royong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035040" y="4251960"/>
            <a:ext cx="5120640" cy="777240"/>
          </a:xfrm>
          <a:prstGeom prst="roundRect">
            <a:avLst>
              <a:gd name="adj" fmla="val 9412"/>
            </a:avLst>
          </a:prstGeom>
          <a:solidFill>
            <a:srgbClr val="065A82"/>
          </a:solidFill>
          <a:ln/>
        </p:spPr>
      </p:sp>
      <p:sp>
        <p:nvSpPr>
          <p:cNvPr id="24" name="Text 22"/>
          <p:cNvSpPr/>
          <p:nvPr/>
        </p:nvSpPr>
        <p:spPr>
          <a:xfrm>
            <a:off x="6309360" y="425196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Mandiri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035040" y="5166360"/>
            <a:ext cx="5120640" cy="777240"/>
          </a:xfrm>
          <a:prstGeom prst="roundRect">
            <a:avLst>
              <a:gd name="adj" fmla="val 9412"/>
            </a:avLst>
          </a:prstGeom>
          <a:solidFill>
            <a:srgbClr val="1C7293"/>
          </a:solidFill>
          <a:ln/>
        </p:spPr>
      </p:sp>
      <p:sp>
        <p:nvSpPr>
          <p:cNvPr id="26" name="Text 24"/>
          <p:cNvSpPr/>
          <p:nvPr/>
        </p:nvSpPr>
        <p:spPr>
          <a:xfrm>
            <a:off x="6309360" y="516636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Kreatif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PENDUKUNG PEMBELAJARAN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Sumber &amp; Media Pembelajaran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17320" y="24231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1417320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13232" y="33375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Buku &amp; Modul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31520" y="38404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Buku teks IPAS SMK dan modul ajar hasil MGMP.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36976" y="210312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105656" y="2423160"/>
            <a:ext cx="731520" cy="7315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4105656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401568" y="33375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&amp; Simulasi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419856" y="38404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pembelajaran dan simulasi perubahan zat.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925312" y="210312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793992" y="2423160"/>
            <a:ext cx="731520" cy="731520"/>
          </a:xfrm>
          <a:prstGeom prst="ellipse">
            <a:avLst/>
          </a:prstGeom>
          <a:solidFill>
            <a:srgbClr val="F4A300"/>
          </a:solidFill>
          <a:ln/>
        </p:spPr>
      </p:sp>
      <p:sp>
        <p:nvSpPr>
          <p:cNvPr id="17" name="Text 15"/>
          <p:cNvSpPr/>
          <p:nvPr/>
        </p:nvSpPr>
        <p:spPr>
          <a:xfrm>
            <a:off x="6793992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089904" y="33375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Praktikum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08192" y="38404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&amp; bahan sederhana untuk eksperimen di kelas.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8613648" y="2103120"/>
            <a:ext cx="2468880" cy="29260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  <a:effectLst>
            <a:outerShdw sx="100000" sy="100000" kx="0" ky="0" algn="bl" rotWithShape="0" blurRad="76200" dist="25400" dir="5400000">
              <a:srgbClr val="1B2A33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482328" y="2423160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2" name="Text 20"/>
          <p:cNvSpPr/>
          <p:nvPr/>
        </p:nvSpPr>
        <p:spPr>
          <a:xfrm>
            <a:off x="9482328" y="2423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778240" y="33375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LKPD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796528" y="384048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Lembar Kerja Peserta Didik yang kontekstual.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23774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KERJA KELOMPOK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 Workshop MGMP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1024128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965960"/>
            <a:ext cx="914400" cy="932688"/>
          </a:xfrm>
          <a:prstGeom prst="roundRect">
            <a:avLst>
              <a:gd name="adj" fmla="val 8000"/>
            </a:avLst>
          </a:prstGeom>
          <a:solidFill>
            <a:srgbClr val="065A82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65960"/>
            <a:ext cx="914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91640" y="2075688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Pembentukan Kelompok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691640" y="2423160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dibagi berdasarkan rumpun program keahlian.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960120" y="2898648"/>
            <a:ext cx="137160" cy="146304"/>
          </a:xfrm>
          <a:prstGeom prst="downArrow">
            <a:avLst/>
          </a:prstGeom>
          <a:solidFill>
            <a:srgbClr val="AFC3CC"/>
          </a:solidFill>
          <a:ln/>
        </p:spPr>
      </p:sp>
      <p:sp>
        <p:nvSpPr>
          <p:cNvPr id="11" name="Shape 9"/>
          <p:cNvSpPr/>
          <p:nvPr/>
        </p:nvSpPr>
        <p:spPr>
          <a:xfrm>
            <a:off x="548640" y="3063240"/>
            <a:ext cx="1024128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48640" y="3063240"/>
            <a:ext cx="914400" cy="932688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063240"/>
            <a:ext cx="914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691640" y="3172968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CP &amp; Penyusunan TP-ATP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691640" y="3520440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Tiap kelompok merumuskan TP dan ATP Bab II.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60120" y="3995928"/>
            <a:ext cx="137160" cy="146304"/>
          </a:xfrm>
          <a:prstGeom prst="downArrow">
            <a:avLst/>
          </a:prstGeom>
          <a:solidFill>
            <a:srgbClr val="AFC3CC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4160520"/>
            <a:ext cx="1024128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48640" y="4160520"/>
            <a:ext cx="914400" cy="932688"/>
          </a:xfrm>
          <a:prstGeom prst="roundRect">
            <a:avLst>
              <a:gd name="adj" fmla="val 8000"/>
            </a:avLst>
          </a:prstGeom>
          <a:solidFill>
            <a:srgbClr val="065A82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160520"/>
            <a:ext cx="914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691640" y="4270248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Penyusunan Draf Modul Ajar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691640" y="4617720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Melengkapi komponen inti dan kegiatan pembelajaran.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960120" y="5093208"/>
            <a:ext cx="137160" cy="146304"/>
          </a:xfrm>
          <a:prstGeom prst="downArrow">
            <a:avLst/>
          </a:prstGeom>
          <a:solidFill>
            <a:srgbClr val="AFC3CC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5257800"/>
            <a:ext cx="1024128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CE7E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48640" y="5257800"/>
            <a:ext cx="914400" cy="932688"/>
          </a:xfrm>
          <a:prstGeom prst="roundRect">
            <a:avLst>
              <a:gd name="adj" fmla="val 8000"/>
            </a:avLst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257800"/>
            <a:ext cx="914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691640" y="5367528"/>
            <a:ext cx="8869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Presentasi &amp; Umpan Balik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691640" y="5715000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Kelompok memaparkan draf untuk direviu bersama narasumber.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4754880" cy="475488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5120640"/>
            <a:ext cx="4023360" cy="4023360"/>
          </a:xfrm>
          <a:prstGeom prst="ellipse">
            <a:avLst/>
          </a:prstGeom>
          <a:solidFill>
            <a:srgbClr val="F4A300">
              <a:alpha val="2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2860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685800" y="3246120"/>
            <a:ext cx="502920" cy="54864"/>
          </a:xfrm>
          <a:prstGeom prst="rect">
            <a:avLst/>
          </a:prstGeom>
          <a:solidFill>
            <a:srgbClr val="F4A30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42900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 susun modul ajar Bab II – Zat dan Perubahannya yang bermakna bagi peserta didik SMK.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4343400"/>
            <a:ext cx="6583680" cy="1280160"/>
          </a:xfrm>
          <a:prstGeom prst="roundRect">
            <a:avLst>
              <a:gd name="adj" fmla="val 8571"/>
            </a:avLst>
          </a:prstGeom>
          <a:solidFill>
            <a:srgbClr val="065A82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4526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Narasumber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482803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Siti Hajjah, S.Pd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14400" y="525780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Kabupaten Aceh Singkil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IPAS SMK Kab. Aceh Singkil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1277295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FB8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2026-09-09T05:56:18Z</dcterms:created>
  <dcterms:modified xsi:type="dcterms:W3CDTF">2026-09-09T05:56:18Z</dcterms:modified>
</cp:coreProperties>
</file>