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type="screen16x9" cy="6858000" cx="12192000"/>
  <p:notesSz cx="6858000" cy="9144000"/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tableStyles" Target="tableStyles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3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24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25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26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27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2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69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indent="0" mar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4867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67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8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6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99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indent="0" mar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0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70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0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04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05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0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70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0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10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11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1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13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1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71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1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7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67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7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18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19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2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72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2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88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689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69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94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9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69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7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7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68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8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7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1" Type="http://schemas.openxmlformats.org/officeDocument/2006/relationships/image" Target="../media/image14.png"/><Relationship Id="rId12" Type="http://schemas.openxmlformats.org/officeDocument/2006/relationships/image" Target="../media/image15.png"/><Relationship Id="rId13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9.png"/><Relationship Id="rId3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0.png"/><Relationship Id="rId3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1.png"/><Relationship Id="rId3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5"/>
        </a:solidFill>
        <a:effectLst/>
      </p:bgPr>
    </p:bg>
    <p:spTree>
      <p:nvGrpSpPr>
        <p:cNvPr id="24" name=""/>
        <p:cNvGrpSpPr/>
        <p:nvPr/>
      </p:nvGrpSpPr>
      <p:grpSpPr>
        <a:xfrm/>
      </p:grpSpPr>
      <p:pic>
        <p:nvPicPr>
          <p:cNvPr id="2097152" name="Picture 1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53" name="Picture 2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4486275" y="2362795"/>
            <a:ext cx="3219450" cy="352425"/>
          </a:xfrm>
          <a:prstGeom prst="rect"/>
        </p:spPr>
      </p:pic>
      <p:sp>
        <p:nvSpPr>
          <p:cNvPr id="1048584" name="TextBox 3"/>
          <p:cNvSpPr txBox="1"/>
          <p:nvPr/>
        </p:nvSpPr>
        <p:spPr>
          <a:xfrm>
            <a:off x="2205513" y="2943820"/>
            <a:ext cx="7780972" cy="635198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ctr">
              <a:lnSpc>
                <a:spcPts val="5002"/>
              </a:lnSpc>
            </a:pPr>
            <a:r>
              <a:rPr b="1" sz="4350" i="0" u="none">
                <a:solidFill>
                  <a:srgbClr val="0F382C"/>
                </a:solidFill>
                <a:latin typeface="Plus Jakarta Sans"/>
              </a:rPr>
              <a:t>Kesehatan Mental di Sekolah</a:t>
            </a:r>
          </a:p>
        </p:txBody>
      </p:sp>
      <p:sp>
        <p:nvSpPr>
          <p:cNvPr id="1048585" name="TextBox 4"/>
          <p:cNvSpPr txBox="1"/>
          <p:nvPr/>
        </p:nvSpPr>
        <p:spPr>
          <a:xfrm>
            <a:off x="2000250" y="3731418"/>
            <a:ext cx="8191500" cy="649485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ctr">
              <a:lnSpc>
                <a:spcPts val="2557"/>
              </a:lnSpc>
            </a:pPr>
            <a:r>
              <a:rPr b="0" sz="1650" i="0" u="none">
                <a:solidFill>
                  <a:srgbClr val="2A6F5D"/>
                </a:solidFill>
                <a:latin typeface="Plus Jakarta Sans Medium"/>
              </a:rPr>
              <a:t>Membangun Kesejahteraan Psikologis dan Karakter Resilien Peserta Didik Melalui Program BK Terpadu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5"/>
        </a:solidFill>
        <a:effectLst/>
      </p:bgPr>
    </p:bg>
    <p:spTree>
      <p:nvGrpSpPr>
        <p:cNvPr id="28" name=""/>
        <p:cNvGrpSpPr/>
        <p:nvPr/>
      </p:nvGrpSpPr>
      <p:grpSpPr>
        <a:xfrm/>
      </p:grpSpPr>
      <p:pic>
        <p:nvPicPr>
          <p:cNvPr id="2097154" name="Picture 1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586" name="Rectangle 2"/>
          <p:cNvSpPr/>
          <p:nvPr/>
        </p:nvSpPr>
        <p:spPr>
          <a:xfrm>
            <a:off x="5715000" y="2573684"/>
            <a:ext cx="762000" cy="47625"/>
          </a:xfrm>
          <a:prstGeom prst="rect"/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587" name="TextBox 3"/>
          <p:cNvSpPr txBox="1"/>
          <p:nvPr/>
        </p:nvSpPr>
        <p:spPr>
          <a:xfrm>
            <a:off x="2840593" y="2849909"/>
            <a:ext cx="6510813" cy="59427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ctr">
              <a:lnSpc>
                <a:spcPts val="4680"/>
              </a:lnSpc>
            </a:pPr>
            <a:r>
              <a:rPr b="1" sz="3900" i="0" u="none">
                <a:solidFill>
                  <a:srgbClr val="0F382C"/>
                </a:solidFill>
                <a:latin typeface="Plus Jakarta Sans"/>
              </a:rPr>
              <a:t>Urgensi Kesehatan Mental</a:t>
            </a:r>
          </a:p>
        </p:txBody>
      </p:sp>
      <p:sp>
        <p:nvSpPr>
          <p:cNvPr id="1048588" name="TextBox 4"/>
          <p:cNvSpPr txBox="1"/>
          <p:nvPr/>
        </p:nvSpPr>
        <p:spPr>
          <a:xfrm>
            <a:off x="2000250" y="3748980"/>
            <a:ext cx="8191500" cy="649485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ctr">
              <a:lnSpc>
                <a:spcPts val="2557"/>
              </a:lnSpc>
            </a:pPr>
            <a:r>
              <a:rPr b="0" sz="1650" i="0" u="none">
                <a:solidFill>
                  <a:srgbClr val="2A6F5D"/>
                </a:solidFill>
                <a:latin typeface="Plus Jakarta Sans Medium"/>
              </a:rPr>
              <a:t>Mengapa kesejahteraan psikologis peserta didik kini menjadi prioritas utama dalam ekosistem pendidikan modern?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5"/>
        </a:solidFill>
        <a:effectLst/>
      </p:bgPr>
    </p:bg>
    <p:spTree>
      <p:nvGrpSpPr>
        <p:cNvPr id="29" name=""/>
        <p:cNvGrpSpPr/>
        <p:nvPr/>
      </p:nvGrpSpPr>
      <p:grpSpPr>
        <a:xfrm/>
      </p:grpSpPr>
      <p:pic>
        <p:nvPicPr>
          <p:cNvPr id="2097155" name="Picture 1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56" name="Picture 2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09600" y="2809726"/>
            <a:ext cx="5314950" cy="1939528"/>
          </a:xfrm>
          <a:prstGeom prst="rect"/>
        </p:spPr>
      </p:pic>
      <p:pic>
        <p:nvPicPr>
          <p:cNvPr id="2097157" name="Picture 3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267450" y="2809726"/>
            <a:ext cx="5314950" cy="1939528"/>
          </a:xfrm>
          <a:prstGeom prst="rect"/>
        </p:spPr>
      </p:pic>
      <p:sp>
        <p:nvSpPr>
          <p:cNvPr id="1048589" name="TextBox 4"/>
          <p:cNvSpPr txBox="1"/>
          <p:nvPr/>
        </p:nvSpPr>
        <p:spPr>
          <a:xfrm>
            <a:off x="962025" y="3162151"/>
            <a:ext cx="4840605" cy="272355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2145"/>
              </a:lnSpc>
            </a:pPr>
            <a:r>
              <a:rPr b="1" sz="1650" i="0" u="none">
                <a:solidFill>
                  <a:srgbClr val="2A9D8F"/>
                </a:solidFill>
                <a:latin typeface="Plus Jakarta Sans"/>
              </a:rPr>
              <a:t>Tekanan Akademik &amp; Ekspektasi</a:t>
            </a:r>
          </a:p>
        </p:txBody>
      </p:sp>
      <p:sp>
        <p:nvSpPr>
          <p:cNvPr id="1048590" name="TextBox 5"/>
          <p:cNvSpPr txBox="1"/>
          <p:nvPr/>
        </p:nvSpPr>
        <p:spPr>
          <a:xfrm>
            <a:off x="962025" y="3529756"/>
            <a:ext cx="4610100" cy="752772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1976"/>
              </a:lnSpc>
            </a:pPr>
            <a:r>
              <a:rPr b="0" sz="1275" i="0" u="none">
                <a:solidFill>
                  <a:srgbClr val="374151"/>
                </a:solidFill>
                <a:latin typeface="Plus Jakarta Sans"/>
              </a:rPr>
              <a:t>Beban tugas yang tinggi, tuntutan ujian, serta ketakutan akan kegagalan masa depan sering kali menjadi pemicu utama kecemasan (anxiety) dan stres kronis pada siswa.</a:t>
            </a:r>
          </a:p>
        </p:txBody>
      </p:sp>
      <p:sp>
        <p:nvSpPr>
          <p:cNvPr id="1048591" name="TextBox 6"/>
          <p:cNvSpPr txBox="1"/>
          <p:nvPr/>
        </p:nvSpPr>
        <p:spPr>
          <a:xfrm>
            <a:off x="6619875" y="3162151"/>
            <a:ext cx="4840605" cy="272355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2145"/>
              </a:lnSpc>
            </a:pPr>
            <a:r>
              <a:rPr b="1" sz="1650" i="0" u="none">
                <a:solidFill>
                  <a:srgbClr val="2A9D8F"/>
                </a:solidFill>
                <a:latin typeface="Plus Jakarta Sans"/>
              </a:rPr>
              <a:t>Dinamika Sosial &amp; Cyberbullying</a:t>
            </a:r>
          </a:p>
        </p:txBody>
      </p:sp>
      <p:sp>
        <p:nvSpPr>
          <p:cNvPr id="1048592" name="TextBox 7"/>
          <p:cNvSpPr txBox="1"/>
          <p:nvPr/>
        </p:nvSpPr>
        <p:spPr>
          <a:xfrm>
            <a:off x="6619875" y="3529756"/>
            <a:ext cx="4610100" cy="752772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1976"/>
              </a:lnSpc>
            </a:pPr>
            <a:r>
              <a:rPr b="0" sz="1275" i="0" u="none">
                <a:solidFill>
                  <a:srgbClr val="374151"/>
                </a:solidFill>
                <a:latin typeface="Plus Jakarta Sans"/>
              </a:rPr>
              <a:t>Interaksi di media sosial, perundungan di sekolah, serta krisis identitas remaja meningkatkan risiko isolasi emosional jika tidak didampingi secara profesional.</a:t>
            </a:r>
          </a:p>
        </p:txBody>
      </p:sp>
      <p:sp>
        <p:nvSpPr>
          <p:cNvPr id="1048593" name="TextBox 8"/>
          <p:cNvSpPr txBox="1"/>
          <p:nvPr/>
        </p:nvSpPr>
        <p:spPr>
          <a:xfrm>
            <a:off x="609600" y="533400"/>
            <a:ext cx="11521440" cy="43428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3420"/>
              </a:lnSpc>
            </a:pPr>
            <a:r>
              <a:rPr b="0" sz="2850" i="0" u="none">
                <a:solidFill>
                  <a:srgbClr val="0F382C"/>
                </a:solidFill>
                <a:latin typeface="Plus Jakarta Sans ExtraBold"/>
              </a:rPr>
              <a:t>Tantangan Psikologis Remaja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5"/>
        </a:solidFill>
        <a:effectLst/>
      </p:bgPr>
    </p:bg>
    <p:spTree>
      <p:nvGrpSpPr>
        <p:cNvPr id="30" name=""/>
        <p:cNvGrpSpPr/>
        <p:nvPr/>
      </p:nvGrpSpPr>
      <p:grpSpPr>
        <a:xfrm/>
      </p:grpSpPr>
      <p:pic>
        <p:nvPicPr>
          <p:cNvPr id="2097158" name="Picture 1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59" name="Picture 2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09600" y="2593627"/>
            <a:ext cx="5314950" cy="2371725"/>
          </a:xfrm>
          <a:prstGeom prst="rect"/>
        </p:spPr>
      </p:pic>
      <p:sp>
        <p:nvSpPr>
          <p:cNvPr id="1048594" name="TextBox 3"/>
          <p:cNvSpPr txBox="1"/>
          <p:nvPr/>
        </p:nvSpPr>
        <p:spPr>
          <a:xfrm>
            <a:off x="914400" y="3050827"/>
            <a:ext cx="4705350" cy="104775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ctr">
              <a:lnSpc>
                <a:spcPts val="8250"/>
              </a:lnSpc>
            </a:pPr>
            <a:r>
              <a:rPr b="0" sz="8250" i="0" u="none">
                <a:solidFill>
                  <a:srgbClr val="E9C46A"/>
                </a:solidFill>
                <a:latin typeface="Plus Jakarta Sans ExtraBold"/>
              </a:rPr>
              <a:t>33%</a:t>
            </a:r>
          </a:p>
        </p:txBody>
      </p:sp>
      <p:sp>
        <p:nvSpPr>
          <p:cNvPr id="1048595" name="TextBox 4"/>
          <p:cNvSpPr txBox="1"/>
          <p:nvPr/>
        </p:nvSpPr>
        <p:spPr>
          <a:xfrm>
            <a:off x="914400" y="4212877"/>
            <a:ext cx="4705350" cy="295275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ctr">
              <a:lnSpc>
                <a:spcPts val="2325"/>
              </a:lnSpc>
            </a:pPr>
            <a:r>
              <a:rPr b="0" sz="1500" i="0" u="none">
                <a:solidFill>
                  <a:srgbClr val="FFFFFF"/>
                </a:solidFill>
                <a:latin typeface="Plus Jakarta Sans SemiBold"/>
              </a:rPr>
              <a:t>Remaja Indonesia (I-NAMHS)</a:t>
            </a:r>
          </a:p>
        </p:txBody>
      </p:sp>
      <p:sp>
        <p:nvSpPr>
          <p:cNvPr id="1048596" name="TextBox 5"/>
          <p:cNvSpPr txBox="1"/>
          <p:nvPr/>
        </p:nvSpPr>
        <p:spPr>
          <a:xfrm>
            <a:off x="6267450" y="3036689"/>
            <a:ext cx="5580697" cy="272355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2145"/>
              </a:lnSpc>
            </a:pPr>
            <a:r>
              <a:rPr b="1" sz="1650" i="0" u="none">
                <a:solidFill>
                  <a:srgbClr val="0F382C"/>
                </a:solidFill>
                <a:latin typeface="Plus Jakarta Sans"/>
              </a:rPr>
              <a:t>Deteksi Dini di Lingkungan Sekolah</a:t>
            </a:r>
          </a:p>
        </p:txBody>
      </p:sp>
      <p:sp>
        <p:nvSpPr>
          <p:cNvPr id="1048597" name="TextBox 6"/>
          <p:cNvSpPr txBox="1"/>
          <p:nvPr/>
        </p:nvSpPr>
        <p:spPr>
          <a:xfrm>
            <a:off x="6267450" y="3404294"/>
            <a:ext cx="5314950" cy="752857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1976"/>
              </a:lnSpc>
            </a:pPr>
            <a:r>
              <a:rPr b="0" sz="1275" i="0" u="none">
                <a:solidFill>
                  <a:srgbClr val="374151"/>
                </a:solidFill>
                <a:latin typeface="Plus Jakarta Sans"/>
              </a:rPr>
              <a:t>Satu dari tiga remaja Indonesia berusia 10-17 tahun memiliki masalah kesehatan mental dalam 12 bulan terakhir. Hal ini menegaskan pentingnya kehadiran Guru BK sebagai garda terdepan penanganan awal di sekolah.</a:t>
            </a:r>
          </a:p>
        </p:txBody>
      </p:sp>
      <p:sp>
        <p:nvSpPr>
          <p:cNvPr id="1048598" name="TextBox 7"/>
          <p:cNvSpPr txBox="1"/>
          <p:nvPr/>
        </p:nvSpPr>
        <p:spPr>
          <a:xfrm>
            <a:off x="609600" y="533400"/>
            <a:ext cx="11521440" cy="43428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3420"/>
              </a:lnSpc>
            </a:pPr>
            <a:r>
              <a:rPr b="0" sz="2850" i="0" u="none">
                <a:solidFill>
                  <a:srgbClr val="0F382C"/>
                </a:solidFill>
                <a:latin typeface="Plus Jakarta Sans ExtraBold"/>
              </a:rPr>
              <a:t>Potret Kesehatan Mental Remaja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5"/>
        </a:solidFill>
        <a:effectLst/>
      </p:bgPr>
    </p:bg>
    <p:spTree>
      <p:nvGrpSpPr>
        <p:cNvPr id="31" name=""/>
        <p:cNvGrpSpPr/>
        <p:nvPr/>
      </p:nvGrpSpPr>
      <p:grpSpPr>
        <a:xfrm/>
      </p:grpSpPr>
      <p:pic>
        <p:nvPicPr>
          <p:cNvPr id="2097160" name="Picture 1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61" name="Picture 2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09600" y="1973312"/>
            <a:ext cx="2571750" cy="3612356"/>
          </a:xfrm>
          <a:prstGeom prst="rect"/>
        </p:spPr>
      </p:pic>
      <p:pic>
        <p:nvPicPr>
          <p:cNvPr id="2097162" name="Picture 3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409950" y="1973312"/>
            <a:ext cx="2571750" cy="3612356"/>
          </a:xfrm>
          <a:prstGeom prst="rect"/>
        </p:spPr>
      </p:pic>
      <p:pic>
        <p:nvPicPr>
          <p:cNvPr id="2097163" name="Picture 4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6210300" y="1973312"/>
            <a:ext cx="2571750" cy="3612356"/>
          </a:xfrm>
          <a:prstGeom prst="rect"/>
        </p:spPr>
      </p:pic>
      <p:pic>
        <p:nvPicPr>
          <p:cNvPr id="2097164" name="Picture 5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9010650" y="1973312"/>
            <a:ext cx="2571750" cy="3612356"/>
          </a:xfrm>
          <a:prstGeom prst="rect"/>
        </p:spPr>
      </p:pic>
      <p:pic>
        <p:nvPicPr>
          <p:cNvPr id="2097165" name="Picture 6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885825" y="2287637"/>
            <a:ext cx="533400" cy="533400"/>
          </a:xfrm>
          <a:prstGeom prst="rect"/>
        </p:spPr>
      </p:pic>
      <p:sp>
        <p:nvSpPr>
          <p:cNvPr id="1048599" name="TextBox 7"/>
          <p:cNvSpPr txBox="1"/>
          <p:nvPr/>
        </p:nvSpPr>
        <p:spPr>
          <a:xfrm>
            <a:off x="885825" y="3011537"/>
            <a:ext cx="2120265" cy="272355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2145"/>
              </a:lnSpc>
            </a:pPr>
            <a:r>
              <a:rPr b="1" sz="1650" i="0" u="none">
                <a:solidFill>
                  <a:srgbClr val="0F382C"/>
                </a:solidFill>
                <a:latin typeface="Plus Jakarta Sans"/>
              </a:rPr>
              <a:t>Layanan Dasar</a:t>
            </a:r>
          </a:p>
        </p:txBody>
      </p:sp>
      <p:sp>
        <p:nvSpPr>
          <p:cNvPr id="1048600" name="TextBox 8"/>
          <p:cNvSpPr txBox="1"/>
          <p:nvPr/>
        </p:nvSpPr>
        <p:spPr>
          <a:xfrm>
            <a:off x="885825" y="3379142"/>
            <a:ext cx="2019300" cy="1003809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1976"/>
              </a:lnSpc>
            </a:pPr>
            <a:r>
              <a:rPr b="0" sz="1275" i="0" u="none">
                <a:solidFill>
                  <a:srgbClr val="374151"/>
                </a:solidFill>
                <a:latin typeface="Plus Jakarta Sans"/>
              </a:rPr>
              <a:t>Psikoedukasi klasikal di kelas mengenai literasi kesehatan mental, manajemen emosi, dan pencegahan kecemasan.</a:t>
            </a:r>
          </a:p>
        </p:txBody>
      </p:sp>
      <p:pic>
        <p:nvPicPr>
          <p:cNvPr id="2097166" name="Picture 9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3686175" y="2287637"/>
            <a:ext cx="533400" cy="533400"/>
          </a:xfrm>
          <a:prstGeom prst="rect"/>
        </p:spPr>
      </p:pic>
      <p:sp>
        <p:nvSpPr>
          <p:cNvPr id="1048601" name="TextBox 10"/>
          <p:cNvSpPr txBox="1"/>
          <p:nvPr/>
        </p:nvSpPr>
        <p:spPr>
          <a:xfrm>
            <a:off x="3686175" y="3011537"/>
            <a:ext cx="2120265" cy="272355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2145"/>
              </a:lnSpc>
            </a:pPr>
            <a:r>
              <a:rPr b="1" sz="1650" i="0" u="none">
                <a:solidFill>
                  <a:srgbClr val="0F382C"/>
                </a:solidFill>
                <a:latin typeface="Plus Jakarta Sans"/>
              </a:rPr>
              <a:t>Layanan Responsif</a:t>
            </a:r>
          </a:p>
        </p:txBody>
      </p:sp>
      <p:sp>
        <p:nvSpPr>
          <p:cNvPr id="1048602" name="TextBox 11"/>
          <p:cNvSpPr txBox="1"/>
          <p:nvPr/>
        </p:nvSpPr>
        <p:spPr>
          <a:xfrm>
            <a:off x="3686175" y="3379142"/>
            <a:ext cx="2019300" cy="1254621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1976"/>
              </a:lnSpc>
            </a:pPr>
            <a:r>
              <a:rPr b="0" sz="1275" i="0" u="none">
                <a:solidFill>
                  <a:srgbClr val="374151"/>
                </a:solidFill>
                <a:latin typeface="Plus Jakarta Sans"/>
              </a:rPr>
              <a:t>Konseling individu dan kelompok bagi siswa yang membutuhkan intervensi emosional dan penyelesaian krisis.</a:t>
            </a:r>
          </a:p>
        </p:txBody>
      </p:sp>
      <p:pic>
        <p:nvPicPr>
          <p:cNvPr id="2097167" name="Picture 12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7"/>
          <a:stretch>
            <a:fillRect/>
          </a:stretch>
        </p:blipFill>
        <p:spPr>
          <a:xfrm>
            <a:off x="6486525" y="2287637"/>
            <a:ext cx="533400" cy="533400"/>
          </a:xfrm>
          <a:prstGeom prst="rect"/>
        </p:spPr>
      </p:pic>
      <p:sp>
        <p:nvSpPr>
          <p:cNvPr id="1048603" name="TextBox 13"/>
          <p:cNvSpPr txBox="1"/>
          <p:nvPr/>
        </p:nvSpPr>
        <p:spPr>
          <a:xfrm>
            <a:off x="6486525" y="3011537"/>
            <a:ext cx="2120265" cy="54471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2145"/>
              </a:lnSpc>
            </a:pPr>
            <a:r>
              <a:rPr b="1" sz="1650" i="0" u="none">
                <a:solidFill>
                  <a:srgbClr val="0F382C"/>
                </a:solidFill>
                <a:latin typeface="Plus Jakarta Sans"/>
              </a:rPr>
              <a:t>Perencanaan Individual</a:t>
            </a:r>
          </a:p>
        </p:txBody>
      </p:sp>
      <p:sp>
        <p:nvSpPr>
          <p:cNvPr id="1048604" name="TextBox 14"/>
          <p:cNvSpPr txBox="1"/>
          <p:nvPr/>
        </p:nvSpPr>
        <p:spPr>
          <a:xfrm>
            <a:off x="6486525" y="3651498"/>
            <a:ext cx="2019300" cy="1254761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1976"/>
              </a:lnSpc>
            </a:pPr>
            <a:r>
              <a:rPr b="0" sz="1275" i="0" u="none">
                <a:solidFill>
                  <a:srgbClr val="374151"/>
                </a:solidFill>
                <a:latin typeface="Plus Jakarta Sans"/>
              </a:rPr>
              <a:t>Membantu siswa mengenali potensi dan minat agar tidak mengalami komplikasi kecemasan karier atau salah jurusan.</a:t>
            </a:r>
          </a:p>
        </p:txBody>
      </p:sp>
      <p:pic>
        <p:nvPicPr>
          <p:cNvPr id="2097168" name="Picture 15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9286875" y="2287637"/>
            <a:ext cx="533400" cy="533400"/>
          </a:xfrm>
          <a:prstGeom prst="rect"/>
        </p:spPr>
      </p:pic>
      <p:sp>
        <p:nvSpPr>
          <p:cNvPr id="1048605" name="TextBox 16"/>
          <p:cNvSpPr txBox="1"/>
          <p:nvPr/>
        </p:nvSpPr>
        <p:spPr>
          <a:xfrm>
            <a:off x="9286875" y="3011537"/>
            <a:ext cx="2120265" cy="272355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2145"/>
              </a:lnSpc>
            </a:pPr>
            <a:r>
              <a:rPr b="1" sz="1650" i="0" u="none">
                <a:solidFill>
                  <a:srgbClr val="0F382C"/>
                </a:solidFill>
                <a:latin typeface="Plus Jakarta Sans"/>
              </a:rPr>
              <a:t>Dukungan Sistem</a:t>
            </a:r>
          </a:p>
        </p:txBody>
      </p:sp>
      <p:sp>
        <p:nvSpPr>
          <p:cNvPr id="1048606" name="TextBox 17"/>
          <p:cNvSpPr txBox="1"/>
          <p:nvPr/>
        </p:nvSpPr>
        <p:spPr>
          <a:xfrm>
            <a:off x="9286875" y="3379142"/>
            <a:ext cx="2019300" cy="1254621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1976"/>
              </a:lnSpc>
            </a:pPr>
            <a:r>
              <a:rPr b="0" sz="1275" i="0" u="none">
                <a:solidFill>
                  <a:srgbClr val="374151"/>
                </a:solidFill>
                <a:latin typeface="Plus Jakarta Sans"/>
              </a:rPr>
              <a:t>Kolaborasi dengan guru mapel, orang tua, dan rujukan (*referral*) ke psikolog klinis jika dibutuhkan.</a:t>
            </a:r>
          </a:p>
        </p:txBody>
      </p:sp>
      <p:pic>
        <p:nvPicPr>
          <p:cNvPr id="2097169" name="Picture 18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985837" y="2420987"/>
            <a:ext cx="333375" cy="266700"/>
          </a:xfrm>
          <a:prstGeom prst="rect"/>
        </p:spPr>
      </p:pic>
      <p:pic>
        <p:nvPicPr>
          <p:cNvPr id="2097170" name="Picture 19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3786187" y="2420987"/>
            <a:ext cx="333375" cy="266700"/>
          </a:xfrm>
          <a:prstGeom prst="rect"/>
        </p:spPr>
      </p:pic>
      <p:pic>
        <p:nvPicPr>
          <p:cNvPr id="2097171" name="Picture 20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6619875" y="2420987"/>
            <a:ext cx="266700" cy="266700"/>
          </a:xfrm>
          <a:prstGeom prst="rect"/>
        </p:spPr>
      </p:pic>
      <p:pic>
        <p:nvPicPr>
          <p:cNvPr id="2097172" name="Picture 21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9386887" y="2420987"/>
            <a:ext cx="333375" cy="266700"/>
          </a:xfrm>
          <a:prstGeom prst="rect"/>
        </p:spPr>
      </p:pic>
      <p:sp>
        <p:nvSpPr>
          <p:cNvPr id="1048607" name="TextBox 22"/>
          <p:cNvSpPr txBox="1"/>
          <p:nvPr/>
        </p:nvSpPr>
        <p:spPr>
          <a:xfrm>
            <a:off x="609600" y="533400"/>
            <a:ext cx="11521440" cy="43428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3420"/>
              </a:lnSpc>
            </a:pPr>
            <a:r>
              <a:rPr b="0" sz="2850" i="0" u="none">
                <a:solidFill>
                  <a:srgbClr val="0F382C"/>
                </a:solidFill>
                <a:latin typeface="Plus Jakarta Sans ExtraBold"/>
              </a:rPr>
              <a:t>Empat Pilar Layanan BK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5"/>
        </a:solidFill>
        <a:effectLst/>
      </p:bgPr>
    </p:bg>
    <p:spTree>
      <p:nvGrpSpPr>
        <p:cNvPr id="32" name=""/>
        <p:cNvGrpSpPr/>
        <p:nvPr/>
      </p:nvGrpSpPr>
      <p:grpSpPr>
        <a:xfrm/>
      </p:grpSpPr>
      <p:pic>
        <p:nvPicPr>
          <p:cNvPr id="2097173" name="Picture 1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74" name="Picture 2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267450" y="1878806"/>
            <a:ext cx="5314950" cy="3619500"/>
          </a:xfrm>
          <a:prstGeom prst="rect"/>
        </p:spPr>
      </p:pic>
      <p:pic>
        <p:nvPicPr>
          <p:cNvPr id="2097175" name="Picture 3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6267450" y="1878806"/>
            <a:ext cx="5314950" cy="3619500"/>
          </a:xfrm>
          <a:prstGeom prst="rect"/>
        </p:spPr>
      </p:pic>
      <p:sp>
        <p:nvSpPr>
          <p:cNvPr id="1048608" name="Rounded Rectangle 4"/>
          <p:cNvSpPr/>
          <p:nvPr/>
        </p:nvSpPr>
        <p:spPr>
          <a:xfrm>
            <a:off x="609600" y="1878806"/>
            <a:ext cx="5314950" cy="1114722"/>
          </a:xfrm>
          <a:prstGeom prst="roundRect">
            <a:avLst>
              <a:gd name="adj" fmla="val 10253"/>
            </a:avLst>
          </a:prstGeom>
          <a:solidFill>
            <a:srgbClr val="FFFFFF"/>
          </a:solidFill>
          <a:ln w="9525">
            <a:solidFill>
              <a:srgbClr val="D0E3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09" name="TextBox 5"/>
          <p:cNvSpPr txBox="1"/>
          <p:nvPr/>
        </p:nvSpPr>
        <p:spPr>
          <a:xfrm>
            <a:off x="1181100" y="2050256"/>
            <a:ext cx="4514850" cy="771822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1976"/>
              </a:lnSpc>
            </a:pPr>
            <a:r>
              <a:rPr b="1" sz="1275" i="0" u="none">
                <a:solidFill>
                  <a:srgbClr val="0F382C"/>
                </a:solidFill>
                <a:latin typeface="Plus Jakarta Sans"/>
              </a:rPr>
              <a:t>Menghapus Stigma Negatif:</a:t>
            </a:r>
            <a:r>
              <a:rPr b="0" sz="1275" i="0" u="none">
                <a:solidFill>
                  <a:srgbClr val="374151"/>
                </a:solidFill>
                <a:latin typeface="Plus Jakarta Sans"/>
              </a:rPr>
              <a:t> Ruang BK bukan lagi tempat "penertiban siswa bermasalah", melainkan wadah konsultasi yang ramah dan suportif.</a:t>
            </a:r>
          </a:p>
        </p:txBody>
      </p:sp>
      <p:sp>
        <p:nvSpPr>
          <p:cNvPr id="1048610" name="Rounded Rectangle 6"/>
          <p:cNvSpPr/>
          <p:nvPr/>
        </p:nvSpPr>
        <p:spPr>
          <a:xfrm>
            <a:off x="609600" y="3145928"/>
            <a:ext cx="5314950" cy="1114722"/>
          </a:xfrm>
          <a:prstGeom prst="roundRect">
            <a:avLst>
              <a:gd name="adj" fmla="val 10253"/>
            </a:avLst>
          </a:prstGeom>
          <a:solidFill>
            <a:srgbClr val="FFFFFF"/>
          </a:solidFill>
          <a:ln w="9525">
            <a:solidFill>
              <a:srgbClr val="D0E3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11" name="TextBox 7"/>
          <p:cNvSpPr txBox="1"/>
          <p:nvPr/>
        </p:nvSpPr>
        <p:spPr>
          <a:xfrm>
            <a:off x="1181100" y="3317378"/>
            <a:ext cx="4514850" cy="501905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1976"/>
              </a:lnSpc>
            </a:pPr>
            <a:r>
              <a:rPr b="1" sz="1275" i="0" u="none">
                <a:solidFill>
                  <a:srgbClr val="0F382C"/>
                </a:solidFill>
                <a:latin typeface="Plus Jakarta Sans"/>
              </a:rPr>
              <a:t>Asas Kerahasiaan Menyeluruh:</a:t>
            </a:r>
            <a:r>
              <a:rPr b="0" sz="1275" i="0" u="none">
                <a:solidFill>
                  <a:srgbClr val="374151"/>
                </a:solidFill>
                <a:latin typeface="Plus Jakarta Sans"/>
              </a:rPr>
              <a:t> Siswa mendapatkan jaminan rasa aman untuk bercerita tanpa takut dihakimi atau dibocorkan.</a:t>
            </a:r>
          </a:p>
        </p:txBody>
      </p:sp>
      <p:sp>
        <p:nvSpPr>
          <p:cNvPr id="1048612" name="Rounded Rectangle 8"/>
          <p:cNvSpPr/>
          <p:nvPr/>
        </p:nvSpPr>
        <p:spPr>
          <a:xfrm>
            <a:off x="609600" y="4413051"/>
            <a:ext cx="5314950" cy="1114722"/>
          </a:xfrm>
          <a:prstGeom prst="roundRect">
            <a:avLst>
              <a:gd name="adj" fmla="val 10253"/>
            </a:avLst>
          </a:prstGeom>
          <a:solidFill>
            <a:srgbClr val="FFFFFF"/>
          </a:solidFill>
          <a:ln w="9525">
            <a:solidFill>
              <a:srgbClr val="D0E3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13" name="TextBox 9"/>
          <p:cNvSpPr txBox="1"/>
          <p:nvPr/>
        </p:nvSpPr>
        <p:spPr>
          <a:xfrm>
            <a:off x="1181100" y="4584501"/>
            <a:ext cx="4514850" cy="501905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1976"/>
              </a:lnSpc>
            </a:pPr>
            <a:r>
              <a:rPr b="1" sz="1275" i="0" u="none">
                <a:solidFill>
                  <a:srgbClr val="0F382C"/>
                </a:solidFill>
                <a:latin typeface="Plus Jakarta Sans"/>
              </a:rPr>
              <a:t>Empati &amp; Pendengaran Aktif:</a:t>
            </a:r>
            <a:r>
              <a:rPr b="0" sz="1275" i="0" u="none">
                <a:solidFill>
                  <a:srgbClr val="374151"/>
                </a:solidFill>
                <a:latin typeface="Plus Jakarta Sans"/>
              </a:rPr>
              <a:t> Konselor sekolah memfasilitasi katarsis emosional agar siswa merasa didengar dan dihargai.</a:t>
            </a:r>
          </a:p>
        </p:txBody>
      </p:sp>
      <p:sp>
        <p:nvSpPr>
          <p:cNvPr id="1048614" name="Rectangle 10"/>
          <p:cNvSpPr/>
          <p:nvPr/>
        </p:nvSpPr>
        <p:spPr>
          <a:xfrm>
            <a:off x="609600" y="2984003"/>
            <a:ext cx="5314950" cy="9525"/>
          </a:xfrm>
          <a:prstGeom prst="rect"/>
          <a:solidFill>
            <a:srgbClr val="D0E3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15" name="Rectangle 11"/>
          <p:cNvSpPr/>
          <p:nvPr/>
        </p:nvSpPr>
        <p:spPr>
          <a:xfrm>
            <a:off x="609600" y="4251126"/>
            <a:ext cx="5314950" cy="9525"/>
          </a:xfrm>
          <a:prstGeom prst="rect"/>
          <a:solidFill>
            <a:srgbClr val="D0E3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16" name="Rectangle 12"/>
          <p:cNvSpPr/>
          <p:nvPr/>
        </p:nvSpPr>
        <p:spPr>
          <a:xfrm>
            <a:off x="609600" y="5518249"/>
            <a:ext cx="5314950" cy="9525"/>
          </a:xfrm>
          <a:prstGeom prst="rect"/>
          <a:solidFill>
            <a:srgbClr val="D0E3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pic>
        <p:nvPicPr>
          <p:cNvPr id="2097176" name="Picture 13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809625" y="2074068"/>
            <a:ext cx="209550" cy="219075"/>
          </a:xfrm>
          <a:prstGeom prst="rect"/>
        </p:spPr>
      </p:pic>
      <p:pic>
        <p:nvPicPr>
          <p:cNvPr id="2097177" name="Picture 14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809625" y="3341191"/>
            <a:ext cx="266700" cy="219075"/>
          </a:xfrm>
          <a:prstGeom prst="rect"/>
        </p:spPr>
      </p:pic>
      <p:pic>
        <p:nvPicPr>
          <p:cNvPr id="2097178" name="Picture 15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09625" y="4608314"/>
            <a:ext cx="209550" cy="219075"/>
          </a:xfrm>
          <a:prstGeom prst="rect"/>
        </p:spPr>
      </p:pic>
      <p:sp>
        <p:nvSpPr>
          <p:cNvPr id="1048617" name="TextBox 16"/>
          <p:cNvSpPr txBox="1"/>
          <p:nvPr/>
        </p:nvSpPr>
        <p:spPr>
          <a:xfrm>
            <a:off x="609600" y="533400"/>
            <a:ext cx="11521440" cy="43428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3420"/>
              </a:lnSpc>
            </a:pPr>
            <a:r>
              <a:rPr b="0" sz="2850" i="0" u="none">
                <a:solidFill>
                  <a:srgbClr val="0F382C"/>
                </a:solidFill>
                <a:latin typeface="Plus Jakarta Sans ExtraBold"/>
              </a:rPr>
              <a:t>BK Sebagai Safe Space Sekolah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5"/>
        </a:solidFill>
        <a:effectLst/>
      </p:bgPr>
    </p:bg>
    <p:spTree>
      <p:nvGrpSpPr>
        <p:cNvPr id="33" name=""/>
        <p:cNvGrpSpPr/>
        <p:nvPr/>
      </p:nvGrpSpPr>
      <p:grpSpPr>
        <a:xfrm/>
      </p:grpSpPr>
      <p:pic>
        <p:nvPicPr>
          <p:cNvPr id="2097179" name="Picture 1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18" name="Rounded Rectangle 2"/>
          <p:cNvSpPr/>
          <p:nvPr/>
        </p:nvSpPr>
        <p:spPr>
          <a:xfrm>
            <a:off x="609600" y="2248941"/>
            <a:ext cx="10972800" cy="612874"/>
          </a:xfrm>
          <a:prstGeom prst="roundRect">
            <a:avLst>
              <a:gd name="adj" fmla="val 18649"/>
            </a:avLst>
          </a:prstGeom>
          <a:solidFill>
            <a:srgbClr val="FFFFFF"/>
          </a:solidFill>
          <a:ln w="9525">
            <a:solidFill>
              <a:srgbClr val="D0E3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19" name="TextBox 3"/>
          <p:cNvSpPr txBox="1"/>
          <p:nvPr/>
        </p:nvSpPr>
        <p:spPr>
          <a:xfrm>
            <a:off x="1181100" y="2420391"/>
            <a:ext cx="10172700" cy="269974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1976"/>
              </a:lnSpc>
            </a:pPr>
            <a:r>
              <a:rPr b="1" sz="1275" i="0" u="none">
                <a:solidFill>
                  <a:srgbClr val="0F382C"/>
                </a:solidFill>
                <a:latin typeface="Plus Jakarta Sans"/>
              </a:rPr>
              <a:t>Regulasi Emosi &amp; Self-Control:</a:t>
            </a:r>
            <a:r>
              <a:rPr b="0" sz="1275" i="0" u="none">
                <a:solidFill>
                  <a:srgbClr val="374151"/>
                </a:solidFill>
                <a:latin typeface="Plus Jakarta Sans"/>
              </a:rPr>
              <a:t> Melatih siswa mengenali pemicu emosi negatif dan meresponsnya secara sehat tanpa merusak diri.</a:t>
            </a:r>
          </a:p>
        </p:txBody>
      </p:sp>
      <p:sp>
        <p:nvSpPr>
          <p:cNvPr id="1048620" name="Rounded Rectangle 4"/>
          <p:cNvSpPr/>
          <p:nvPr/>
        </p:nvSpPr>
        <p:spPr>
          <a:xfrm>
            <a:off x="609600" y="3014216"/>
            <a:ext cx="10972800" cy="612874"/>
          </a:xfrm>
          <a:prstGeom prst="roundRect">
            <a:avLst>
              <a:gd name="adj" fmla="val 18649"/>
            </a:avLst>
          </a:prstGeom>
          <a:solidFill>
            <a:srgbClr val="FFFFFF"/>
          </a:solidFill>
          <a:ln w="9525">
            <a:solidFill>
              <a:srgbClr val="D0E3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21" name="TextBox 5"/>
          <p:cNvSpPr txBox="1"/>
          <p:nvPr/>
        </p:nvSpPr>
        <p:spPr>
          <a:xfrm>
            <a:off x="1181100" y="3185666"/>
            <a:ext cx="10172700" cy="269974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1976"/>
              </a:lnSpc>
            </a:pPr>
            <a:r>
              <a:rPr b="1" sz="1275" i="0" u="none">
                <a:solidFill>
                  <a:srgbClr val="0F382C"/>
                </a:solidFill>
                <a:latin typeface="Plus Jakarta Sans"/>
              </a:rPr>
              <a:t>Manajemen Stres &amp; Burnout Belajar:</a:t>
            </a:r>
            <a:r>
              <a:rPr b="0" sz="1275" i="0" u="none">
                <a:solidFill>
                  <a:srgbClr val="374151"/>
                </a:solidFill>
                <a:latin typeface="Plus Jakarta Sans"/>
              </a:rPr>
              <a:t> Teknik praktis membagi waktu, teknik relaksasi, dan menjaga keseimbangan akademik-pribadi.</a:t>
            </a:r>
          </a:p>
        </p:txBody>
      </p:sp>
      <p:sp>
        <p:nvSpPr>
          <p:cNvPr id="1048622" name="Rounded Rectangle 6"/>
          <p:cNvSpPr/>
          <p:nvPr/>
        </p:nvSpPr>
        <p:spPr>
          <a:xfrm>
            <a:off x="609600" y="3779490"/>
            <a:ext cx="10972800" cy="612874"/>
          </a:xfrm>
          <a:prstGeom prst="roundRect">
            <a:avLst>
              <a:gd name="adj" fmla="val 18649"/>
            </a:avLst>
          </a:prstGeom>
          <a:solidFill>
            <a:srgbClr val="FFFFFF"/>
          </a:solidFill>
          <a:ln w="9525">
            <a:solidFill>
              <a:srgbClr val="D0E3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23" name="TextBox 7"/>
          <p:cNvSpPr txBox="1"/>
          <p:nvPr/>
        </p:nvSpPr>
        <p:spPr>
          <a:xfrm>
            <a:off x="1181100" y="3950940"/>
            <a:ext cx="10172700" cy="269974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1976"/>
              </a:lnSpc>
            </a:pPr>
            <a:r>
              <a:rPr b="1" sz="1275" i="0" u="none">
                <a:solidFill>
                  <a:srgbClr val="0F382C"/>
                </a:solidFill>
                <a:latin typeface="Plus Jakarta Sans"/>
              </a:rPr>
              <a:t>Pencegahan Bullying &amp; Cyberbullying:</a:t>
            </a:r>
            <a:r>
              <a:rPr b="0" sz="1275" i="0" u="none">
                <a:solidFill>
                  <a:srgbClr val="374151"/>
                </a:solidFill>
                <a:latin typeface="Plus Jakarta Sans"/>
              </a:rPr>
              <a:t> Membangun empati sosial dan budaya *bystander intervention* yang peduli sesama.</a:t>
            </a:r>
          </a:p>
        </p:txBody>
      </p:sp>
      <p:sp>
        <p:nvSpPr>
          <p:cNvPr id="1048624" name="Rounded Rectangle 8"/>
          <p:cNvSpPr/>
          <p:nvPr/>
        </p:nvSpPr>
        <p:spPr>
          <a:xfrm>
            <a:off x="609600" y="4544764"/>
            <a:ext cx="10972800" cy="612874"/>
          </a:xfrm>
          <a:prstGeom prst="roundRect">
            <a:avLst>
              <a:gd name="adj" fmla="val 18649"/>
            </a:avLst>
          </a:prstGeom>
          <a:solidFill>
            <a:srgbClr val="FFFFFF"/>
          </a:solidFill>
          <a:ln w="9525">
            <a:solidFill>
              <a:srgbClr val="D0E3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25" name="TextBox 9"/>
          <p:cNvSpPr txBox="1"/>
          <p:nvPr/>
        </p:nvSpPr>
        <p:spPr>
          <a:xfrm>
            <a:off x="1181100" y="4716214"/>
            <a:ext cx="10172700" cy="269974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1976"/>
              </a:lnSpc>
            </a:pPr>
            <a:r>
              <a:rPr b="1" sz="1275" i="0" u="none">
                <a:solidFill>
                  <a:srgbClr val="0F382C"/>
                </a:solidFill>
                <a:latin typeface="Plus Jakarta Sans"/>
              </a:rPr>
              <a:t>Program Peer Counselor (Konselor Sebaya):</a:t>
            </a:r>
            <a:r>
              <a:rPr b="0" sz="1275" i="0" u="none">
                <a:solidFill>
                  <a:srgbClr val="374151"/>
                </a:solidFill>
                <a:latin typeface="Plus Jakarta Sans"/>
              </a:rPr>
              <a:t> Melatih perwakilan siswa untuk memberikan dukungan psikologis awal bagi temannya.</a:t>
            </a:r>
          </a:p>
        </p:txBody>
      </p:sp>
      <p:sp>
        <p:nvSpPr>
          <p:cNvPr id="1048626" name="Rectangle 10"/>
          <p:cNvSpPr/>
          <p:nvPr/>
        </p:nvSpPr>
        <p:spPr>
          <a:xfrm>
            <a:off x="609600" y="2852291"/>
            <a:ext cx="10972800" cy="9525"/>
          </a:xfrm>
          <a:prstGeom prst="rect"/>
          <a:solidFill>
            <a:srgbClr val="D0E3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27" name="Rectangle 11"/>
          <p:cNvSpPr/>
          <p:nvPr/>
        </p:nvSpPr>
        <p:spPr>
          <a:xfrm>
            <a:off x="609600" y="3617565"/>
            <a:ext cx="10972800" cy="9525"/>
          </a:xfrm>
          <a:prstGeom prst="rect"/>
          <a:solidFill>
            <a:srgbClr val="D0E3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28" name="Rectangle 12"/>
          <p:cNvSpPr/>
          <p:nvPr/>
        </p:nvSpPr>
        <p:spPr>
          <a:xfrm>
            <a:off x="609600" y="4382839"/>
            <a:ext cx="10972800" cy="9525"/>
          </a:xfrm>
          <a:prstGeom prst="rect"/>
          <a:solidFill>
            <a:srgbClr val="D0E3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29" name="Rectangle 13"/>
          <p:cNvSpPr/>
          <p:nvPr/>
        </p:nvSpPr>
        <p:spPr>
          <a:xfrm>
            <a:off x="609600" y="5148113"/>
            <a:ext cx="10972800" cy="9525"/>
          </a:xfrm>
          <a:prstGeom prst="rect"/>
          <a:solidFill>
            <a:srgbClr val="D0E3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pic>
        <p:nvPicPr>
          <p:cNvPr id="2097180" name="Picture 14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809625" y="2444204"/>
            <a:ext cx="209550" cy="219075"/>
          </a:xfrm>
          <a:prstGeom prst="rect"/>
        </p:spPr>
      </p:pic>
      <p:pic>
        <p:nvPicPr>
          <p:cNvPr id="2097181" name="Picture 15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809625" y="3209478"/>
            <a:ext cx="209550" cy="219075"/>
          </a:xfrm>
          <a:prstGeom prst="rect"/>
        </p:spPr>
      </p:pic>
      <p:pic>
        <p:nvPicPr>
          <p:cNvPr id="2097182" name="Picture 16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809625" y="3974752"/>
            <a:ext cx="209550" cy="219075"/>
          </a:xfrm>
          <a:prstGeom prst="rect"/>
        </p:spPr>
      </p:pic>
      <p:pic>
        <p:nvPicPr>
          <p:cNvPr id="2097183" name="Picture 17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809625" y="4740026"/>
            <a:ext cx="266700" cy="219075"/>
          </a:xfrm>
          <a:prstGeom prst="rect"/>
        </p:spPr>
      </p:pic>
      <p:sp>
        <p:nvSpPr>
          <p:cNvPr id="1048630" name="TextBox 18"/>
          <p:cNvSpPr txBox="1"/>
          <p:nvPr/>
        </p:nvSpPr>
        <p:spPr>
          <a:xfrm>
            <a:off x="609600" y="533400"/>
            <a:ext cx="11521440" cy="43428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3420"/>
              </a:lnSpc>
            </a:pPr>
            <a:r>
              <a:rPr b="0" sz="2850" i="0" u="none">
                <a:solidFill>
                  <a:srgbClr val="0F382C"/>
                </a:solidFill>
                <a:latin typeface="Plus Jakarta Sans ExtraBold"/>
              </a:rPr>
              <a:t>Materi Klasikal Kesehatan Mental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5"/>
        </a:solidFill>
        <a:effectLst/>
      </p:bgPr>
    </p:bg>
    <p:spTree>
      <p:nvGrpSpPr>
        <p:cNvPr id="34" name=""/>
        <p:cNvGrpSpPr/>
        <p:nvPr/>
      </p:nvGrpSpPr>
      <p:grpSpPr>
        <a:xfrm/>
      </p:grpSpPr>
      <p:pic>
        <p:nvPicPr>
          <p:cNvPr id="2097184" name="Picture 1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85" name="Picture 2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09600" y="4046190"/>
            <a:ext cx="2523678" cy="1343620"/>
          </a:xfrm>
          <a:prstGeom prst="rect"/>
        </p:spPr>
      </p:pic>
      <p:pic>
        <p:nvPicPr>
          <p:cNvPr id="2097186" name="Picture 3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3425874" y="2169169"/>
            <a:ext cx="2523678" cy="1343620"/>
          </a:xfrm>
          <a:prstGeom prst="rect"/>
        </p:spPr>
      </p:pic>
      <p:pic>
        <p:nvPicPr>
          <p:cNvPr id="2097187" name="Picture 4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6242149" y="4046190"/>
            <a:ext cx="2523678" cy="1550193"/>
          </a:xfrm>
          <a:prstGeom prst="rect"/>
        </p:spPr>
      </p:pic>
      <p:pic>
        <p:nvPicPr>
          <p:cNvPr id="2097188" name="Picture 5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9058423" y="2169169"/>
            <a:ext cx="2523678" cy="1343620"/>
          </a:xfrm>
          <a:prstGeom prst="rect"/>
        </p:spPr>
      </p:pic>
      <p:sp>
        <p:nvSpPr>
          <p:cNvPr id="1048631" name="Rectangle 6"/>
          <p:cNvSpPr/>
          <p:nvPr/>
        </p:nvSpPr>
        <p:spPr>
          <a:xfrm>
            <a:off x="609600" y="3760440"/>
            <a:ext cx="10972800" cy="38100"/>
          </a:xfrm>
          <a:prstGeom prst="rect"/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32" name="TextBox 7"/>
          <p:cNvSpPr txBox="1"/>
          <p:nvPr/>
        </p:nvSpPr>
        <p:spPr>
          <a:xfrm>
            <a:off x="756534" y="4246215"/>
            <a:ext cx="2229809" cy="24765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ctr">
              <a:lnSpc>
                <a:spcPts val="1950"/>
              </a:lnSpc>
            </a:pPr>
            <a:r>
              <a:rPr b="1" sz="1500" i="0" u="none">
                <a:solidFill>
                  <a:srgbClr val="2A9D8F"/>
                </a:solidFill>
                <a:latin typeface="Plus Jakarta Sans"/>
              </a:rPr>
              <a:t>01. Asesmen Dini</a:t>
            </a:r>
          </a:p>
        </p:txBody>
      </p:sp>
      <p:sp>
        <p:nvSpPr>
          <p:cNvPr id="1048633" name="TextBox 8"/>
          <p:cNvSpPr txBox="1"/>
          <p:nvPr/>
        </p:nvSpPr>
        <p:spPr>
          <a:xfrm>
            <a:off x="809625" y="4570065"/>
            <a:ext cx="2123628" cy="61972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ctr">
              <a:lnSpc>
                <a:spcPts val="1627"/>
              </a:lnSpc>
            </a:pPr>
            <a:r>
              <a:rPr b="0" sz="1050" i="0" u="none">
                <a:solidFill>
                  <a:srgbClr val="374151"/>
                </a:solidFill>
                <a:latin typeface="Plus Jakarta Sans"/>
              </a:rPr>
              <a:t>Pemetaan kondisi psikologis siswa melalui angket kesehatan mental dan pengamatan berkala.</a:t>
            </a:r>
          </a:p>
        </p:txBody>
      </p:sp>
      <p:sp>
        <p:nvSpPr>
          <p:cNvPr id="1048634" name="TextBox 9"/>
          <p:cNvSpPr txBox="1"/>
          <p:nvPr/>
        </p:nvSpPr>
        <p:spPr>
          <a:xfrm>
            <a:off x="3572808" y="2369194"/>
            <a:ext cx="2229809" cy="24765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ctr">
              <a:lnSpc>
                <a:spcPts val="1950"/>
              </a:lnSpc>
            </a:pPr>
            <a:r>
              <a:rPr b="1" sz="1500" i="0" u="none">
                <a:solidFill>
                  <a:srgbClr val="2A9D8F"/>
                </a:solidFill>
                <a:latin typeface="Plus Jakarta Sans"/>
              </a:rPr>
              <a:t>02. Psikoedukasi</a:t>
            </a:r>
          </a:p>
        </p:txBody>
      </p:sp>
      <p:sp>
        <p:nvSpPr>
          <p:cNvPr id="1048635" name="TextBox 10"/>
          <p:cNvSpPr txBox="1"/>
          <p:nvPr/>
        </p:nvSpPr>
        <p:spPr>
          <a:xfrm>
            <a:off x="3625899" y="2693044"/>
            <a:ext cx="2123628" cy="61972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ctr">
              <a:lnSpc>
                <a:spcPts val="1627"/>
              </a:lnSpc>
            </a:pPr>
            <a:r>
              <a:rPr b="0" sz="1050" i="0" u="none">
                <a:solidFill>
                  <a:srgbClr val="374151"/>
                </a:solidFill>
                <a:latin typeface="Plus Jakarta Sans"/>
              </a:rPr>
              <a:t>Pemberian materi preventif di kelas Bimbingan Konseling secara rutin dan terstruktur.</a:t>
            </a:r>
          </a:p>
        </p:txBody>
      </p:sp>
      <p:sp>
        <p:nvSpPr>
          <p:cNvPr id="1048636" name="TextBox 11"/>
          <p:cNvSpPr txBox="1"/>
          <p:nvPr/>
        </p:nvSpPr>
        <p:spPr>
          <a:xfrm>
            <a:off x="6389083" y="4246215"/>
            <a:ext cx="2229809" cy="24765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ctr">
              <a:lnSpc>
                <a:spcPts val="1950"/>
              </a:lnSpc>
            </a:pPr>
            <a:r>
              <a:rPr b="1" sz="1500" i="0" u="none">
                <a:solidFill>
                  <a:srgbClr val="2A9D8F"/>
                </a:solidFill>
                <a:latin typeface="Plus Jakarta Sans"/>
              </a:rPr>
              <a:t>03. Konseling Terarah</a:t>
            </a:r>
          </a:p>
        </p:txBody>
      </p:sp>
      <p:sp>
        <p:nvSpPr>
          <p:cNvPr id="1048637" name="TextBox 12"/>
          <p:cNvSpPr txBox="1"/>
          <p:nvPr/>
        </p:nvSpPr>
        <p:spPr>
          <a:xfrm>
            <a:off x="6442174" y="4570065"/>
            <a:ext cx="2123628" cy="826293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ctr">
              <a:lnSpc>
                <a:spcPts val="1627"/>
              </a:lnSpc>
            </a:pPr>
            <a:r>
              <a:rPr b="0" sz="1050" i="0" u="none">
                <a:solidFill>
                  <a:srgbClr val="374151"/>
                </a:solidFill>
                <a:latin typeface="Plus Jakarta Sans"/>
              </a:rPr>
              <a:t>Sesi konseling individu atau kelompok bagi siswa yang mengindikasikan gejala stres/kecemasan.</a:t>
            </a:r>
          </a:p>
        </p:txBody>
      </p:sp>
      <p:sp>
        <p:nvSpPr>
          <p:cNvPr id="1048638" name="TextBox 13"/>
          <p:cNvSpPr txBox="1"/>
          <p:nvPr/>
        </p:nvSpPr>
        <p:spPr>
          <a:xfrm>
            <a:off x="9205358" y="2369194"/>
            <a:ext cx="2229809" cy="24765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ctr">
              <a:lnSpc>
                <a:spcPts val="1950"/>
              </a:lnSpc>
            </a:pPr>
            <a:r>
              <a:rPr b="1" sz="1500" i="0" u="none">
                <a:solidFill>
                  <a:srgbClr val="2A9D8F"/>
                </a:solidFill>
                <a:latin typeface="Plus Jakarta Sans"/>
              </a:rPr>
              <a:t>04. Alih Tangan Kasus</a:t>
            </a:r>
          </a:p>
        </p:txBody>
      </p:sp>
      <p:sp>
        <p:nvSpPr>
          <p:cNvPr id="1048639" name="TextBox 14"/>
          <p:cNvSpPr txBox="1"/>
          <p:nvPr/>
        </p:nvSpPr>
        <p:spPr>
          <a:xfrm>
            <a:off x="9258448" y="2693044"/>
            <a:ext cx="2123628" cy="61972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ctr">
              <a:lnSpc>
                <a:spcPts val="1627"/>
              </a:lnSpc>
            </a:pPr>
            <a:r>
              <a:rPr b="0" sz="1050" i="0" u="none">
                <a:solidFill>
                  <a:srgbClr val="374151"/>
                </a:solidFill>
                <a:latin typeface="Plus Jakarta Sans"/>
              </a:rPr>
              <a:t>Rujukan resmi ke psikolog klinis atau puskesmas jika ditemukan gangguan mental berat.</a:t>
            </a:r>
          </a:p>
        </p:txBody>
      </p:sp>
      <p:sp>
        <p:nvSpPr>
          <p:cNvPr id="1048640" name="TextBox 15"/>
          <p:cNvSpPr txBox="1"/>
          <p:nvPr/>
        </p:nvSpPr>
        <p:spPr>
          <a:xfrm>
            <a:off x="609600" y="533400"/>
            <a:ext cx="11521440" cy="43428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3420"/>
              </a:lnSpc>
            </a:pPr>
            <a:r>
              <a:rPr b="0" sz="2850" i="0" u="none">
                <a:solidFill>
                  <a:srgbClr val="0F382C"/>
                </a:solidFill>
                <a:latin typeface="Plus Jakarta Sans ExtraBold"/>
              </a:rPr>
              <a:t>Alur Penanganan Kesehatan Mental</a:t>
            </a:r>
          </a:p>
        </p:txBody>
      </p:sp>
      <p:sp>
        <p:nvSpPr>
          <p:cNvPr id="1048641" name="Rounded Rectangle 16"/>
          <p:cNvSpPr/>
          <p:nvPr/>
        </p:nvSpPr>
        <p:spPr>
          <a:xfrm>
            <a:off x="1776189" y="368424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F38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42" name="Rounded Rectangle 17"/>
          <p:cNvSpPr/>
          <p:nvPr/>
        </p:nvSpPr>
        <p:spPr>
          <a:xfrm>
            <a:off x="4592463" y="368424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F38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43" name="Rounded Rectangle 18"/>
          <p:cNvSpPr/>
          <p:nvPr/>
        </p:nvSpPr>
        <p:spPr>
          <a:xfrm>
            <a:off x="7408738" y="368424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F38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44" name="Rounded Rectangle 19"/>
          <p:cNvSpPr/>
          <p:nvPr/>
        </p:nvSpPr>
        <p:spPr>
          <a:xfrm>
            <a:off x="10225013" y="368424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F38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5"/>
        </a:solidFill>
        <a:effectLst/>
      </p:bgPr>
    </p:bg>
    <p:spTree>
      <p:nvGrpSpPr>
        <p:cNvPr id="35" name=""/>
        <p:cNvGrpSpPr/>
        <p:nvPr/>
      </p:nvGrpSpPr>
      <p:grpSpPr>
        <a:xfrm/>
      </p:grpSpPr>
      <p:pic>
        <p:nvPicPr>
          <p:cNvPr id="2097189" name="Picture 1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45" name="TextBox 2"/>
          <p:cNvSpPr txBox="1"/>
          <p:nvPr/>
        </p:nvSpPr>
        <p:spPr>
          <a:xfrm>
            <a:off x="609600" y="533400"/>
            <a:ext cx="5280660" cy="434341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3420"/>
              </a:lnSpc>
            </a:pPr>
            <a:r>
              <a:rPr b="0" sz="2850" i="0" u="none">
                <a:solidFill>
                  <a:srgbClr val="0F382C"/>
                </a:solidFill>
                <a:latin typeface="Plus Jakarta Sans ExtraBold"/>
              </a:rPr>
              <a:t>Kolaborasi Ekosistem Sekolah</a:t>
            </a:r>
          </a:p>
        </p:txBody>
      </p:sp>
      <p:pic>
        <p:nvPicPr>
          <p:cNvPr id="2097190" name="Picture 3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096000" y="0"/>
            <a:ext cx="6096000" cy="6858000"/>
          </a:xfrm>
          <a:prstGeom prst="rect"/>
        </p:spPr>
      </p:pic>
      <p:sp>
        <p:nvSpPr>
          <p:cNvPr id="1048646" name="TextBox 4"/>
          <p:cNvSpPr txBox="1"/>
          <p:nvPr/>
        </p:nvSpPr>
        <p:spPr>
          <a:xfrm>
            <a:off x="609600" y="1668660"/>
            <a:ext cx="5280660" cy="272355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2145"/>
              </a:lnSpc>
            </a:pPr>
            <a:r>
              <a:rPr b="1" sz="1650" i="0" u="none">
                <a:solidFill>
                  <a:srgbClr val="0F382C"/>
                </a:solidFill>
                <a:latin typeface="Plus Jakarta Sans"/>
              </a:rPr>
              <a:t>Pendekatan Whole-School Approach</a:t>
            </a:r>
          </a:p>
        </p:txBody>
      </p:sp>
      <p:sp>
        <p:nvSpPr>
          <p:cNvPr id="1048647" name="TextBox 5"/>
          <p:cNvSpPr txBox="1"/>
          <p:nvPr/>
        </p:nvSpPr>
        <p:spPr>
          <a:xfrm>
            <a:off x="609600" y="2036266"/>
            <a:ext cx="5029200" cy="776882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2039"/>
              </a:lnSpc>
            </a:pPr>
            <a:r>
              <a:rPr b="0" sz="1275" i="0" u="none">
                <a:solidFill>
                  <a:srgbClr val="374151"/>
                </a:solidFill>
                <a:latin typeface="Plus Jakarta Sans"/>
              </a:rPr>
              <a:t>Kesehatan mental siswa bukan hanya tanggung jawab Guru BK semata, melainkan hasil sinergi erat antara guru mata pelajaran, wali kelas, pimpinan sekolah, dan orang tua murid.</a:t>
            </a:r>
          </a:p>
        </p:txBody>
      </p:sp>
      <p:sp>
        <p:nvSpPr>
          <p:cNvPr id="1048648" name="TextBox 6"/>
          <p:cNvSpPr txBox="1"/>
          <p:nvPr/>
        </p:nvSpPr>
        <p:spPr>
          <a:xfrm>
            <a:off x="609600" y="2965549"/>
            <a:ext cx="5029200" cy="517907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2039"/>
              </a:lnSpc>
            </a:pPr>
            <a:r>
              <a:rPr b="0" sz="1275" i="0" u="none">
                <a:solidFill>
                  <a:srgbClr val="374151"/>
                </a:solidFill>
                <a:latin typeface="Plus Jakarta Sans"/>
              </a:rPr>
              <a:t>Komunikasi berkala dengan orang tua membantu memastikan dukungan psikososial di sekolah berlanjut secara konsisten hingga ke rumah.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5"/>
        </a:solidFill>
        <a:effectLst/>
      </p:bgPr>
    </p:bg>
    <p:spTree>
      <p:nvGrpSpPr>
        <p:cNvPr id="36" name=""/>
        <p:cNvGrpSpPr/>
        <p:nvPr/>
      </p:nvGrpSpPr>
      <p:grpSpPr>
        <a:xfrm/>
      </p:grpSpPr>
      <p:pic>
        <p:nvPicPr>
          <p:cNvPr id="2097191" name="Picture 1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92" name="Picture 2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09600" y="1234380"/>
            <a:ext cx="10972800" cy="5090219"/>
          </a:xfrm>
          <a:prstGeom prst="rect"/>
        </p:spPr>
      </p:pic>
      <p:sp>
        <p:nvSpPr>
          <p:cNvPr id="1048649" name="Rectangle 3"/>
          <p:cNvSpPr/>
          <p:nvPr/>
        </p:nvSpPr>
        <p:spPr>
          <a:xfrm>
            <a:off x="609600" y="4509641"/>
            <a:ext cx="10972800" cy="806648"/>
          </a:xfrm>
          <a:prstGeom prst="rect"/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50" name="TextBox 4"/>
          <p:cNvSpPr txBox="1"/>
          <p:nvPr/>
        </p:nvSpPr>
        <p:spPr>
          <a:xfrm>
            <a:off x="800100" y="4662041"/>
            <a:ext cx="10591800" cy="501848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1976"/>
              </a:lnSpc>
            </a:pPr>
            <a:r>
              <a:rPr b="0" sz="1275" i="1" u="none">
                <a:solidFill>
                  <a:srgbClr val="374151"/>
                </a:solidFill>
                <a:latin typeface="Plus Jakarta Sans"/>
              </a:rPr>
              <a:t>Implementasi program literasi kesehatan mental di kelas BK meningkatkan keterbukaan siswa untuk berkonsultasi secara signifikan serta menurunkan angka stres akademis.</a:t>
            </a:r>
          </a:p>
        </p:txBody>
      </p:sp>
      <p:sp>
        <p:nvSpPr>
          <p:cNvPr id="1048651" name="Rectangle 5"/>
          <p:cNvSpPr/>
          <p:nvPr/>
        </p:nvSpPr>
        <p:spPr>
          <a:xfrm>
            <a:off x="609600" y="4509641"/>
            <a:ext cx="38100" cy="806648"/>
          </a:xfrm>
          <a:prstGeom prst="rect"/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52" name="TextBox 6"/>
          <p:cNvSpPr txBox="1"/>
          <p:nvPr/>
        </p:nvSpPr>
        <p:spPr>
          <a:xfrm>
            <a:off x="609600" y="533400"/>
            <a:ext cx="11521440" cy="43428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3420"/>
              </a:lnSpc>
            </a:pPr>
            <a:r>
              <a:rPr b="0" sz="2850" i="0" u="none">
                <a:solidFill>
                  <a:srgbClr val="0F382C"/>
                </a:solidFill>
                <a:latin typeface="Plus Jakarta Sans ExtraBold"/>
              </a:rPr>
              <a:t>Dampak Program BK Terpadu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5"/>
        </a:solidFill>
        <a:effectLst/>
      </p:bgPr>
    </p:bg>
    <p:spTree>
      <p:nvGrpSpPr>
        <p:cNvPr id="37" name=""/>
        <p:cNvGrpSpPr/>
        <p:nvPr/>
      </p:nvGrpSpPr>
      <p:grpSpPr>
        <a:xfrm/>
      </p:grpSpPr>
      <p:pic>
        <p:nvPicPr>
          <p:cNvPr id="2097193" name="Picture 1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3" name="TextBox 2"/>
          <p:cNvSpPr txBox="1"/>
          <p:nvPr/>
        </p:nvSpPr>
        <p:spPr>
          <a:xfrm>
            <a:off x="1813619" y="2549872"/>
            <a:ext cx="8564760" cy="1465707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ctr">
              <a:lnSpc>
                <a:spcPts val="3847"/>
              </a:lnSpc>
            </a:pPr>
            <a:r>
              <a:rPr b="1" sz="2850" i="0" u="none">
                <a:solidFill>
                  <a:srgbClr val="0F382C"/>
                </a:solidFill>
                <a:latin typeface="Plus Jakarta Sans"/>
              </a:rPr>
              <a:t>Tidak ada kesehatan sejati tanpa kesehatan mental. Sekolah bukan sekadar tempat mengasah otak, tetapi juga tempat merawat jiwa.</a:t>
            </a:r>
          </a:p>
        </p:txBody>
      </p:sp>
      <p:sp>
        <p:nvSpPr>
          <p:cNvPr id="1048654" name="TextBox 3"/>
          <p:cNvSpPr txBox="1"/>
          <p:nvPr/>
        </p:nvSpPr>
        <p:spPr>
          <a:xfrm>
            <a:off x="4357687" y="4770983"/>
            <a:ext cx="3476625" cy="238125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ctr"/>
            <a:r>
              <a:rPr b="0" sz="1500" i="0" u="none">
                <a:solidFill>
                  <a:srgbClr val="2A6F5D"/>
                </a:solidFill>
                <a:latin typeface="Plus Jakarta Sans SemiBold"/>
              </a:rPr>
              <a:t>— Organisasi Kesehatan Dunia (WHO)</a:t>
            </a:r>
          </a:p>
        </p:txBody>
      </p:sp>
      <p:sp>
        <p:nvSpPr>
          <p:cNvPr id="1048655" name="TextBox 4"/>
          <p:cNvSpPr txBox="1"/>
          <p:nvPr/>
        </p:nvSpPr>
        <p:spPr>
          <a:xfrm>
            <a:off x="1242119" y="2740372"/>
            <a:ext cx="428625" cy="226061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0"/>
              </a:lnSpc>
            </a:pPr>
            <a:r>
              <a:rPr b="1" sz="6750" i="0" u="none">
                <a:solidFill>
                  <a:srgbClr val="2A9D8F"/>
                </a:solidFill>
                <a:latin typeface="Plus Jakarta Sans"/>
              </a:rPr>
              <a:t>"</a:t>
            </a:r>
          </a:p>
        </p:txBody>
      </p:sp>
      <p:sp>
        <p:nvSpPr>
          <p:cNvPr id="1048656" name="TextBox 5"/>
          <p:cNvSpPr txBox="1"/>
          <p:nvPr/>
        </p:nvSpPr>
        <p:spPr>
          <a:xfrm>
            <a:off x="10521260" y="4504287"/>
            <a:ext cx="428625" cy="22606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0"/>
              </a:lnSpc>
            </a:pPr>
            <a:r>
              <a:rPr b="1" sz="6750" i="0" u="none">
                <a:solidFill>
                  <a:srgbClr val="2A9D8F"/>
                </a:solidFill>
                <a:latin typeface="Plus Jakarta Sans"/>
              </a:rPr>
              <a:t>"</a:t>
            </a:r>
          </a:p>
        </p:txBody>
      </p:sp>
      <p:sp>
        <p:nvSpPr>
          <p:cNvPr id="1048657" name="TextBox 6"/>
          <p:cNvSpPr txBox="1"/>
          <p:nvPr/>
        </p:nvSpPr>
        <p:spPr>
          <a:xfrm>
            <a:off x="609600" y="533400"/>
            <a:ext cx="11521440" cy="43428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3420"/>
              </a:lnSpc>
            </a:pPr>
            <a:r>
              <a:rPr b="0" sz="2850" i="0" u="none">
                <a:solidFill>
                  <a:srgbClr val="0F382C"/>
                </a:solidFill>
                <a:latin typeface="Plus Jakarta Sans ExtraBold"/>
              </a:rPr>
              <a:t>Refleksi Bersama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5"/>
        </a:solidFill>
        <a:effectLst/>
      </p:bgPr>
    </p:bg>
    <p:spTree>
      <p:nvGrpSpPr>
        <p:cNvPr id="38" name=""/>
        <p:cNvGrpSpPr/>
        <p:nvPr/>
      </p:nvGrpSpPr>
      <p:grpSpPr>
        <a:xfrm/>
      </p:grpSpPr>
      <p:pic>
        <p:nvPicPr>
          <p:cNvPr id="2097194" name="Picture 1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pic>
        <p:nvPicPr>
          <p:cNvPr id="2097195" name="Picture 2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2795587" y="2229742"/>
            <a:ext cx="6600825" cy="466725"/>
          </a:xfrm>
          <a:prstGeom prst="rect"/>
        </p:spPr>
      </p:pic>
      <p:sp>
        <p:nvSpPr>
          <p:cNvPr id="1048658" name="TextBox 3"/>
          <p:cNvSpPr txBox="1"/>
          <p:nvPr/>
        </p:nvSpPr>
        <p:spPr>
          <a:xfrm>
            <a:off x="335279" y="533400"/>
            <a:ext cx="11521440" cy="81280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ctr"/>
            <a:r>
              <a:rPr b="1" sz="4800" i="0" u="none">
                <a:solidFill>
                  <a:srgbClr val="0F382C"/>
                </a:solidFill>
                <a:latin typeface="Plus Jakarta Sans"/>
              </a:rPr>
              <a:t>Terima Kasih</a:t>
            </a:r>
          </a:p>
        </p:txBody>
      </p:sp>
      <p:sp>
        <p:nvSpPr>
          <p:cNvPr id="1048659" name="TextBox 4"/>
          <p:cNvSpPr txBox="1"/>
          <p:nvPr/>
        </p:nvSpPr>
        <p:spPr>
          <a:xfrm>
            <a:off x="609600" y="1447800"/>
            <a:ext cx="10972800" cy="324742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ctr">
              <a:lnSpc>
                <a:spcPts val="2557"/>
              </a:lnSpc>
            </a:pPr>
            <a:r>
              <a:rPr b="0" sz="1650" i="0" u="none">
                <a:solidFill>
                  <a:srgbClr val="2A6F5D"/>
                </a:solidFill>
                <a:latin typeface="Plus Jakarta Sans"/>
              </a:rPr>
              <a:t>Mari Bersama Wujudkan Lingkungan Sekolah yang Safe &amp; Supportive Space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5"/>
        </a:solidFill>
        <a:effectLst/>
      </p:bgPr>
    </p:bg>
    <p:spTree>
      <p:nvGrpSpPr>
        <p:cNvPr id="39" name=""/>
        <p:cNvGrpSpPr/>
        <p:nvPr/>
      </p:nvGrpSpPr>
      <p:grpSpPr>
        <a:xfrm/>
      </p:grpSpPr>
      <p:pic>
        <p:nvPicPr>
          <p:cNvPr id="2097196" name="Picture 1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0" name="Rectangle 2"/>
          <p:cNvSpPr/>
          <p:nvPr/>
        </p:nvSpPr>
        <p:spPr>
          <a:xfrm>
            <a:off x="609600" y="2917031"/>
            <a:ext cx="10972800" cy="962769"/>
          </a:xfrm>
          <a:prstGeom prst="rect"/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61" name="Rectangle 3"/>
          <p:cNvSpPr/>
          <p:nvPr/>
        </p:nvSpPr>
        <p:spPr>
          <a:xfrm>
            <a:off x="609600" y="3870275"/>
            <a:ext cx="10972800" cy="9525"/>
          </a:xfrm>
          <a:prstGeom prst="rect"/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62" name="Rectangle 4"/>
          <p:cNvSpPr/>
          <p:nvPr/>
        </p:nvSpPr>
        <p:spPr>
          <a:xfrm>
            <a:off x="609600" y="3870275"/>
            <a:ext cx="10972800" cy="9525"/>
          </a:xfrm>
          <a:prstGeom prst="rect"/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pic>
        <p:nvPicPr>
          <p:cNvPr id="2097197" name="Picture 5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09600" y="3155453"/>
            <a:ext cx="857250" cy="476250"/>
          </a:xfrm>
          <a:prstGeom prst="rect"/>
        </p:spPr>
      </p:pic>
      <p:sp>
        <p:nvSpPr>
          <p:cNvPr id="1048663" name="TextBox 6"/>
          <p:cNvSpPr txBox="1"/>
          <p:nvPr/>
        </p:nvSpPr>
        <p:spPr>
          <a:xfrm>
            <a:off x="1704975" y="3059906"/>
            <a:ext cx="9877425" cy="383678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1511"/>
              </a:lnSpc>
            </a:pPr>
            <a:r>
              <a:rPr b="0" sz="975" i="0" u="none">
                <a:solidFill>
                  <a:srgbClr val="374151"/>
                </a:solidFill>
                <a:latin typeface="Plus Jakarta Sans"/>
              </a:rPr>
              <a:t>https://images.ctfassets.net/mlt4xrx1omik/bk2OHqVniRKPIRHXUp61C/60d8ae21dc2f92a21dd7a1300bd48910/Counselor_1.jpg?w=1920&amp;h=1280&amp;fl=progressive&amp;q=50&amp;fm=jpg</a:t>
            </a:r>
          </a:p>
        </p:txBody>
      </p:sp>
      <p:sp>
        <p:nvSpPr>
          <p:cNvPr id="1048664" name="TextBox 7"/>
          <p:cNvSpPr txBox="1"/>
          <p:nvPr/>
        </p:nvSpPr>
        <p:spPr>
          <a:xfrm>
            <a:off x="1704975" y="3491210"/>
            <a:ext cx="9877425" cy="23619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1860"/>
              </a:lnSpc>
            </a:pPr>
            <a:r>
              <a:rPr b="0" sz="1200" i="0" u="none">
                <a:solidFill>
                  <a:srgbClr val="374151"/>
                </a:solidFill>
                <a:latin typeface="Plus Jakarta Sans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Plus Jakarta Sans"/>
              </a:rPr>
              <a:t>timeforkids.com</a:t>
            </a:r>
          </a:p>
        </p:txBody>
      </p:sp>
      <p:pic>
        <p:nvPicPr>
          <p:cNvPr id="2097198" name="Picture 8" descr="image.png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609600" y="4022675"/>
            <a:ext cx="857250" cy="476250"/>
          </a:xfrm>
          <a:prstGeom prst="rect"/>
        </p:spPr>
      </p:pic>
      <p:sp>
        <p:nvSpPr>
          <p:cNvPr id="1048665" name="TextBox 9"/>
          <p:cNvSpPr txBox="1"/>
          <p:nvPr/>
        </p:nvSpPr>
        <p:spPr>
          <a:xfrm>
            <a:off x="1704975" y="4022973"/>
            <a:ext cx="9877425" cy="191839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1511"/>
              </a:lnSpc>
            </a:pPr>
            <a:r>
              <a:rPr b="0" sz="975" i="0" u="none">
                <a:solidFill>
                  <a:srgbClr val="374151"/>
                </a:solidFill>
                <a:latin typeface="Plus Jakarta Sans"/>
              </a:rPr>
              <a:t>https://media.craiyon.com/2025-09-19/9miq1JNUTOyMnsg0V1Sz1Q.webp</a:t>
            </a:r>
          </a:p>
        </p:txBody>
      </p:sp>
      <p:sp>
        <p:nvSpPr>
          <p:cNvPr id="1048666" name="TextBox 10"/>
          <p:cNvSpPr txBox="1"/>
          <p:nvPr/>
        </p:nvSpPr>
        <p:spPr>
          <a:xfrm>
            <a:off x="1704975" y="4262437"/>
            <a:ext cx="9877425" cy="23619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1860"/>
              </a:lnSpc>
            </a:pPr>
            <a:r>
              <a:rPr b="0" sz="1200" i="0" u="none">
                <a:solidFill>
                  <a:srgbClr val="374151"/>
                </a:solidFill>
                <a:latin typeface="Plus Jakarta Sans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Plus Jakarta Sans"/>
              </a:rPr>
              <a:t>www.craiyon.com</a:t>
            </a:r>
          </a:p>
        </p:txBody>
      </p:sp>
      <p:sp>
        <p:nvSpPr>
          <p:cNvPr id="1048667" name="TextBox 11"/>
          <p:cNvSpPr txBox="1"/>
          <p:nvPr/>
        </p:nvSpPr>
        <p:spPr>
          <a:xfrm>
            <a:off x="609600" y="533400"/>
            <a:ext cx="11521440" cy="43428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lnSpc>
                <a:spcPts val="3420"/>
              </a:lnSpc>
            </a:pPr>
            <a:r>
              <a:rPr b="0" sz="2850" i="0" u="none">
                <a:solidFill>
                  <a:srgbClr val="0F382C"/>
                </a:solidFill>
                <a:latin typeface="Plus Jakarta Sans ExtraBold"/>
              </a:rPr>
              <a:t>Image Sources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Macintosh PowerPoint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25099RP13G</dc:creator>
  <cp:lastModifiedBy>Steve Canny</cp:lastModifiedBy>
  <dcterms:created xsi:type="dcterms:W3CDTF">2013-01-26T19:14:16Z</dcterms:created>
  <dcterms:modified xsi:type="dcterms:W3CDTF">2026-09-12T05:40:47Z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5ebd08eb0f324088b62a4acc75012e07_23</vt:lpwstr>
  </property>
</Properties>
</file>