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media/image10.svg" ContentType="image/svg+xml"/>
  <Override PartName="/ppt/media/image15.svg" ContentType="image/svg+xml"/>
  <Override PartName="/ppt/media/image23.svg" ContentType="image/svg+xml"/>
  <Override PartName="/ppt/media/image4.svg" ContentType="image/svg+xml"/>
  <Override PartName="/ppt/media/image6.svg" ContentType="image/svg+xml"/>
  <Override PartName="/ppt/media/image8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65" r:id="rId4"/>
    <p:sldId id="257" r:id="rId5"/>
    <p:sldId id="258" r:id="rId6"/>
    <p:sldId id="259" r:id="rId7"/>
    <p:sldId id="260" r:id="rId8"/>
    <p:sldId id="261" r:id="rId9"/>
    <p:sldId id="263" r:id="rId10"/>
    <p:sldId id="266" r:id="rId11"/>
  </p:sldIdLst>
  <p:sldSz cx="18288000" cy="10287000"/>
  <p:notesSz cx="6858000" cy="9144000"/>
  <p:embeddedFontLst>
    <p:embeddedFont>
      <p:font typeface="Calibri" panose="020F050202020403020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font" Target="fonts/font4.fntdata"/><Relationship Id="rId17" Type="http://schemas.openxmlformats.org/officeDocument/2006/relationships/font" Target="fonts/font3.fntdata"/><Relationship Id="rId16" Type="http://schemas.openxmlformats.org/officeDocument/2006/relationships/font" Target="fonts/font2.fntdata"/><Relationship Id="rId15" Type="http://schemas.openxmlformats.org/officeDocument/2006/relationships/font" Target="fonts/font1.fntdata"/><Relationship Id="rId14" Type="http://schemas.openxmlformats.org/officeDocument/2006/relationships/tableStyles" Target="tableStyles.xml"/><Relationship Id="rId13" Type="http://schemas.openxmlformats.org/officeDocument/2006/relationships/viewProps" Target="viewProps.xml"/><Relationship Id="rId12" Type="http://schemas.openxmlformats.org/officeDocument/2006/relationships/presProps" Target="presProps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0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sv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.svg"/><Relationship Id="rId8" Type="http://schemas.openxmlformats.org/officeDocument/2006/relationships/image" Target="../media/image17.png"/><Relationship Id="rId7" Type="http://schemas.openxmlformats.org/officeDocument/2006/relationships/image" Target="../media/image8.svg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6.sv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0.svg"/><Relationship Id="rId6" Type="http://schemas.openxmlformats.org/officeDocument/2006/relationships/image" Target="../media/image17.png"/><Relationship Id="rId5" Type="http://schemas.openxmlformats.org/officeDocument/2006/relationships/image" Target="../media/image8.svg"/><Relationship Id="rId4" Type="http://schemas.openxmlformats.org/officeDocument/2006/relationships/image" Target="../media/image16.png"/><Relationship Id="rId3" Type="http://schemas.openxmlformats.org/officeDocument/2006/relationships/image" Target="../media/image6.sv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10.svg"/><Relationship Id="rId6" Type="http://schemas.openxmlformats.org/officeDocument/2006/relationships/image" Target="../media/image17.png"/><Relationship Id="rId5" Type="http://schemas.openxmlformats.org/officeDocument/2006/relationships/image" Target="../media/image8.svg"/><Relationship Id="rId4" Type="http://schemas.openxmlformats.org/officeDocument/2006/relationships/image" Target="../media/image16.png"/><Relationship Id="rId3" Type="http://schemas.openxmlformats.org/officeDocument/2006/relationships/image" Target="../media/image18.png"/><Relationship Id="rId2" Type="http://schemas.openxmlformats.org/officeDocument/2006/relationships/image" Target="../media/image6.svg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8.svg"/><Relationship Id="rId7" Type="http://schemas.openxmlformats.org/officeDocument/2006/relationships/image" Target="../media/image16.png"/><Relationship Id="rId6" Type="http://schemas.openxmlformats.org/officeDocument/2006/relationships/image" Target="../media/image6.svg"/><Relationship Id="rId5" Type="http://schemas.openxmlformats.org/officeDocument/2006/relationships/image" Target="../media/image12.png"/><Relationship Id="rId4" Type="http://schemas.openxmlformats.org/officeDocument/2006/relationships/image" Target="../media/image21.png"/><Relationship Id="rId3" Type="http://schemas.openxmlformats.org/officeDocument/2006/relationships/image" Target="../media/image15.svg"/><Relationship Id="rId2" Type="http://schemas.openxmlformats.org/officeDocument/2006/relationships/image" Target="../media/image20.pn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0.svg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8.svg"/><Relationship Id="rId7" Type="http://schemas.openxmlformats.org/officeDocument/2006/relationships/image" Target="../media/image16.png"/><Relationship Id="rId6" Type="http://schemas.openxmlformats.org/officeDocument/2006/relationships/image" Target="../media/image6.svg"/><Relationship Id="rId5" Type="http://schemas.openxmlformats.org/officeDocument/2006/relationships/image" Target="../media/image12.png"/><Relationship Id="rId4" Type="http://schemas.openxmlformats.org/officeDocument/2006/relationships/image" Target="../media/image25.png"/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0.svg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6.svg"/><Relationship Id="rId2" Type="http://schemas.openxmlformats.org/officeDocument/2006/relationships/image" Target="../media/image12.png"/><Relationship Id="rId1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6868" y="-495251"/>
            <a:ext cx="7810202" cy="10942490"/>
          </a:xfrm>
          <a:custGeom>
            <a:avLst/>
            <a:gdLst/>
            <a:ahLst/>
            <a:cxnLst/>
            <a:rect l="l" t="t" r="r" b="b"/>
            <a:pathLst>
              <a:path w="7810202" h="10942490">
                <a:moveTo>
                  <a:pt x="0" y="0"/>
                </a:moveTo>
                <a:lnTo>
                  <a:pt x="7810202" y="0"/>
                </a:lnTo>
                <a:lnTo>
                  <a:pt x="7810202" y="10942490"/>
                </a:lnTo>
                <a:lnTo>
                  <a:pt x="0" y="1094249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904861" y="8039208"/>
            <a:ext cx="4885879" cy="1160396"/>
          </a:xfrm>
          <a:custGeom>
            <a:avLst/>
            <a:gdLst/>
            <a:ahLst/>
            <a:cxnLst/>
            <a:rect l="l" t="t" r="r" b="b"/>
            <a:pathLst>
              <a:path w="4885879" h="1160396">
                <a:moveTo>
                  <a:pt x="0" y="0"/>
                </a:moveTo>
                <a:lnTo>
                  <a:pt x="4885879" y="0"/>
                </a:lnTo>
                <a:lnTo>
                  <a:pt x="4885879" y="1160396"/>
                </a:lnTo>
                <a:lnTo>
                  <a:pt x="0" y="11603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8765819" y="2000448"/>
            <a:ext cx="918975" cy="1363259"/>
          </a:xfrm>
          <a:custGeom>
            <a:avLst/>
            <a:gdLst/>
            <a:ahLst/>
            <a:cxnLst/>
            <a:rect l="l" t="t" r="r" b="b"/>
            <a:pathLst>
              <a:path w="918975" h="1363259">
                <a:moveTo>
                  <a:pt x="0" y="0"/>
                </a:moveTo>
                <a:lnTo>
                  <a:pt x="918976" y="0"/>
                </a:lnTo>
                <a:lnTo>
                  <a:pt x="918976" y="1363259"/>
                </a:lnTo>
                <a:lnTo>
                  <a:pt x="0" y="136325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4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flipV="1">
            <a:off x="14779198" y="6131938"/>
            <a:ext cx="4039980" cy="4737716"/>
          </a:xfrm>
          <a:custGeom>
            <a:avLst/>
            <a:gdLst/>
            <a:ahLst/>
            <a:cxnLst/>
            <a:rect l="l" t="t" r="r" b="b"/>
            <a:pathLst>
              <a:path w="4039980" h="4737716">
                <a:moveTo>
                  <a:pt x="0" y="4737716"/>
                </a:moveTo>
                <a:lnTo>
                  <a:pt x="4039980" y="4737716"/>
                </a:lnTo>
                <a:lnTo>
                  <a:pt x="4039980" y="0"/>
                </a:lnTo>
                <a:lnTo>
                  <a:pt x="0" y="0"/>
                </a:lnTo>
                <a:lnTo>
                  <a:pt x="0" y="4737716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019349" y="-581439"/>
            <a:ext cx="1891785" cy="2027133"/>
          </a:xfrm>
          <a:custGeom>
            <a:avLst/>
            <a:gdLst/>
            <a:ahLst/>
            <a:cxnLst/>
            <a:rect l="l" t="t" r="r" b="b"/>
            <a:pathLst>
              <a:path w="1891785" h="2027133">
                <a:moveTo>
                  <a:pt x="0" y="0"/>
                </a:moveTo>
                <a:lnTo>
                  <a:pt x="1891785" y="0"/>
                </a:lnTo>
                <a:lnTo>
                  <a:pt x="1891785" y="2027132"/>
                </a:lnTo>
                <a:lnTo>
                  <a:pt x="0" y="20271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354143" y="8212728"/>
            <a:ext cx="1730797" cy="2841607"/>
          </a:xfrm>
          <a:custGeom>
            <a:avLst/>
            <a:gdLst/>
            <a:ahLst/>
            <a:cxnLst/>
            <a:rect l="l" t="t" r="r" b="b"/>
            <a:pathLst>
              <a:path w="1730797" h="2841607">
                <a:moveTo>
                  <a:pt x="0" y="0"/>
                </a:moveTo>
                <a:lnTo>
                  <a:pt x="1730797" y="0"/>
                </a:lnTo>
                <a:lnTo>
                  <a:pt x="1730797" y="2841607"/>
                </a:lnTo>
                <a:lnTo>
                  <a:pt x="0" y="284160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710690" y="3165475"/>
            <a:ext cx="9554845" cy="15500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4030"/>
              </a:lnSpc>
            </a:pPr>
            <a:r>
              <a:rPr lang="en-US" sz="4200" b="1">
                <a:solidFill>
                  <a:srgbClr val="39383C"/>
                </a:solidFill>
                <a:latin typeface="Genty Sans" panose="00000600000000000000"/>
                <a:ea typeface="Genty Sans" panose="00000600000000000000"/>
                <a:cs typeface="Genty Sans" panose="00000600000000000000"/>
                <a:sym typeface="Genty Sans" panose="00000600000000000000"/>
              </a:rPr>
              <a:t>STRATEGI TERAPI DAN STIMULASI PESERTA DIDIK DENGAN HAMBATAN PENDENGARAN</a:t>
            </a:r>
            <a:endParaRPr lang="en-US" sz="4200" b="1">
              <a:solidFill>
                <a:srgbClr val="39383C"/>
              </a:solidFill>
              <a:latin typeface="Genty Sans" panose="00000600000000000000"/>
              <a:ea typeface="Genty Sans" panose="00000600000000000000"/>
              <a:cs typeface="Genty Sans" panose="00000600000000000000"/>
              <a:sym typeface="Genty Sans" panose="00000600000000000000"/>
            </a:endParaRPr>
          </a:p>
        </p:txBody>
      </p:sp>
      <p:sp>
        <p:nvSpPr>
          <p:cNvPr id="10" name="TextBox 10"/>
          <p:cNvSpPr txBox="1"/>
          <p:nvPr/>
        </p:nvSpPr>
        <p:spPr>
          <a:xfrm rot="-208699">
            <a:off x="1930400" y="1873250"/>
            <a:ext cx="5517515" cy="101219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lvl="0" indent="0" algn="l">
              <a:lnSpc>
                <a:spcPts val="3290"/>
              </a:lnSpc>
            </a:pPr>
            <a:r>
              <a:rPr lang="en-US" sz="3425" b="1">
                <a:solidFill>
                  <a:srgbClr val="39383C"/>
                </a:solidFill>
                <a:latin typeface="Genty Sans" panose="00000600000000000000"/>
                <a:ea typeface="Genty Sans" panose="00000600000000000000"/>
                <a:cs typeface="Genty Sans" panose="00000600000000000000"/>
                <a:sym typeface="Genty Sans" panose="00000600000000000000"/>
              </a:rPr>
              <a:t>TERAPI &amp; STIMULASI:</a:t>
            </a:r>
            <a:endParaRPr lang="en-US" sz="3425" b="1">
              <a:solidFill>
                <a:srgbClr val="39383C"/>
              </a:solidFill>
              <a:latin typeface="Genty Sans" panose="00000600000000000000"/>
              <a:ea typeface="Genty Sans" panose="00000600000000000000"/>
              <a:cs typeface="Genty Sans" panose="00000600000000000000"/>
              <a:sym typeface="Genty Sans" panose="00000600000000000000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828800" y="5236845"/>
            <a:ext cx="8543290" cy="92900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lvl="0" indent="0" algn="l">
              <a:lnSpc>
                <a:spcPct val="150000"/>
              </a:lnSpc>
            </a:pPr>
            <a:r>
              <a:rPr lang="en-US" sz="28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Memahami dan menerapkan strategi terapi yang efektif untuk mendukung tumbuh kembang peserta didik dengan hambatan pendengaran.</a:t>
            </a:r>
            <a:endParaRPr lang="en-US" sz="28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0" lvl="0" indent="0" algn="l">
              <a:lnSpc>
                <a:spcPct val="150000"/>
              </a:lnSpc>
            </a:pPr>
            <a:endParaRPr lang="en-US" sz="28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0" lvl="0" indent="0" algn="l">
              <a:lnSpc>
                <a:spcPct val="150000"/>
              </a:lnSpc>
            </a:pPr>
            <a:endParaRPr lang="en-US" sz="28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685800" y="8185785"/>
            <a:ext cx="7950835" cy="296291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lvl="0" indent="0" algn="ctr">
              <a:lnSpc>
                <a:spcPts val="1565"/>
              </a:lnSpc>
            </a:pPr>
            <a:r>
              <a:rPr lang="en-US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Disusun Oleh : Zuhra, S.Pd., Gr</a:t>
            </a:r>
            <a:endParaRPr lang="en-US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  <a:p>
            <a:pPr marL="0" lvl="0" indent="0" algn="ctr">
              <a:lnSpc>
                <a:spcPts val="1565"/>
              </a:lnSpc>
            </a:pPr>
            <a:endParaRPr lang="en-US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  <a:p>
            <a:pPr marL="0" lvl="0" indent="0" algn="ctr">
              <a:lnSpc>
                <a:spcPts val="1565"/>
              </a:lnSpc>
            </a:pPr>
            <a:r>
              <a:rPr lang="en-US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  |  11 September 2026</a:t>
            </a:r>
            <a:endParaRPr lang="en-US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Freeform 2"/>
          <p:cNvSpPr/>
          <p:nvPr/>
        </p:nvSpPr>
        <p:spPr>
          <a:xfrm>
            <a:off x="10281327" y="1513389"/>
            <a:ext cx="7232279" cy="5785823"/>
          </a:xfrm>
          <a:custGeom>
            <a:avLst/>
            <a:gdLst/>
            <a:ahLst/>
            <a:cxnLst/>
            <a:rect l="l" t="t" r="r" b="b"/>
            <a:pathLst>
              <a:path w="7232279" h="5785823">
                <a:moveTo>
                  <a:pt x="0" y="0"/>
                </a:moveTo>
                <a:lnTo>
                  <a:pt x="7232279" y="0"/>
                </a:lnTo>
                <a:lnTo>
                  <a:pt x="7232279" y="5785823"/>
                </a:lnTo>
                <a:lnTo>
                  <a:pt x="0" y="578582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TextBox 8"/>
          <p:cNvSpPr txBox="1"/>
          <p:nvPr/>
        </p:nvSpPr>
        <p:spPr>
          <a:xfrm>
            <a:off x="1600200" y="3623945"/>
            <a:ext cx="9304655" cy="463994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lvl="0" indent="0" algn="ctr">
              <a:lnSpc>
                <a:spcPct val="100000"/>
              </a:lnSpc>
            </a:pPr>
            <a:r>
              <a:rPr lang="en-US" sz="36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TUJUAN PELATIHAN</a:t>
            </a:r>
            <a:endParaRPr lang="en-US" sz="36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0" lvl="0" indent="0" algn="ctr">
              <a:lnSpc>
                <a:spcPct val="100000"/>
              </a:lnSpc>
            </a:pPr>
            <a:endParaRPr lang="en-US" sz="28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457200" lvl="0" indent="-457200" algn="ctr">
              <a:lnSpc>
                <a:spcPct val="100000"/>
              </a:lnSpc>
              <a:buFont typeface="Wingdings" panose="05000000000000000000" charset="0"/>
              <a:buChar char="v"/>
            </a:pPr>
            <a:r>
              <a:rPr lang="en-US" sz="32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Memahami kebutuhan anak dengan hambatan pendengaran</a:t>
            </a:r>
            <a:endParaRPr lang="en-US" sz="32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457200" lvl="0" indent="-457200" algn="ctr">
              <a:lnSpc>
                <a:spcPct val="100000"/>
              </a:lnSpc>
              <a:buFont typeface="Wingdings" panose="05000000000000000000" charset="0"/>
              <a:buChar char="v"/>
            </a:pPr>
            <a:r>
              <a:rPr lang="en-US" sz="32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Mengenal bentuk stimulasi yang dapat dilakukan di sekolah</a:t>
            </a:r>
            <a:endParaRPr lang="en-US" sz="32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457200" lvl="0" indent="-457200" algn="ctr">
              <a:lnSpc>
                <a:spcPct val="100000"/>
              </a:lnSpc>
              <a:buFont typeface="Wingdings" panose="05000000000000000000" charset="0"/>
              <a:buChar char="v"/>
            </a:pPr>
            <a:r>
              <a:rPr lang="en-US" sz="32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Memilih strategi dan media sesuai kemampuan anak</a:t>
            </a:r>
            <a:endParaRPr lang="en-US" sz="32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457200" lvl="0" indent="-457200" algn="ctr">
              <a:lnSpc>
                <a:spcPct val="100000"/>
              </a:lnSpc>
              <a:buFont typeface="Wingdings" panose="05000000000000000000" charset="0"/>
              <a:buChar char="v"/>
            </a:pPr>
            <a:r>
              <a:rPr lang="en-US" sz="32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Menyusun kegiatan terapi/ stimulasi sederhana dan terukur</a:t>
            </a:r>
            <a:endParaRPr lang="en-US" sz="32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</p:txBody>
      </p:sp>
      <p:sp>
        <p:nvSpPr>
          <p:cNvPr id="9" name="Freeform 9"/>
          <p:cNvSpPr/>
          <p:nvPr/>
        </p:nvSpPr>
        <p:spPr>
          <a:xfrm flipV="1">
            <a:off x="14859208" y="5981443"/>
            <a:ext cx="4039980" cy="4737716"/>
          </a:xfrm>
          <a:custGeom>
            <a:avLst/>
            <a:gdLst/>
            <a:ahLst/>
            <a:cxnLst/>
            <a:rect l="l" t="t" r="r" b="b"/>
            <a:pathLst>
              <a:path w="4039980" h="4737716">
                <a:moveTo>
                  <a:pt x="0" y="4737716"/>
                </a:moveTo>
                <a:lnTo>
                  <a:pt x="4039980" y="4737716"/>
                </a:lnTo>
                <a:lnTo>
                  <a:pt x="4039980" y="0"/>
                </a:lnTo>
                <a:lnTo>
                  <a:pt x="0" y="0"/>
                </a:lnTo>
                <a:lnTo>
                  <a:pt x="0" y="473771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2"/>
          <p:cNvSpPr/>
          <p:nvPr/>
        </p:nvSpPr>
        <p:spPr>
          <a:xfrm flipH="1">
            <a:off x="-609668" y="-495475"/>
            <a:ext cx="4039980" cy="4737716"/>
          </a:xfrm>
          <a:custGeom>
            <a:avLst/>
            <a:gdLst/>
            <a:ahLst/>
            <a:cxnLst/>
            <a:rect l="l" t="t" r="r" b="b"/>
            <a:pathLst>
              <a:path w="4039980" h="4737716">
                <a:moveTo>
                  <a:pt x="4039979" y="0"/>
                </a:moveTo>
                <a:lnTo>
                  <a:pt x="0" y="0"/>
                </a:lnTo>
                <a:lnTo>
                  <a:pt x="0" y="4737716"/>
                </a:lnTo>
                <a:lnTo>
                  <a:pt x="4039979" y="4737716"/>
                </a:lnTo>
                <a:lnTo>
                  <a:pt x="4039979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543628" y="-1006015"/>
            <a:ext cx="4039980" cy="4737716"/>
          </a:xfrm>
          <a:custGeom>
            <a:avLst/>
            <a:gdLst/>
            <a:ahLst/>
            <a:cxnLst/>
            <a:rect l="l" t="t" r="r" b="b"/>
            <a:pathLst>
              <a:path w="4039980" h="4737716">
                <a:moveTo>
                  <a:pt x="4039979" y="0"/>
                </a:moveTo>
                <a:lnTo>
                  <a:pt x="0" y="0"/>
                </a:lnTo>
                <a:lnTo>
                  <a:pt x="0" y="4737716"/>
                </a:lnTo>
                <a:lnTo>
                  <a:pt x="4039979" y="4737716"/>
                </a:lnTo>
                <a:lnTo>
                  <a:pt x="4039979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51291" y="-445332"/>
            <a:ext cx="7143395" cy="10428314"/>
          </a:xfrm>
          <a:custGeom>
            <a:avLst/>
            <a:gdLst/>
            <a:ahLst/>
            <a:cxnLst/>
            <a:rect l="l" t="t" r="r" b="b"/>
            <a:pathLst>
              <a:path w="7143395" h="10428314">
                <a:moveTo>
                  <a:pt x="0" y="0"/>
                </a:moveTo>
                <a:lnTo>
                  <a:pt x="7143395" y="0"/>
                </a:lnTo>
                <a:lnTo>
                  <a:pt x="7143395" y="10428315"/>
                </a:lnTo>
                <a:lnTo>
                  <a:pt x="0" y="104283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978541" y="1505439"/>
            <a:ext cx="8280759" cy="14757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605"/>
              </a:lnSpc>
            </a:pPr>
            <a:r>
              <a:rPr lang="en-US" sz="5835" b="1">
                <a:solidFill>
                  <a:srgbClr val="39383C"/>
                </a:solidFill>
                <a:latin typeface="Genty Sans" panose="00000600000000000000"/>
                <a:ea typeface="Genty Sans" panose="00000600000000000000"/>
                <a:cs typeface="Genty Sans" panose="00000600000000000000"/>
                <a:sym typeface="Genty Sans" panose="00000600000000000000"/>
              </a:rPr>
              <a:t>MEMAHAMI HAMBATAN PENDENGARAN</a:t>
            </a:r>
            <a:endParaRPr lang="en-US" sz="5835" b="1">
              <a:solidFill>
                <a:srgbClr val="39383C"/>
              </a:solidFill>
              <a:latin typeface="Genty Sans" panose="00000600000000000000"/>
              <a:ea typeface="Genty Sans" panose="00000600000000000000"/>
              <a:cs typeface="Genty Sans" panose="00000600000000000000"/>
              <a:sym typeface="Genty Sans" panose="00000600000000000000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8978541" y="3945689"/>
            <a:ext cx="7479897" cy="3553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340"/>
              </a:lnSpc>
            </a:pPr>
            <a:r>
              <a:rPr lang="en-US" sz="2315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Definisi, Statistik, dan Tantangan dalam Pembelajaran</a:t>
            </a:r>
            <a:endParaRPr lang="en-US" sz="2315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681595" y="4411980"/>
            <a:ext cx="10013950" cy="163131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marL="0" lvl="0" indent="0" algn="l">
              <a:lnSpc>
                <a:spcPct val="150000"/>
              </a:lnSpc>
            </a:pPr>
            <a:r>
              <a:rPr lang="en-US" sz="24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Hambatan pendengaran adalah gangguan dalam menerima suara yang mempengaruhi kemampuan komunikasi dan proses belajar. Sekitar 5% anak usia sekolah mengalami hambatan pendengaran.</a:t>
            </a:r>
            <a:endParaRPr lang="en-US" sz="24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8978541" y="6131938"/>
            <a:ext cx="5206962" cy="2518276"/>
          </a:xfrm>
          <a:custGeom>
            <a:avLst/>
            <a:gdLst/>
            <a:ahLst/>
            <a:cxnLst/>
            <a:rect l="l" t="t" r="r" b="b"/>
            <a:pathLst>
              <a:path w="5206962" h="2518276">
                <a:moveTo>
                  <a:pt x="0" y="0"/>
                </a:moveTo>
                <a:lnTo>
                  <a:pt x="5206962" y="0"/>
                </a:lnTo>
                <a:lnTo>
                  <a:pt x="5206962" y="2518276"/>
                </a:lnTo>
                <a:lnTo>
                  <a:pt x="0" y="25182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9601200" y="6456680"/>
            <a:ext cx="4095750" cy="189928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lvl="0" indent="0" algn="ctr">
              <a:lnSpc>
                <a:spcPct val="100000"/>
              </a:lnSpc>
            </a:pPr>
            <a:r>
              <a:rPr lang="en-US" sz="2400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Tantangan utama: kesulitan memahami bahasa lisan, interaksi sosial terbatas, dan perkembangan bahasa yang terhambat.</a:t>
            </a:r>
            <a:endParaRPr lang="en-US" sz="2400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</p:txBody>
      </p:sp>
      <p:sp>
        <p:nvSpPr>
          <p:cNvPr id="9" name="Freeform 9"/>
          <p:cNvSpPr/>
          <p:nvPr/>
        </p:nvSpPr>
        <p:spPr>
          <a:xfrm flipV="1">
            <a:off x="14859208" y="5981443"/>
            <a:ext cx="4039980" cy="4737716"/>
          </a:xfrm>
          <a:custGeom>
            <a:avLst/>
            <a:gdLst/>
            <a:ahLst/>
            <a:cxnLst/>
            <a:rect l="l" t="t" r="r" b="b"/>
            <a:pathLst>
              <a:path w="4039980" h="4737716">
                <a:moveTo>
                  <a:pt x="0" y="4737716"/>
                </a:moveTo>
                <a:lnTo>
                  <a:pt x="4039980" y="4737716"/>
                </a:lnTo>
                <a:lnTo>
                  <a:pt x="4039980" y="0"/>
                </a:lnTo>
                <a:lnTo>
                  <a:pt x="0" y="0"/>
                </a:lnTo>
                <a:lnTo>
                  <a:pt x="0" y="4737716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5475931" y="-402535"/>
            <a:ext cx="1891785" cy="2027133"/>
          </a:xfrm>
          <a:custGeom>
            <a:avLst/>
            <a:gdLst/>
            <a:ahLst/>
            <a:cxnLst/>
            <a:rect l="l" t="t" r="r" b="b"/>
            <a:pathLst>
              <a:path w="1891785" h="2027133">
                <a:moveTo>
                  <a:pt x="0" y="0"/>
                </a:moveTo>
                <a:lnTo>
                  <a:pt x="1891786" y="0"/>
                </a:lnTo>
                <a:lnTo>
                  <a:pt x="1891786" y="2027133"/>
                </a:lnTo>
                <a:lnTo>
                  <a:pt x="0" y="202713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204306" y="7765467"/>
            <a:ext cx="1730797" cy="2841607"/>
          </a:xfrm>
          <a:custGeom>
            <a:avLst/>
            <a:gdLst/>
            <a:ahLst/>
            <a:cxnLst/>
            <a:rect l="l" t="t" r="r" b="b"/>
            <a:pathLst>
              <a:path w="1730797" h="2841607">
                <a:moveTo>
                  <a:pt x="0" y="0"/>
                </a:moveTo>
                <a:lnTo>
                  <a:pt x="1730797" y="0"/>
                </a:lnTo>
                <a:lnTo>
                  <a:pt x="1730797" y="2841607"/>
                </a:lnTo>
                <a:lnTo>
                  <a:pt x="0" y="284160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1327" y="1513389"/>
            <a:ext cx="7232279" cy="5785823"/>
          </a:xfrm>
          <a:custGeom>
            <a:avLst/>
            <a:gdLst/>
            <a:ahLst/>
            <a:cxnLst/>
            <a:rect l="l" t="t" r="r" b="b"/>
            <a:pathLst>
              <a:path w="7232279" h="5785823">
                <a:moveTo>
                  <a:pt x="0" y="0"/>
                </a:moveTo>
                <a:lnTo>
                  <a:pt x="7232279" y="0"/>
                </a:lnTo>
                <a:lnTo>
                  <a:pt x="7232279" y="5785823"/>
                </a:lnTo>
                <a:lnTo>
                  <a:pt x="0" y="5785823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362061" y="1181215"/>
            <a:ext cx="7754190" cy="1803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35"/>
              </a:lnSpc>
            </a:pPr>
            <a:r>
              <a:rPr lang="en-US" sz="7225" b="1">
                <a:solidFill>
                  <a:srgbClr val="39383C"/>
                </a:solidFill>
                <a:latin typeface="Genty Sans" panose="00000600000000000000"/>
                <a:ea typeface="Genty Sans" panose="00000600000000000000"/>
                <a:cs typeface="Genty Sans" panose="00000600000000000000"/>
                <a:sym typeface="Genty Sans" panose="00000600000000000000"/>
              </a:rPr>
              <a:t>STRATEGI TERAPI &amp; STIMULASI</a:t>
            </a:r>
            <a:endParaRPr lang="en-US" sz="7225" b="1">
              <a:solidFill>
                <a:srgbClr val="39383C"/>
              </a:solidFill>
              <a:latin typeface="Genty Sans" panose="00000600000000000000"/>
              <a:ea typeface="Genty Sans" panose="00000600000000000000"/>
              <a:cs typeface="Genty Sans" panose="00000600000000000000"/>
              <a:sym typeface="Genty Sans" panose="0000060000000000000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710551" y="4234240"/>
            <a:ext cx="6205203" cy="683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25"/>
              </a:lnSpc>
            </a:pPr>
            <a:r>
              <a:rPr lang="en-US" sz="2405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Pendekatan Efektif untuk Peserta Didik dengan Hambatan Pendengaran</a:t>
            </a:r>
            <a:endParaRPr lang="en-US" sz="2405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828800" y="5143500"/>
            <a:ext cx="8571230" cy="149987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marL="0" lvl="0" indent="0" algn="l">
              <a:lnSpc>
                <a:spcPct val="100000"/>
              </a:lnSpc>
            </a:pPr>
            <a:r>
              <a:rPr lang="en-US" sz="24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Berbagai strategi terapi dan stimulasi dapat diterapkan untuk mendukung perkembangan komunikasi dan pembelajaran peserta didik dengan hambatan pendengaran secara optimal.</a:t>
            </a:r>
            <a:endParaRPr lang="en-US" sz="24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</p:txBody>
      </p:sp>
      <p:grpSp>
        <p:nvGrpSpPr>
          <p:cNvPr id="6" name="Group 6"/>
          <p:cNvGrpSpPr/>
          <p:nvPr/>
        </p:nvGrpSpPr>
        <p:grpSpPr>
          <a:xfrm rot="0">
            <a:off x="1710551" y="6390890"/>
            <a:ext cx="4489186" cy="1856133"/>
            <a:chOff x="0" y="0"/>
            <a:chExt cx="1182337" cy="4888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82337" cy="488858"/>
            </a:xfrm>
            <a:custGeom>
              <a:avLst/>
              <a:gdLst/>
              <a:ahLst/>
              <a:cxnLst/>
              <a:rect l="l" t="t" r="r" b="b"/>
              <a:pathLst>
                <a:path w="1182337" h="488858">
                  <a:moveTo>
                    <a:pt x="63809" y="0"/>
                  </a:moveTo>
                  <a:lnTo>
                    <a:pt x="1118528" y="0"/>
                  </a:lnTo>
                  <a:cubicBezTo>
                    <a:pt x="1135451" y="0"/>
                    <a:pt x="1151681" y="6723"/>
                    <a:pt x="1163648" y="18689"/>
                  </a:cubicBezTo>
                  <a:cubicBezTo>
                    <a:pt x="1175614" y="30656"/>
                    <a:pt x="1182337" y="46886"/>
                    <a:pt x="1182337" y="63809"/>
                  </a:cubicBezTo>
                  <a:lnTo>
                    <a:pt x="1182337" y="425049"/>
                  </a:lnTo>
                  <a:cubicBezTo>
                    <a:pt x="1182337" y="441972"/>
                    <a:pt x="1175614" y="458202"/>
                    <a:pt x="1163648" y="470169"/>
                  </a:cubicBezTo>
                  <a:cubicBezTo>
                    <a:pt x="1151681" y="482135"/>
                    <a:pt x="1135451" y="488858"/>
                    <a:pt x="1118528" y="488858"/>
                  </a:cubicBezTo>
                  <a:lnTo>
                    <a:pt x="63809" y="488858"/>
                  </a:lnTo>
                  <a:cubicBezTo>
                    <a:pt x="46886" y="488858"/>
                    <a:pt x="30656" y="482135"/>
                    <a:pt x="18689" y="470169"/>
                  </a:cubicBezTo>
                  <a:cubicBezTo>
                    <a:pt x="6723" y="458202"/>
                    <a:pt x="0" y="441972"/>
                    <a:pt x="0" y="425049"/>
                  </a:cubicBezTo>
                  <a:lnTo>
                    <a:pt x="0" y="63809"/>
                  </a:lnTo>
                  <a:cubicBezTo>
                    <a:pt x="0" y="46886"/>
                    <a:pt x="6723" y="30656"/>
                    <a:pt x="18689" y="18689"/>
                  </a:cubicBezTo>
                  <a:cubicBezTo>
                    <a:pt x="30656" y="6723"/>
                    <a:pt x="46886" y="0"/>
                    <a:pt x="63809" y="0"/>
                  </a:cubicBezTo>
                  <a:close/>
                </a:path>
              </a:pathLst>
            </a:custGeom>
            <a:solidFill>
              <a:srgbClr val="CCBDE1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9525"/>
              <a:ext cx="1182337" cy="498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30"/>
                </a:lnSpc>
              </a:pPr>
              <a:endParaRPr sz="4000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752600" y="6514465"/>
            <a:ext cx="4398010" cy="173228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marL="0" lvl="0" indent="0" algn="l">
              <a:lnSpc>
                <a:spcPct val="100000"/>
              </a:lnSpc>
            </a:pPr>
            <a:r>
              <a:rPr lang="en-US" sz="2400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🗣 Terapi Wicara &amp; Bahasa: meningkatkan kemampuan komunikasi verbal dan pemahaman bahasa pada peserta didik.</a:t>
            </a:r>
            <a:endParaRPr lang="en-US" sz="2400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</p:txBody>
      </p:sp>
      <p:grpSp>
        <p:nvGrpSpPr>
          <p:cNvPr id="10" name="Group 10"/>
          <p:cNvGrpSpPr/>
          <p:nvPr/>
        </p:nvGrpSpPr>
        <p:grpSpPr>
          <a:xfrm rot="0">
            <a:off x="6425012" y="6390890"/>
            <a:ext cx="4489186" cy="1856133"/>
            <a:chOff x="0" y="0"/>
            <a:chExt cx="1182337" cy="48885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182337" cy="488858"/>
            </a:xfrm>
            <a:custGeom>
              <a:avLst/>
              <a:gdLst/>
              <a:ahLst/>
              <a:cxnLst/>
              <a:rect l="l" t="t" r="r" b="b"/>
              <a:pathLst>
                <a:path w="1182337" h="488858">
                  <a:moveTo>
                    <a:pt x="63809" y="0"/>
                  </a:moveTo>
                  <a:lnTo>
                    <a:pt x="1118528" y="0"/>
                  </a:lnTo>
                  <a:cubicBezTo>
                    <a:pt x="1135451" y="0"/>
                    <a:pt x="1151681" y="6723"/>
                    <a:pt x="1163648" y="18689"/>
                  </a:cubicBezTo>
                  <a:cubicBezTo>
                    <a:pt x="1175614" y="30656"/>
                    <a:pt x="1182337" y="46886"/>
                    <a:pt x="1182337" y="63809"/>
                  </a:cubicBezTo>
                  <a:lnTo>
                    <a:pt x="1182337" y="425049"/>
                  </a:lnTo>
                  <a:cubicBezTo>
                    <a:pt x="1182337" y="441972"/>
                    <a:pt x="1175614" y="458202"/>
                    <a:pt x="1163648" y="470169"/>
                  </a:cubicBezTo>
                  <a:cubicBezTo>
                    <a:pt x="1151681" y="482135"/>
                    <a:pt x="1135451" y="488858"/>
                    <a:pt x="1118528" y="488858"/>
                  </a:cubicBezTo>
                  <a:lnTo>
                    <a:pt x="63809" y="488858"/>
                  </a:lnTo>
                  <a:cubicBezTo>
                    <a:pt x="46886" y="488858"/>
                    <a:pt x="30656" y="482135"/>
                    <a:pt x="18689" y="470169"/>
                  </a:cubicBezTo>
                  <a:cubicBezTo>
                    <a:pt x="6723" y="458202"/>
                    <a:pt x="0" y="441972"/>
                    <a:pt x="0" y="425049"/>
                  </a:cubicBezTo>
                  <a:lnTo>
                    <a:pt x="0" y="63809"/>
                  </a:lnTo>
                  <a:cubicBezTo>
                    <a:pt x="0" y="46886"/>
                    <a:pt x="6723" y="30656"/>
                    <a:pt x="18689" y="18689"/>
                  </a:cubicBezTo>
                  <a:cubicBezTo>
                    <a:pt x="30656" y="6723"/>
                    <a:pt x="46886" y="0"/>
                    <a:pt x="63809" y="0"/>
                  </a:cubicBezTo>
                  <a:close/>
                </a:path>
              </a:pathLst>
            </a:custGeom>
            <a:solidFill>
              <a:srgbClr val="FEB9CE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9525"/>
              <a:ext cx="1182337" cy="4983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30"/>
                </a:lnSpc>
              </a:pP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510655" y="6418580"/>
            <a:ext cx="4204970" cy="1635760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marL="0" lvl="0" indent="0" algn="l">
              <a:lnSpc>
                <a:spcPct val="100000"/>
              </a:lnSpc>
            </a:pPr>
            <a:r>
              <a:rPr lang="en-US" sz="2400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👂 Alat Bantu Dengar &amp; Teknologi: penggunaan hearing aid dan perangkat pendukung untuk memaksimalkan sisa pendengaran.</a:t>
            </a:r>
            <a:endParaRPr lang="en-US" sz="2400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</p:txBody>
      </p:sp>
      <p:sp>
        <p:nvSpPr>
          <p:cNvPr id="14" name="Freeform 14"/>
          <p:cNvSpPr/>
          <p:nvPr/>
        </p:nvSpPr>
        <p:spPr>
          <a:xfrm flipV="1">
            <a:off x="14779198" y="6131938"/>
            <a:ext cx="4039980" cy="4737716"/>
          </a:xfrm>
          <a:custGeom>
            <a:avLst/>
            <a:gdLst/>
            <a:ahLst/>
            <a:cxnLst/>
            <a:rect l="l" t="t" r="r" b="b"/>
            <a:pathLst>
              <a:path w="4039980" h="4737716">
                <a:moveTo>
                  <a:pt x="0" y="4737716"/>
                </a:moveTo>
                <a:lnTo>
                  <a:pt x="4039980" y="4737716"/>
                </a:lnTo>
                <a:lnTo>
                  <a:pt x="4039980" y="0"/>
                </a:lnTo>
                <a:lnTo>
                  <a:pt x="0" y="0"/>
                </a:lnTo>
                <a:lnTo>
                  <a:pt x="0" y="473771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019349" y="-581439"/>
            <a:ext cx="1891785" cy="2027133"/>
          </a:xfrm>
          <a:custGeom>
            <a:avLst/>
            <a:gdLst/>
            <a:ahLst/>
            <a:cxnLst/>
            <a:rect l="l" t="t" r="r" b="b"/>
            <a:pathLst>
              <a:path w="1891785" h="2027133">
                <a:moveTo>
                  <a:pt x="0" y="0"/>
                </a:moveTo>
                <a:lnTo>
                  <a:pt x="1891785" y="0"/>
                </a:lnTo>
                <a:lnTo>
                  <a:pt x="1891785" y="2027132"/>
                </a:lnTo>
                <a:lnTo>
                  <a:pt x="0" y="20271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8472295" y="2453269"/>
            <a:ext cx="1166114" cy="1914516"/>
          </a:xfrm>
          <a:custGeom>
            <a:avLst/>
            <a:gdLst/>
            <a:ahLst/>
            <a:cxnLst/>
            <a:rect l="l" t="t" r="r" b="b"/>
            <a:pathLst>
              <a:path w="1166114" h="1914516">
                <a:moveTo>
                  <a:pt x="0" y="0"/>
                </a:moveTo>
                <a:lnTo>
                  <a:pt x="1166115" y="0"/>
                </a:lnTo>
                <a:lnTo>
                  <a:pt x="1166115" y="1914516"/>
                </a:lnTo>
                <a:lnTo>
                  <a:pt x="0" y="19145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 flipV="1">
            <a:off x="-454176" y="6284338"/>
            <a:ext cx="4039980" cy="4737716"/>
          </a:xfrm>
          <a:custGeom>
            <a:avLst/>
            <a:gdLst/>
            <a:ahLst/>
            <a:cxnLst/>
            <a:rect l="l" t="t" r="r" b="b"/>
            <a:pathLst>
              <a:path w="4039980" h="4737716">
                <a:moveTo>
                  <a:pt x="4039980" y="4737716"/>
                </a:moveTo>
                <a:lnTo>
                  <a:pt x="0" y="4737716"/>
                </a:lnTo>
                <a:lnTo>
                  <a:pt x="0" y="0"/>
                </a:lnTo>
                <a:lnTo>
                  <a:pt x="4039980" y="0"/>
                </a:lnTo>
                <a:lnTo>
                  <a:pt x="4039980" y="4737716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963503" y="1435185"/>
            <a:ext cx="5064298" cy="7406651"/>
          </a:xfrm>
          <a:custGeom>
            <a:avLst/>
            <a:gdLst/>
            <a:ahLst/>
            <a:cxnLst/>
            <a:rect l="l" t="t" r="r" b="b"/>
            <a:pathLst>
              <a:path w="5064298" h="7406651">
                <a:moveTo>
                  <a:pt x="0" y="0"/>
                </a:moveTo>
                <a:lnTo>
                  <a:pt x="5064297" y="0"/>
                </a:lnTo>
                <a:lnTo>
                  <a:pt x="5064297" y="7406651"/>
                </a:lnTo>
                <a:lnTo>
                  <a:pt x="0" y="740665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 rot="0">
            <a:off x="7556224" y="6420641"/>
            <a:ext cx="7983607" cy="2236304"/>
            <a:chOff x="0" y="0"/>
            <a:chExt cx="2102678" cy="58898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02678" cy="588986"/>
            </a:xfrm>
            <a:custGeom>
              <a:avLst/>
              <a:gdLst/>
              <a:ahLst/>
              <a:cxnLst/>
              <a:rect l="l" t="t" r="r" b="b"/>
              <a:pathLst>
                <a:path w="2102678" h="588986">
                  <a:moveTo>
                    <a:pt x="42668" y="0"/>
                  </a:moveTo>
                  <a:lnTo>
                    <a:pt x="2060010" y="0"/>
                  </a:lnTo>
                  <a:cubicBezTo>
                    <a:pt x="2083575" y="0"/>
                    <a:pt x="2102678" y="19103"/>
                    <a:pt x="2102678" y="42668"/>
                  </a:cubicBezTo>
                  <a:lnTo>
                    <a:pt x="2102678" y="546318"/>
                  </a:lnTo>
                  <a:cubicBezTo>
                    <a:pt x="2102678" y="569882"/>
                    <a:pt x="2083575" y="588986"/>
                    <a:pt x="2060010" y="588986"/>
                  </a:cubicBezTo>
                  <a:lnTo>
                    <a:pt x="42668" y="588986"/>
                  </a:lnTo>
                  <a:cubicBezTo>
                    <a:pt x="19103" y="588986"/>
                    <a:pt x="0" y="569882"/>
                    <a:pt x="0" y="546318"/>
                  </a:cubicBezTo>
                  <a:lnTo>
                    <a:pt x="0" y="42668"/>
                  </a:lnTo>
                  <a:cubicBezTo>
                    <a:pt x="0" y="19103"/>
                    <a:pt x="19103" y="0"/>
                    <a:pt x="42668" y="0"/>
                  </a:cubicBezTo>
                  <a:close/>
                </a:path>
              </a:pathLst>
            </a:custGeom>
            <a:solidFill>
              <a:srgbClr val="CCBDE1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9525"/>
              <a:ext cx="2102678" cy="5985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2430"/>
                </a:lnSpc>
              </a:p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324793" y="723910"/>
            <a:ext cx="8280759" cy="1588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45"/>
              </a:lnSpc>
            </a:pPr>
            <a:r>
              <a:rPr lang="en-US" sz="6300" b="1">
                <a:solidFill>
                  <a:srgbClr val="39383C"/>
                </a:solidFill>
                <a:latin typeface="Genty Sans" panose="00000600000000000000"/>
                <a:ea typeface="Genty Sans" panose="00000600000000000000"/>
                <a:cs typeface="Genty Sans" panose="00000600000000000000"/>
                <a:sym typeface="Genty Sans" panose="00000600000000000000"/>
              </a:rPr>
              <a:t>METODE KOMUNIKASI YANG EFEKTIF</a:t>
            </a:r>
            <a:endParaRPr lang="en-US" sz="6300" b="1">
              <a:solidFill>
                <a:srgbClr val="39383C"/>
              </a:solidFill>
              <a:latin typeface="Genty Sans" panose="00000600000000000000"/>
              <a:ea typeface="Genty Sans" panose="00000600000000000000"/>
              <a:cs typeface="Genty Sans" panose="00000600000000000000"/>
              <a:sym typeface="Genty Sans" panose="0000060000000000000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060248" y="3390855"/>
            <a:ext cx="7479897" cy="683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25"/>
              </a:lnSpc>
            </a:pPr>
            <a:r>
              <a:rPr lang="en-US" sz="2405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Perbandingan Pendekatan Komunikasi dalam Terapi dan Pembelajaran</a:t>
            </a:r>
            <a:endParaRPr lang="en-US" sz="2405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7524750" y="4305300"/>
            <a:ext cx="7731760" cy="170561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marL="0" lvl="0" indent="0" algn="l">
              <a:lnSpc>
                <a:spcPct val="100000"/>
              </a:lnSpc>
            </a:pPr>
            <a:r>
              <a:rPr lang="en-US" sz="24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Terdapat tiga pendekatan utama </a:t>
            </a:r>
            <a:r>
              <a:rPr lang="en-US" sz="24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komunikasi yang digunakan dalam terapi dan pembelajaran peserta didik dengan hambatan pendengaran. Setiap metode memiliki kelebihan dan kekurangan tersendiri.</a:t>
            </a:r>
            <a:endParaRPr lang="en-US" sz="24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315200" y="6010910"/>
            <a:ext cx="4270375" cy="3665855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lvl="0" indent="0" algn="l">
              <a:lnSpc>
                <a:spcPct val="100000"/>
              </a:lnSpc>
            </a:pPr>
            <a:r>
              <a:rPr lang="en-US" sz="20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Komunikasi Oral</a:t>
            </a:r>
            <a:endParaRPr lang="en-US" sz="20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297815" lvl="1" indent="-149225" algn="l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000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Melatih kemampuan bicara aktif</a:t>
            </a:r>
            <a:endParaRPr lang="en-US" sz="2000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297815" lvl="1" indent="-149225" algn="l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000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Mendukung </a:t>
            </a:r>
            <a:r>
              <a:rPr lang="en-US" sz="2000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integrasi sosial luas</a:t>
            </a:r>
            <a:endParaRPr lang="en-US" sz="2000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297815" lvl="1" indent="-149225" algn="l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000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− Sulit bagi hambatan berat</a:t>
            </a:r>
            <a:endParaRPr lang="en-US" sz="2000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0" lvl="0" indent="0" algn="l">
              <a:lnSpc>
                <a:spcPct val="150000"/>
              </a:lnSpc>
            </a:pPr>
            <a:r>
              <a:rPr lang="en-US" sz="20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Bahasa Isyarat</a:t>
            </a:r>
            <a:endParaRPr lang="en-US" sz="20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297815" lvl="1" indent="-149225" algn="l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0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K</a:t>
            </a:r>
            <a:r>
              <a:rPr lang="en-US" sz="2000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omunikasi jelas &amp; efektif</a:t>
            </a:r>
            <a:endParaRPr lang="en-US" sz="2000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297815" lvl="1" indent="-149225" algn="l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000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Mendukung identitas budaya</a:t>
            </a:r>
            <a:endParaRPr lang="en-US" sz="2000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297815" lvl="1" indent="-149225" algn="l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000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− Terbatas pada komunitas tuli</a:t>
            </a:r>
            <a:endParaRPr lang="en-US" sz="2000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1506200" y="6015990"/>
            <a:ext cx="5005705" cy="3674745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0" tIns="0" rIns="0" bIns="0" rtlCol="0" anchor="t">
            <a:noAutofit/>
          </a:bodyPr>
          <a:lstStyle/>
          <a:p>
            <a:pPr marL="0" lvl="0" indent="0" algn="l">
              <a:lnSpc>
                <a:spcPct val="150000"/>
              </a:lnSpc>
            </a:pPr>
            <a:r>
              <a:rPr lang="en-US" sz="20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Total Communication</a:t>
            </a:r>
            <a:endParaRPr lang="en-US" sz="20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297815" lvl="1" indent="-149225" algn="l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000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Menggabungkan lisan, isyarat &amp; alat bantu</a:t>
            </a:r>
            <a:endParaRPr lang="en-US" sz="2000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297815" lvl="1" indent="-149225" algn="l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000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Fleksibel sesuai kebutuhan</a:t>
            </a:r>
            <a:endParaRPr lang="en-US" sz="2000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297815" lvl="1" indent="-149225" algn="l">
              <a:lnSpc>
                <a:spcPct val="150000"/>
              </a:lnSpc>
              <a:buFont typeface="Arial" panose="020B0604020202020204"/>
              <a:buChar char="•"/>
            </a:pPr>
            <a:r>
              <a:rPr lang="en-US" sz="2000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− Memerlukan pelatihan intensif</a:t>
            </a:r>
            <a:endParaRPr lang="en-US" sz="2000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0" lvl="0" indent="0" algn="l">
              <a:lnSpc>
                <a:spcPct val="150000"/>
              </a:lnSpc>
            </a:pPr>
            <a:r>
              <a:rPr lang="en-US" sz="20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Rekomendasi</a:t>
            </a:r>
            <a:endParaRPr lang="en-US" sz="20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0" lvl="0" indent="0" algn="l">
              <a:lnSpc>
                <a:spcPct val="150000"/>
              </a:lnSpc>
            </a:pPr>
            <a:r>
              <a:rPr lang="en-US" sz="20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Pilih metode sesuai tingkat hambatan, usia, dan kebutuhan individual peserta didik.</a:t>
            </a:r>
            <a:endParaRPr lang="en-US" sz="20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4712109" y="-487523"/>
            <a:ext cx="4039980" cy="4737716"/>
          </a:xfrm>
          <a:custGeom>
            <a:avLst/>
            <a:gdLst/>
            <a:ahLst/>
            <a:cxnLst/>
            <a:rect l="l" t="t" r="r" b="b"/>
            <a:pathLst>
              <a:path w="4039980" h="4737716">
                <a:moveTo>
                  <a:pt x="0" y="0"/>
                </a:moveTo>
                <a:lnTo>
                  <a:pt x="4039979" y="0"/>
                </a:lnTo>
                <a:lnTo>
                  <a:pt x="4039979" y="4737716"/>
                </a:lnTo>
                <a:lnTo>
                  <a:pt x="0" y="4737716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019349" y="-581439"/>
            <a:ext cx="1891785" cy="2027133"/>
          </a:xfrm>
          <a:custGeom>
            <a:avLst/>
            <a:gdLst/>
            <a:ahLst/>
            <a:cxnLst/>
            <a:rect l="l" t="t" r="r" b="b"/>
            <a:pathLst>
              <a:path w="1891785" h="2027133">
                <a:moveTo>
                  <a:pt x="0" y="0"/>
                </a:moveTo>
                <a:lnTo>
                  <a:pt x="1891785" y="0"/>
                </a:lnTo>
                <a:lnTo>
                  <a:pt x="1891785" y="2027132"/>
                </a:lnTo>
                <a:lnTo>
                  <a:pt x="0" y="202713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6292305" y="7236142"/>
            <a:ext cx="1730797" cy="2841607"/>
          </a:xfrm>
          <a:custGeom>
            <a:avLst/>
            <a:gdLst/>
            <a:ahLst/>
            <a:cxnLst/>
            <a:rect l="l" t="t" r="r" b="b"/>
            <a:pathLst>
              <a:path w="1730797" h="2841607">
                <a:moveTo>
                  <a:pt x="0" y="0"/>
                </a:moveTo>
                <a:lnTo>
                  <a:pt x="1730797" y="0"/>
                </a:lnTo>
                <a:lnTo>
                  <a:pt x="1730797" y="2841607"/>
                </a:lnTo>
                <a:lnTo>
                  <a:pt x="0" y="28416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53230" y="3027255"/>
            <a:ext cx="5542617" cy="5619891"/>
          </a:xfrm>
          <a:custGeom>
            <a:avLst/>
            <a:gdLst/>
            <a:ahLst/>
            <a:cxnLst/>
            <a:rect l="l" t="t" r="r" b="b"/>
            <a:pathLst>
              <a:path w="5542617" h="5619891">
                <a:moveTo>
                  <a:pt x="0" y="0"/>
                </a:moveTo>
                <a:lnTo>
                  <a:pt x="5542618" y="0"/>
                </a:lnTo>
                <a:lnTo>
                  <a:pt x="5542618" y="5619890"/>
                </a:lnTo>
                <a:lnTo>
                  <a:pt x="0" y="5619890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071345" y="6197649"/>
            <a:ext cx="4678401" cy="2262645"/>
          </a:xfrm>
          <a:custGeom>
            <a:avLst/>
            <a:gdLst/>
            <a:ahLst/>
            <a:cxnLst/>
            <a:rect l="l" t="t" r="r" b="b"/>
            <a:pathLst>
              <a:path w="4678401" h="2262645">
                <a:moveTo>
                  <a:pt x="0" y="0"/>
                </a:moveTo>
                <a:lnTo>
                  <a:pt x="4678401" y="0"/>
                </a:lnTo>
                <a:lnTo>
                  <a:pt x="4678401" y="2262644"/>
                </a:lnTo>
                <a:lnTo>
                  <a:pt x="0" y="22626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174403" y="1306101"/>
            <a:ext cx="4378657" cy="3918898"/>
          </a:xfrm>
          <a:custGeom>
            <a:avLst/>
            <a:gdLst/>
            <a:ahLst/>
            <a:cxnLst/>
            <a:rect l="l" t="t" r="r" b="b"/>
            <a:pathLst>
              <a:path w="4378657" h="3918898">
                <a:moveTo>
                  <a:pt x="0" y="0"/>
                </a:moveTo>
                <a:lnTo>
                  <a:pt x="4378657" y="0"/>
                </a:lnTo>
                <a:lnTo>
                  <a:pt x="4378657" y="3918898"/>
                </a:lnTo>
                <a:lnTo>
                  <a:pt x="0" y="39188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167134" y="1461304"/>
            <a:ext cx="6661374" cy="23430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090"/>
              </a:lnSpc>
            </a:pPr>
            <a:r>
              <a:rPr lang="en-US" sz="6340" b="1">
                <a:solidFill>
                  <a:srgbClr val="39383C"/>
                </a:solidFill>
                <a:latin typeface="Genty Sans" panose="00000600000000000000"/>
                <a:ea typeface="Genty Sans" panose="00000600000000000000"/>
                <a:cs typeface="Genty Sans" panose="00000600000000000000"/>
                <a:sym typeface="Genty Sans" panose="00000600000000000000"/>
              </a:rPr>
              <a:t>CONTOH AKTIVITAS STIMULASI</a:t>
            </a:r>
            <a:endParaRPr lang="en-US" sz="6340" b="1">
              <a:solidFill>
                <a:srgbClr val="39383C"/>
              </a:solidFill>
              <a:latin typeface="Genty Sans" panose="00000600000000000000"/>
              <a:ea typeface="Genty Sans" panose="00000600000000000000"/>
              <a:cs typeface="Genty Sans" panose="00000600000000000000"/>
              <a:sym typeface="Genty Sans" panose="000006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167134" y="4197786"/>
            <a:ext cx="4140380" cy="1299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25"/>
              </a:lnSpc>
            </a:pPr>
            <a:r>
              <a:rPr lang="en-US" sz="2405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Kegiatan Pembelajaran yang Efektif untuk Peserta Didik dengan Hambatan Pendengaran</a:t>
            </a:r>
            <a:endParaRPr lang="en-US" sz="2405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</p:txBody>
      </p:sp>
      <p:sp>
        <p:nvSpPr>
          <p:cNvPr id="7" name="Freeform 7"/>
          <p:cNvSpPr/>
          <p:nvPr/>
        </p:nvSpPr>
        <p:spPr>
          <a:xfrm flipH="1" flipV="1">
            <a:off x="-590797" y="6197649"/>
            <a:ext cx="4039980" cy="4737716"/>
          </a:xfrm>
          <a:custGeom>
            <a:avLst/>
            <a:gdLst/>
            <a:ahLst/>
            <a:cxnLst/>
            <a:rect l="l" t="t" r="r" b="b"/>
            <a:pathLst>
              <a:path w="4039980" h="4737716">
                <a:moveTo>
                  <a:pt x="4039980" y="4737716"/>
                </a:moveTo>
                <a:lnTo>
                  <a:pt x="0" y="4737716"/>
                </a:lnTo>
                <a:lnTo>
                  <a:pt x="0" y="0"/>
                </a:lnTo>
                <a:lnTo>
                  <a:pt x="4039980" y="0"/>
                </a:lnTo>
                <a:lnTo>
                  <a:pt x="4039980" y="4737716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838200" y="5372100"/>
            <a:ext cx="5238115" cy="4085590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marL="0" lvl="0" indent="0" algn="l">
              <a:lnSpc>
                <a:spcPct val="150000"/>
              </a:lnSpc>
            </a:pPr>
            <a:r>
              <a:rPr lang="en-US" sz="24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• Membaca bersama dengan visualisasi kuat</a:t>
            </a:r>
            <a:endParaRPr lang="en-US" sz="24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0" lvl="0" indent="0" algn="l">
              <a:lnSpc>
                <a:spcPct val="150000"/>
              </a:lnSpc>
            </a:pPr>
            <a:r>
              <a:rPr lang="en-US" sz="24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• Permainan interaktif menggunakan isyarat tangan</a:t>
            </a:r>
            <a:endParaRPr lang="en-US" sz="24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0" lvl="0" indent="0" algn="l">
              <a:lnSpc>
                <a:spcPct val="150000"/>
              </a:lnSpc>
            </a:pPr>
            <a:r>
              <a:rPr lang="en-US" sz="24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• Latihan pendengaran dengan alat bantu dengar</a:t>
            </a:r>
            <a:endParaRPr lang="en-US" sz="24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  <a:p>
            <a:pPr marL="0" lvl="0" indent="0" algn="l">
              <a:lnSpc>
                <a:spcPct val="150000"/>
              </a:lnSpc>
            </a:pPr>
            <a:r>
              <a:rPr lang="en-US" sz="24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• Kegiatan kelompok untuk komunikasi      sosial</a:t>
            </a:r>
            <a:endParaRPr lang="en-US" sz="24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096000" y="6134100"/>
            <a:ext cx="6095365" cy="2127885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lvl="0" indent="0" algn="l">
              <a:lnSpc>
                <a:spcPct val="150000"/>
              </a:lnSpc>
            </a:pPr>
            <a:r>
              <a:rPr lang="en-US" sz="24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Stimulasi aktif dan konsisten membantu peserta didik berkembang secara optimal dalam komunikasi dan pembelajaran.</a:t>
            </a:r>
            <a:endParaRPr lang="en-US" sz="24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5019968" y="-1050429"/>
            <a:ext cx="4039980" cy="4737716"/>
          </a:xfrm>
          <a:custGeom>
            <a:avLst/>
            <a:gdLst/>
            <a:ahLst/>
            <a:cxnLst/>
            <a:rect l="l" t="t" r="r" b="b"/>
            <a:pathLst>
              <a:path w="4039980" h="4737716">
                <a:moveTo>
                  <a:pt x="0" y="0"/>
                </a:moveTo>
                <a:lnTo>
                  <a:pt x="4039979" y="0"/>
                </a:lnTo>
                <a:lnTo>
                  <a:pt x="4039979" y="4737716"/>
                </a:lnTo>
                <a:lnTo>
                  <a:pt x="0" y="473771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5513156" y="-447261"/>
            <a:ext cx="1891785" cy="2027133"/>
          </a:xfrm>
          <a:custGeom>
            <a:avLst/>
            <a:gdLst/>
            <a:ahLst/>
            <a:cxnLst/>
            <a:rect l="l" t="t" r="r" b="b"/>
            <a:pathLst>
              <a:path w="1891785" h="2027133">
                <a:moveTo>
                  <a:pt x="0" y="0"/>
                </a:moveTo>
                <a:lnTo>
                  <a:pt x="1891786" y="0"/>
                </a:lnTo>
                <a:lnTo>
                  <a:pt x="1891786" y="2027133"/>
                </a:lnTo>
                <a:lnTo>
                  <a:pt x="0" y="202713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1312402" y="8525810"/>
            <a:ext cx="1730797" cy="2841607"/>
          </a:xfrm>
          <a:custGeom>
            <a:avLst/>
            <a:gdLst/>
            <a:ahLst/>
            <a:cxnLst/>
            <a:rect l="l" t="t" r="r" b="b"/>
            <a:pathLst>
              <a:path w="1730797" h="2841607">
                <a:moveTo>
                  <a:pt x="0" y="0"/>
                </a:moveTo>
                <a:lnTo>
                  <a:pt x="1730797" y="0"/>
                </a:lnTo>
                <a:lnTo>
                  <a:pt x="1730797" y="2841607"/>
                </a:lnTo>
                <a:lnTo>
                  <a:pt x="0" y="284160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F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783277" y="1674983"/>
            <a:ext cx="14721446" cy="6584501"/>
          </a:xfrm>
          <a:custGeom>
            <a:avLst/>
            <a:gdLst/>
            <a:ahLst/>
            <a:cxnLst/>
            <a:rect l="l" t="t" r="r" b="b"/>
            <a:pathLst>
              <a:path w="14721446" h="6584501">
                <a:moveTo>
                  <a:pt x="0" y="0"/>
                </a:moveTo>
                <a:lnTo>
                  <a:pt x="14721446" y="0"/>
                </a:lnTo>
                <a:lnTo>
                  <a:pt x="14721446" y="6584502"/>
                </a:lnTo>
                <a:lnTo>
                  <a:pt x="0" y="658450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276690" y="1252330"/>
            <a:ext cx="6257925" cy="8229600"/>
          </a:xfrm>
          <a:custGeom>
            <a:avLst/>
            <a:gdLst/>
            <a:ahLst/>
            <a:cxnLst/>
            <a:rect l="l" t="t" r="r" b="b"/>
            <a:pathLst>
              <a:path w="6257925" h="8229600">
                <a:moveTo>
                  <a:pt x="0" y="0"/>
                </a:moveTo>
                <a:lnTo>
                  <a:pt x="6257925" y="0"/>
                </a:lnTo>
                <a:lnTo>
                  <a:pt x="6257925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225205" y="4490089"/>
            <a:ext cx="3857270" cy="4585165"/>
          </a:xfrm>
          <a:custGeom>
            <a:avLst/>
            <a:gdLst/>
            <a:ahLst/>
            <a:cxnLst/>
            <a:rect l="l" t="t" r="r" b="b"/>
            <a:pathLst>
              <a:path w="3857270" h="4585165">
                <a:moveTo>
                  <a:pt x="0" y="0"/>
                </a:moveTo>
                <a:lnTo>
                  <a:pt x="3857270" y="0"/>
                </a:lnTo>
                <a:lnTo>
                  <a:pt x="3857270" y="4585165"/>
                </a:lnTo>
                <a:lnTo>
                  <a:pt x="0" y="45851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4876800" y="1638300"/>
            <a:ext cx="7898130" cy="37382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5830"/>
              </a:lnSpc>
            </a:pPr>
            <a:r>
              <a:rPr lang="en-US" sz="6075" b="1">
                <a:solidFill>
                  <a:srgbClr val="39383C"/>
                </a:solidFill>
                <a:latin typeface="Genty Sans" panose="00000600000000000000"/>
                <a:ea typeface="Genty Sans" panose="00000600000000000000"/>
                <a:cs typeface="Genty Sans" panose="00000600000000000000"/>
                <a:sym typeface="Genty Sans" panose="00000600000000000000"/>
              </a:rPr>
              <a:t>MARI WUJUDKAN PENDIDIKAN MENYELURUH BAGI SEMUA ANAK</a:t>
            </a:r>
            <a:endParaRPr lang="en-US" sz="6075" b="1">
              <a:solidFill>
                <a:srgbClr val="39383C"/>
              </a:solidFill>
              <a:latin typeface="Genty Sans" panose="00000600000000000000"/>
              <a:ea typeface="Genty Sans" panose="00000600000000000000"/>
              <a:cs typeface="Genty Sans" panose="00000600000000000000"/>
              <a:sym typeface="Genty Sans" panose="00000600000000000000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5181600" y="5649595"/>
            <a:ext cx="7529195" cy="1946910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lvl="0" indent="0" algn="ctr">
              <a:lnSpc>
                <a:spcPct val="150000"/>
              </a:lnSpc>
            </a:pPr>
            <a:r>
              <a:rPr lang="en-US" sz="2400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Terapkan strategi yang tepat, libatkan keluarga &amp; guru, dan ciptakan lingkungan belajar yang suportif dan inklusif.</a:t>
            </a:r>
            <a:endParaRPr lang="en-US" sz="2400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</p:txBody>
      </p:sp>
      <p:sp>
        <p:nvSpPr>
          <p:cNvPr id="8" name="Freeform 8"/>
          <p:cNvSpPr/>
          <p:nvPr/>
        </p:nvSpPr>
        <p:spPr>
          <a:xfrm flipH="1">
            <a:off x="0" y="0"/>
            <a:ext cx="2690476" cy="3155142"/>
          </a:xfrm>
          <a:custGeom>
            <a:avLst/>
            <a:gdLst/>
            <a:ahLst/>
            <a:cxnLst/>
            <a:rect l="l" t="t" r="r" b="b"/>
            <a:pathLst>
              <a:path w="2690476" h="3155142">
                <a:moveTo>
                  <a:pt x="2690476" y="0"/>
                </a:moveTo>
                <a:lnTo>
                  <a:pt x="0" y="0"/>
                </a:lnTo>
                <a:lnTo>
                  <a:pt x="0" y="3155142"/>
                </a:lnTo>
                <a:lnTo>
                  <a:pt x="2690476" y="3155142"/>
                </a:lnTo>
                <a:lnTo>
                  <a:pt x="2690476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flipV="1">
            <a:off x="16410333" y="7666383"/>
            <a:ext cx="2690476" cy="3155142"/>
          </a:xfrm>
          <a:custGeom>
            <a:avLst/>
            <a:gdLst/>
            <a:ahLst/>
            <a:cxnLst/>
            <a:rect l="l" t="t" r="r" b="b"/>
            <a:pathLst>
              <a:path w="2690476" h="3155142">
                <a:moveTo>
                  <a:pt x="0" y="3155142"/>
                </a:moveTo>
                <a:lnTo>
                  <a:pt x="2690475" y="3155142"/>
                </a:lnTo>
                <a:lnTo>
                  <a:pt x="2690475" y="0"/>
                </a:lnTo>
                <a:lnTo>
                  <a:pt x="0" y="0"/>
                </a:lnTo>
                <a:lnTo>
                  <a:pt x="0" y="3155142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019349" y="-581439"/>
            <a:ext cx="1891785" cy="2027133"/>
          </a:xfrm>
          <a:custGeom>
            <a:avLst/>
            <a:gdLst/>
            <a:ahLst/>
            <a:cxnLst/>
            <a:rect l="l" t="t" r="r" b="b"/>
            <a:pathLst>
              <a:path w="1891785" h="2027133">
                <a:moveTo>
                  <a:pt x="0" y="0"/>
                </a:moveTo>
                <a:lnTo>
                  <a:pt x="1891785" y="0"/>
                </a:lnTo>
                <a:lnTo>
                  <a:pt x="1891785" y="2027132"/>
                </a:lnTo>
                <a:lnTo>
                  <a:pt x="0" y="202713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7354143" y="8212728"/>
            <a:ext cx="1730797" cy="2841607"/>
          </a:xfrm>
          <a:custGeom>
            <a:avLst/>
            <a:gdLst/>
            <a:ahLst/>
            <a:cxnLst/>
            <a:rect l="l" t="t" r="r" b="b"/>
            <a:pathLst>
              <a:path w="1730797" h="2841607">
                <a:moveTo>
                  <a:pt x="0" y="0"/>
                </a:moveTo>
                <a:lnTo>
                  <a:pt x="1730797" y="0"/>
                </a:lnTo>
                <a:lnTo>
                  <a:pt x="1730797" y="2841607"/>
                </a:lnTo>
                <a:lnTo>
                  <a:pt x="0" y="284160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/>
          <p:nvPr/>
        </p:nvSpPr>
        <p:spPr>
          <a:xfrm>
            <a:off x="76200" y="571500"/>
            <a:ext cx="5015230" cy="6965950"/>
          </a:xfrm>
          <a:custGeom>
            <a:avLst/>
            <a:gdLst/>
            <a:ahLst/>
            <a:cxnLst/>
            <a:rect l="l" t="t" r="r" b="b"/>
            <a:pathLst>
              <a:path w="5064298" h="7406651">
                <a:moveTo>
                  <a:pt x="0" y="0"/>
                </a:moveTo>
                <a:lnTo>
                  <a:pt x="5064297" y="0"/>
                </a:lnTo>
                <a:lnTo>
                  <a:pt x="5064297" y="7406651"/>
                </a:lnTo>
                <a:lnTo>
                  <a:pt x="0" y="7406651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2" name="Freeform 2"/>
          <p:cNvSpPr/>
          <p:nvPr/>
        </p:nvSpPr>
        <p:spPr>
          <a:xfrm flipH="1" flipV="1">
            <a:off x="-914551" y="6286243"/>
            <a:ext cx="4039980" cy="4737716"/>
          </a:xfrm>
          <a:custGeom>
            <a:avLst/>
            <a:gdLst/>
            <a:ahLst/>
            <a:cxnLst/>
            <a:rect l="l" t="t" r="r" b="b"/>
            <a:pathLst>
              <a:path w="4039980" h="4737716">
                <a:moveTo>
                  <a:pt x="4039980" y="4737716"/>
                </a:moveTo>
                <a:lnTo>
                  <a:pt x="0" y="4737716"/>
                </a:lnTo>
                <a:lnTo>
                  <a:pt x="0" y="0"/>
                </a:lnTo>
                <a:lnTo>
                  <a:pt x="4039980" y="0"/>
                </a:lnTo>
                <a:lnTo>
                  <a:pt x="4039980" y="4737716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410200" y="571500"/>
            <a:ext cx="11572875" cy="9374505"/>
          </a:xfrm>
          <a:prstGeom prst="rect">
            <a:avLst/>
          </a:prstGeom>
        </p:spPr>
        <p:style>
          <a:lnRef idx="0">
            <a:srgbClr val="FFFFFF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lIns="0" tIns="0" rIns="0" bIns="0" rtlCol="0" anchor="t">
            <a:noAutofit/>
          </a:bodyPr>
          <a:lstStyle/>
          <a:p>
            <a:pPr marL="0" lvl="0" indent="0" algn="ctr">
              <a:lnSpc>
                <a:spcPct val="150000"/>
              </a:lnSpc>
            </a:pPr>
            <a:r>
              <a:rPr lang="en-US" sz="2400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Contoh Kegiatan Terapi dan Stimulasi</a:t>
            </a:r>
            <a:endParaRPr lang="en-US" sz="2400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  <a:p>
            <a:pPr marL="0" lvl="0" indent="0" algn="ctr">
              <a:lnSpc>
                <a:spcPct val="150000"/>
              </a:lnSpc>
            </a:pPr>
            <a:r>
              <a:rPr lang="en-US" sz="2800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Kasus : </a:t>
            </a:r>
            <a:endParaRPr lang="en-US" sz="2800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  <a:p>
            <a:pPr marL="0" lvl="0" indent="0" algn="ctr">
              <a:lnSpc>
                <a:spcPct val="150000"/>
              </a:lnSpc>
            </a:pPr>
            <a:r>
              <a:rPr lang="en-US" sz="2800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1. Peserta didik Dengan Hambatan Tuna Wicara</a:t>
            </a:r>
            <a:endParaRPr lang="en-US" sz="2800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  <a:p>
            <a:pPr marL="0" lvl="0" indent="0" algn="ctr">
              <a:lnSpc>
                <a:spcPct val="150000"/>
              </a:lnSpc>
            </a:pPr>
            <a:r>
              <a:rPr lang="en-US" sz="2800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            2. Peserta didik dengan hambatan Pendengaran sedang </a:t>
            </a:r>
            <a:endParaRPr lang="en-US" sz="2800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  <a:p>
            <a:pPr marL="0" lvl="0" indent="0" algn="ctr">
              <a:lnSpc>
                <a:spcPct val="150000"/>
              </a:lnSpc>
            </a:pPr>
            <a:r>
              <a:rPr lang="en-US" sz="2800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Materi : </a:t>
            </a:r>
            <a:endParaRPr lang="en-US" sz="2800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  <a:p>
            <a:pPr marL="0" lvl="0" indent="0" algn="ctr">
              <a:lnSpc>
                <a:spcPct val="150000"/>
              </a:lnSpc>
            </a:pPr>
            <a:r>
              <a:rPr lang="en-US" sz="2800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Mengkomunikasikan Anggota Tubuh</a:t>
            </a:r>
            <a:endParaRPr lang="en-US" sz="2800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  <a:p>
            <a:pPr marL="0" lvl="0" indent="0" algn="ctr">
              <a:lnSpc>
                <a:spcPct val="150000"/>
              </a:lnSpc>
            </a:pPr>
            <a:r>
              <a:rPr lang="en-US" sz="2800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( melihat-menyebutkan-menirukan-menunjuk-mencocokkan dan mengisyaratkan) </a:t>
            </a:r>
            <a:endParaRPr lang="en-US" sz="2800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  <a:p>
            <a:pPr marL="0" lvl="0" indent="0" algn="ctr">
              <a:lnSpc>
                <a:spcPct val="150000"/>
              </a:lnSpc>
            </a:pPr>
            <a:r>
              <a:rPr lang="en-US" sz="2800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Pendekatan : KOMTAL (</a:t>
            </a:r>
            <a:r>
              <a:rPr lang="en-US" sz="28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Total Communication)</a:t>
            </a:r>
            <a:endParaRPr lang="en-US" sz="2800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  <a:p>
            <a:pPr marL="0" lvl="0" indent="0" algn="ctr">
              <a:lnSpc>
                <a:spcPct val="150000"/>
              </a:lnSpc>
            </a:pPr>
            <a:r>
              <a:rPr lang="en-US" sz="2800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Media :</a:t>
            </a:r>
            <a:endParaRPr lang="en-US" sz="2800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  <a:p>
            <a:pPr marL="0" lvl="0" indent="0" algn="ctr">
              <a:lnSpc>
                <a:spcPct val="150000"/>
              </a:lnSpc>
            </a:pPr>
            <a:r>
              <a:rPr lang="en-US" sz="2800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1. Kartu Kata Bergambar Anggota Tubuh</a:t>
            </a:r>
            <a:endParaRPr lang="en-US" sz="2800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  <a:p>
            <a:pPr marL="0" lvl="0" indent="0" algn="ctr">
              <a:lnSpc>
                <a:spcPct val="150000"/>
              </a:lnSpc>
            </a:pPr>
            <a:r>
              <a:rPr lang="en-US" sz="2800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2. Modeling/ Benda Konkret</a:t>
            </a:r>
            <a:endParaRPr lang="en-US" sz="2800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  <a:p>
            <a:pPr marL="0" lvl="0" indent="0" algn="ctr">
              <a:lnSpc>
                <a:spcPct val="150000"/>
              </a:lnSpc>
            </a:pPr>
            <a:r>
              <a:rPr lang="en-US" sz="2800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3. Cermin</a:t>
            </a:r>
            <a:endParaRPr lang="en-US" sz="2800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  <a:p>
            <a:pPr marL="0" lvl="0" indent="0" algn="ctr">
              <a:lnSpc>
                <a:spcPct val="150000"/>
              </a:lnSpc>
            </a:pPr>
            <a:r>
              <a:rPr lang="en-US" sz="2800" b="1">
                <a:solidFill>
                  <a:srgbClr val="39383C"/>
                </a:solidFill>
                <a:latin typeface="Gill Sans Bold" panose="020B0802020104020203"/>
                <a:ea typeface="Gill Sans Bold" panose="020B0802020104020203"/>
                <a:cs typeface="Gill Sans Bold" panose="020B0802020104020203"/>
                <a:sym typeface="Gill Sans Bold" panose="020B0802020104020203"/>
              </a:rPr>
              <a:t>Target : Peserta didik dapat mengkomunikasikan 3 anggota tubuh</a:t>
            </a:r>
            <a:endParaRPr lang="en-US" sz="2800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  <a:p>
            <a:pPr marL="0" lvl="0" indent="0" algn="ctr">
              <a:lnSpc>
                <a:spcPct val="150000"/>
              </a:lnSpc>
            </a:pPr>
            <a:endParaRPr lang="en-US" sz="2800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  <a:p>
            <a:pPr marL="0" lvl="0" indent="0" algn="ctr">
              <a:lnSpc>
                <a:spcPct val="150000"/>
              </a:lnSpc>
            </a:pPr>
            <a:endParaRPr lang="en-US" sz="2400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  <a:p>
            <a:pPr marL="0" lvl="0" indent="0" algn="ctr">
              <a:lnSpc>
                <a:spcPct val="150000"/>
              </a:lnSpc>
            </a:pPr>
            <a:endParaRPr lang="en-US" sz="2400" b="1">
              <a:solidFill>
                <a:srgbClr val="39383C"/>
              </a:solidFill>
              <a:latin typeface="Gill Sans Bold" panose="020B0802020104020203"/>
              <a:ea typeface="Gill Sans Bold" panose="020B0802020104020203"/>
              <a:cs typeface="Gill Sans Bold" panose="020B0802020104020203"/>
              <a:sym typeface="Gill Sans Bold" panose="020B0802020104020203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prism isContent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Freeform 3"/>
          <p:cNvSpPr/>
          <p:nvPr/>
        </p:nvSpPr>
        <p:spPr>
          <a:xfrm>
            <a:off x="11963400" y="1485900"/>
            <a:ext cx="5015230" cy="6965950"/>
          </a:xfrm>
          <a:custGeom>
            <a:avLst/>
            <a:gdLst/>
            <a:ahLst/>
            <a:cxnLst/>
            <a:rect l="l" t="t" r="r" b="b"/>
            <a:pathLst>
              <a:path w="5064298" h="7406651">
                <a:moveTo>
                  <a:pt x="0" y="0"/>
                </a:moveTo>
                <a:lnTo>
                  <a:pt x="5064297" y="0"/>
                </a:lnTo>
                <a:lnTo>
                  <a:pt x="5064297" y="7406651"/>
                </a:lnTo>
                <a:lnTo>
                  <a:pt x="0" y="7406651"/>
                </a:lnTo>
                <a:lnTo>
                  <a:pt x="0" y="0"/>
                </a:lnTo>
                <a:close/>
              </a:path>
            </a:pathLst>
          </a:custGeom>
          <a:blipFill>
            <a:blip r:embed="rId1"/>
            <a:stretch>
              <a:fillRect/>
            </a:stretch>
          </a:blipFill>
        </p:spPr>
      </p:sp>
      <p:sp>
        <p:nvSpPr>
          <p:cNvPr id="4" name="Text Box 3"/>
          <p:cNvSpPr txBox="1"/>
          <p:nvPr/>
        </p:nvSpPr>
        <p:spPr>
          <a:xfrm>
            <a:off x="914400" y="3848100"/>
            <a:ext cx="11448415" cy="27705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marL="0" lvl="0" indent="0" algn="ctr">
              <a:lnSpc>
                <a:spcPct val="150000"/>
              </a:lnSpc>
            </a:pPr>
            <a:r>
              <a:rPr lang="en-US" sz="6000" b="1">
                <a:solidFill>
                  <a:srgbClr val="39383C"/>
                </a:solidFill>
                <a:latin typeface="Gill Sans Light" panose="020B0302020104020203"/>
                <a:ea typeface="Gill Sans Light" panose="020B0302020104020203"/>
                <a:cs typeface="Gill Sans Light" panose="020B0302020104020203"/>
                <a:sym typeface="Gill Sans Light" panose="020B0302020104020203"/>
              </a:rPr>
              <a:t>SEKIAN &amp; TERIMAKASIH</a:t>
            </a:r>
            <a:endParaRPr lang="en-US" sz="6000" b="1">
              <a:solidFill>
                <a:srgbClr val="39383C"/>
              </a:solidFill>
              <a:latin typeface="Gill Sans Light" panose="020B0302020104020203"/>
              <a:ea typeface="Gill Sans Light" panose="020B0302020104020203"/>
              <a:cs typeface="Gill Sans Light" panose="020B0302020104020203"/>
              <a:sym typeface="Gill Sans Light" panose="020B0302020104020203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 dir="ver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3093</Words>
  <Application>WPS Presentation</Application>
  <PresentationFormat>On-screen Show (4:3)</PresentationFormat>
  <Paragraphs>93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4" baseType="lpstr">
      <vt:lpstr>Arial</vt:lpstr>
      <vt:lpstr>SimSun</vt:lpstr>
      <vt:lpstr>Wingdings</vt:lpstr>
      <vt:lpstr>Genty Sans</vt:lpstr>
      <vt:lpstr>Segoe Print</vt:lpstr>
      <vt:lpstr>Gill Sans Light</vt:lpstr>
      <vt:lpstr>Gill Sans Bold</vt:lpstr>
      <vt:lpstr>Yu Gothic UI Light</vt:lpstr>
      <vt:lpstr>Wingdings</vt:lpstr>
      <vt:lpstr>Arial</vt:lpstr>
      <vt:lpstr>Yu Gothic UI Semibold</vt:lpstr>
      <vt:lpstr>Microsoft YaHei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 Terapi dan Stimulasi Audiologi Pelajar&lt;/s&gt;</dc:title>
  <dc:creator/>
  <cp:lastModifiedBy>zuhra lairus</cp:lastModifiedBy>
  <cp:revision>17</cp:revision>
  <dcterms:created xsi:type="dcterms:W3CDTF">2006-08-16T00:00:00Z</dcterms:created>
  <dcterms:modified xsi:type="dcterms:W3CDTF">2026-09-10T14:10:33Z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7FBD60A7A7434B7B9755FD8A2994C048_12</vt:lpwstr>
  </property>
</Properties>
</file>