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Bebas Neue Bold" panose="020B0604020202020204" charset="0"/>
      <p:regular r:id="rId8"/>
    </p:embeddedFont>
    <p:embeddedFont>
      <p:font typeface="Fredoka" panose="020B0604020202020204" charset="0"/>
      <p:regular r:id="rId9"/>
    </p:embeddedFont>
    <p:embeddedFont>
      <p:font typeface="Poppins" panose="00000500000000000000" pitchFamily="2" charset="0"/>
      <p:regular r:id="rId10"/>
    </p:embeddedFont>
    <p:embeddedFont>
      <p:font typeface="Poppins Bold" panose="020B0604020202020204" charset="0"/>
      <p:regular r:id="rId11"/>
    </p:embeddedFont>
    <p:embeddedFont>
      <p:font typeface="Poppins Heavy" panose="020B0604020202020204" charset="0"/>
      <p:regular r:id="rId12"/>
    </p:embeddedFont>
    <p:embeddedFont>
      <p:font typeface="Poppins Medium" panose="00000600000000000000" pitchFamily="2" charset="0"/>
      <p:regular r:id="rId13"/>
    </p:embeddedFont>
    <p:embeddedFont>
      <p:font typeface="Segoe Print" panose="02000600000000000000" pitchFamily="2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ut Maulisa" userId="3a851d58cc74f732" providerId="LiveId" clId="{78B20A25-33A4-4DE0-8BE5-9220FD22D2F5}"/>
    <pc:docChg chg="undo custSel modSld">
      <pc:chgData name="Cut Maulisa" userId="3a851d58cc74f732" providerId="LiveId" clId="{78B20A25-33A4-4DE0-8BE5-9220FD22D2F5}" dt="2026-09-10T04:42:57.641" v="62" actId="2711"/>
      <pc:docMkLst>
        <pc:docMk/>
      </pc:docMkLst>
      <pc:sldChg chg="modSp mod modTransition">
        <pc:chgData name="Cut Maulisa" userId="3a851d58cc74f732" providerId="LiveId" clId="{78B20A25-33A4-4DE0-8BE5-9220FD22D2F5}" dt="2026-09-10T04:42:57.641" v="62" actId="2711"/>
        <pc:sldMkLst>
          <pc:docMk/>
          <pc:sldMk cId="0" sldId="256"/>
        </pc:sldMkLst>
        <pc:spChg chg="mod">
          <ac:chgData name="Cut Maulisa" userId="3a851d58cc74f732" providerId="LiveId" clId="{78B20A25-33A4-4DE0-8BE5-9220FD22D2F5}" dt="2026-09-08T10:30:56.936" v="0" actId="14100"/>
          <ac:spMkLst>
            <pc:docMk/>
            <pc:sldMk cId="0" sldId="256"/>
            <ac:spMk id="3" creationId="{00000000-0000-0000-0000-000000000000}"/>
          </ac:spMkLst>
        </pc:spChg>
        <pc:spChg chg="mod">
          <ac:chgData name="Cut Maulisa" userId="3a851d58cc74f732" providerId="LiveId" clId="{78B20A25-33A4-4DE0-8BE5-9220FD22D2F5}" dt="2026-09-10T04:42:57.641" v="62" actId="2711"/>
          <ac:spMkLst>
            <pc:docMk/>
            <pc:sldMk cId="0" sldId="256"/>
            <ac:spMk id="4" creationId="{00000000-0000-0000-0000-000000000000}"/>
          </ac:spMkLst>
        </pc:spChg>
      </pc:sldChg>
      <pc:sldChg chg="modSp mod">
        <pc:chgData name="Cut Maulisa" userId="3a851d58cc74f732" providerId="LiveId" clId="{78B20A25-33A4-4DE0-8BE5-9220FD22D2F5}" dt="2026-09-08T11:51:04.689" v="59" actId="1076"/>
        <pc:sldMkLst>
          <pc:docMk/>
          <pc:sldMk cId="0" sldId="257"/>
        </pc:sldMkLst>
        <pc:spChg chg="mod">
          <ac:chgData name="Cut Maulisa" userId="3a851d58cc74f732" providerId="LiveId" clId="{78B20A25-33A4-4DE0-8BE5-9220FD22D2F5}" dt="2026-09-08T10:31:03.297" v="1" actId="14100"/>
          <ac:spMkLst>
            <pc:docMk/>
            <pc:sldMk cId="0" sldId="257"/>
            <ac:spMk id="4" creationId="{00000000-0000-0000-0000-000000000000}"/>
          </ac:spMkLst>
        </pc:spChg>
        <pc:spChg chg="mod">
          <ac:chgData name="Cut Maulisa" userId="3a851d58cc74f732" providerId="LiveId" clId="{78B20A25-33A4-4DE0-8BE5-9220FD22D2F5}" dt="2026-09-08T11:51:04.689" v="59" actId="1076"/>
          <ac:spMkLst>
            <pc:docMk/>
            <pc:sldMk cId="0" sldId="257"/>
            <ac:spMk id="8" creationId="{00000000-0000-0000-0000-000000000000}"/>
          </ac:spMkLst>
        </pc:spChg>
        <pc:grpChg chg="mod">
          <ac:chgData name="Cut Maulisa" userId="3a851d58cc74f732" providerId="LiveId" clId="{78B20A25-33A4-4DE0-8BE5-9220FD22D2F5}" dt="2026-09-08T11:51:01.329" v="58" actId="1076"/>
          <ac:grpSpMkLst>
            <pc:docMk/>
            <pc:sldMk cId="0" sldId="257"/>
            <ac:grpSpMk id="5" creationId="{00000000-0000-0000-0000-000000000000}"/>
          </ac:grpSpMkLst>
        </pc:grpChg>
      </pc:sldChg>
      <pc:sldChg chg="modSp mod">
        <pc:chgData name="Cut Maulisa" userId="3a851d58cc74f732" providerId="LiveId" clId="{78B20A25-33A4-4DE0-8BE5-9220FD22D2F5}" dt="2026-09-08T11:48:51.112" v="57" actId="20577"/>
        <pc:sldMkLst>
          <pc:docMk/>
          <pc:sldMk cId="0" sldId="258"/>
        </pc:sldMkLst>
        <pc:spChg chg="mod">
          <ac:chgData name="Cut Maulisa" userId="3a851d58cc74f732" providerId="LiveId" clId="{78B20A25-33A4-4DE0-8BE5-9220FD22D2F5}" dt="2026-09-08T11:48:51.112" v="57" actId="20577"/>
          <ac:spMkLst>
            <pc:docMk/>
            <pc:sldMk cId="0" sldId="258"/>
            <ac:spMk id="4" creationId="{00000000-0000-0000-0000-000000000000}"/>
          </ac:spMkLst>
        </pc:spChg>
        <pc:spChg chg="mod">
          <ac:chgData name="Cut Maulisa" userId="3a851d58cc74f732" providerId="LiveId" clId="{78B20A25-33A4-4DE0-8BE5-9220FD22D2F5}" dt="2026-09-08T10:35:47.162" v="56" actId="1076"/>
          <ac:spMkLst>
            <pc:docMk/>
            <pc:sldMk cId="0" sldId="258"/>
            <ac:spMk id="17" creationId="{00000000-0000-0000-0000-000000000000}"/>
          </ac:spMkLst>
        </pc:spChg>
        <pc:spChg chg="mod">
          <ac:chgData name="Cut Maulisa" userId="3a851d58cc74f732" providerId="LiveId" clId="{78B20A25-33A4-4DE0-8BE5-9220FD22D2F5}" dt="2026-09-08T10:35:33.953" v="54" actId="1076"/>
          <ac:spMkLst>
            <pc:docMk/>
            <pc:sldMk cId="0" sldId="258"/>
            <ac:spMk id="18" creationId="{00000000-0000-0000-0000-000000000000}"/>
          </ac:spMkLst>
        </pc:spChg>
        <pc:spChg chg="mod">
          <ac:chgData name="Cut Maulisa" userId="3a851d58cc74f732" providerId="LiveId" clId="{78B20A25-33A4-4DE0-8BE5-9220FD22D2F5}" dt="2026-09-08T10:35:39.833" v="55" actId="1076"/>
          <ac:spMkLst>
            <pc:docMk/>
            <pc:sldMk cId="0" sldId="258"/>
            <ac:spMk id="19" creationId="{00000000-0000-0000-0000-000000000000}"/>
          </ac:spMkLst>
        </pc:spChg>
        <pc:spChg chg="mod">
          <ac:chgData name="Cut Maulisa" userId="3a851d58cc74f732" providerId="LiveId" clId="{78B20A25-33A4-4DE0-8BE5-9220FD22D2F5}" dt="2026-09-08T10:35:22.418" v="53" actId="1076"/>
          <ac:spMkLst>
            <pc:docMk/>
            <pc:sldMk cId="0" sldId="258"/>
            <ac:spMk id="20" creationId="{00000000-0000-0000-0000-000000000000}"/>
          </ac:spMkLst>
        </pc:spChg>
      </pc:sldChg>
      <pc:sldChg chg="modSp mod">
        <pc:chgData name="Cut Maulisa" userId="3a851d58cc74f732" providerId="LiveId" clId="{78B20A25-33A4-4DE0-8BE5-9220FD22D2F5}" dt="2026-09-10T04:41:44.492" v="61" actId="113"/>
        <pc:sldMkLst>
          <pc:docMk/>
          <pc:sldMk cId="0" sldId="260"/>
        </pc:sldMkLst>
        <pc:spChg chg="mod">
          <ac:chgData name="Cut Maulisa" userId="3a851d58cc74f732" providerId="LiveId" clId="{78B20A25-33A4-4DE0-8BE5-9220FD22D2F5}" dt="2026-09-08T10:33:51.171" v="38" actId="20577"/>
          <ac:spMkLst>
            <pc:docMk/>
            <pc:sldMk cId="0" sldId="260"/>
            <ac:spMk id="2" creationId="{00000000-0000-0000-0000-000000000000}"/>
          </ac:spMkLst>
        </pc:spChg>
        <pc:spChg chg="mod">
          <ac:chgData name="Cut Maulisa" userId="3a851d58cc74f732" providerId="LiveId" clId="{78B20A25-33A4-4DE0-8BE5-9220FD22D2F5}" dt="2026-09-08T10:34:03.627" v="40" actId="14100"/>
          <ac:spMkLst>
            <pc:docMk/>
            <pc:sldMk cId="0" sldId="260"/>
            <ac:spMk id="3" creationId="{00000000-0000-0000-0000-000000000000}"/>
          </ac:spMkLst>
        </pc:spChg>
        <pc:spChg chg="mod">
          <ac:chgData name="Cut Maulisa" userId="3a851d58cc74f732" providerId="LiveId" clId="{78B20A25-33A4-4DE0-8BE5-9220FD22D2F5}" dt="2026-09-10T04:41:44.492" v="61" actId="113"/>
          <ac:spMkLst>
            <pc:docMk/>
            <pc:sldMk cId="0" sldId="260"/>
            <ac:spMk id="8" creationId="{00000000-0000-0000-0000-000000000000}"/>
          </ac:spMkLst>
        </pc:spChg>
        <pc:grpChg chg="mod">
          <ac:chgData name="Cut Maulisa" userId="3a851d58cc74f732" providerId="LiveId" clId="{78B20A25-33A4-4DE0-8BE5-9220FD22D2F5}" dt="2026-09-08T10:34:10.353" v="41" actId="1076"/>
          <ac:grpSpMkLst>
            <pc:docMk/>
            <pc:sldMk cId="0" sldId="260"/>
            <ac:grpSpMk id="5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3.sv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19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4.sv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D3393">
                <a:alpha val="100000"/>
              </a:srgbClr>
            </a:gs>
            <a:gs pos="100000">
              <a:srgbClr val="0B225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61635" y="1352550"/>
            <a:ext cx="8697665" cy="2734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6936"/>
              </a:lnSpc>
            </a:pPr>
            <a:r>
              <a:rPr lang="en-US" sz="8670" b="1" spc="-303" dirty="0" err="1">
                <a:solidFill>
                  <a:srgbClr val="E5EBF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Asesmen</a:t>
            </a:r>
            <a:r>
              <a:rPr lang="en-US" sz="8670" b="1" spc="-303" dirty="0">
                <a:solidFill>
                  <a:srgbClr val="E5EBF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 Awal dan </a:t>
            </a:r>
            <a:r>
              <a:rPr lang="en-US" sz="8670" b="1" spc="-303" dirty="0" err="1">
                <a:solidFill>
                  <a:srgbClr val="E5EBF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Pemetaan</a:t>
            </a:r>
            <a:r>
              <a:rPr lang="en-US" sz="8670" b="1" spc="-303" dirty="0">
                <a:solidFill>
                  <a:srgbClr val="E5EBF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 </a:t>
            </a:r>
            <a:r>
              <a:rPr lang="en-US" sz="8670" b="1" spc="-303" dirty="0" err="1">
                <a:solidFill>
                  <a:srgbClr val="E5EBF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Kebutuhan</a:t>
            </a:r>
            <a:r>
              <a:rPr lang="en-US" sz="8670" b="1" spc="-303" dirty="0">
                <a:solidFill>
                  <a:srgbClr val="E5EBF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 </a:t>
            </a:r>
            <a:r>
              <a:rPr lang="en-US" sz="8670" b="1" spc="-303" dirty="0" err="1">
                <a:solidFill>
                  <a:srgbClr val="E5EBF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Peserta</a:t>
            </a:r>
            <a:r>
              <a:rPr lang="en-US" sz="8670" b="1" spc="-303" dirty="0">
                <a:solidFill>
                  <a:srgbClr val="E5EBF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 Didik </a:t>
            </a:r>
            <a:r>
              <a:rPr lang="en-US" sz="8670" b="1" spc="-303" dirty="0" err="1">
                <a:solidFill>
                  <a:srgbClr val="E5EBF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Tunanetra</a:t>
            </a:r>
            <a:endParaRPr lang="en-US" sz="8670" b="1" spc="-303" dirty="0">
              <a:solidFill>
                <a:srgbClr val="E5EBF3"/>
              </a:solidFill>
              <a:latin typeface="Bebas Neue Bold"/>
              <a:ea typeface="Bebas Neue Bold"/>
              <a:cs typeface="Bebas Neue Bold"/>
              <a:sym typeface="Bebas Neue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583337" y="419099"/>
            <a:ext cx="5968851" cy="9198299"/>
          </a:xfrm>
          <a:custGeom>
            <a:avLst/>
            <a:gdLst/>
            <a:ahLst/>
            <a:cxnLst/>
            <a:rect l="l" t="t" r="r" b="b"/>
            <a:pathLst>
              <a:path w="6159938" h="10418500">
                <a:moveTo>
                  <a:pt x="0" y="0"/>
                </a:moveTo>
                <a:lnTo>
                  <a:pt x="6159938" y="0"/>
                </a:lnTo>
                <a:lnTo>
                  <a:pt x="6159938" y="10418501"/>
                </a:lnTo>
                <a:lnTo>
                  <a:pt x="0" y="104185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442339" y="5468112"/>
            <a:ext cx="7845661" cy="183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E5EBF3"/>
                </a:solidFill>
                <a:latin typeface="Segoe Print" panose="02000600000000000000" pitchFamily="2" charset="0"/>
                <a:ea typeface="Open Sauce Medium"/>
                <a:cs typeface="Open Sauce Medium"/>
                <a:sym typeface="Open Sauce Medium"/>
              </a:rPr>
              <a:t>Oleh : </a:t>
            </a:r>
          </a:p>
          <a:p>
            <a:pPr marL="0" lvl="0" indent="0" algn="l">
              <a:lnSpc>
                <a:spcPts val="7279"/>
              </a:lnSpc>
              <a:spcBef>
                <a:spcPct val="0"/>
              </a:spcBef>
            </a:pPr>
            <a:r>
              <a:rPr lang="en-US" sz="5199" b="1" dirty="0">
                <a:solidFill>
                  <a:srgbClr val="E5EBF3"/>
                </a:solidFill>
                <a:latin typeface="Segoe Print" panose="02000600000000000000" pitchFamily="2" charset="0"/>
                <a:ea typeface="Open Sauce Medium"/>
                <a:cs typeface="Open Sauce Medium"/>
                <a:sym typeface="Open Sauce Medium"/>
              </a:rPr>
              <a:t>Cut Maulisa, </a:t>
            </a:r>
            <a:r>
              <a:rPr lang="en-US" sz="5199" b="1" dirty="0" err="1">
                <a:solidFill>
                  <a:srgbClr val="E5EBF3"/>
                </a:solidFill>
                <a:latin typeface="Segoe Print" panose="02000600000000000000" pitchFamily="2" charset="0"/>
                <a:ea typeface="Open Sauce Medium"/>
                <a:cs typeface="Open Sauce Medium"/>
                <a:sym typeface="Open Sauce Medium"/>
              </a:rPr>
              <a:t>S.Pd</a:t>
            </a:r>
            <a:r>
              <a:rPr lang="en-US" sz="5199" b="1" dirty="0">
                <a:solidFill>
                  <a:srgbClr val="E5EBF3"/>
                </a:solidFill>
                <a:latin typeface="Segoe Print" panose="02000600000000000000" pitchFamily="2" charset="0"/>
                <a:ea typeface="Open Sauce Medium"/>
                <a:cs typeface="Open Sauce Medium"/>
                <a:sym typeface="Open Sauce Medium"/>
              </a:rPr>
              <a:t>, Gr</a:t>
            </a:r>
          </a:p>
        </p:txBody>
      </p:sp>
      <p:sp>
        <p:nvSpPr>
          <p:cNvPr id="5" name="Freeform 5"/>
          <p:cNvSpPr/>
          <p:nvPr/>
        </p:nvSpPr>
        <p:spPr>
          <a:xfrm>
            <a:off x="8824059" y="5795102"/>
            <a:ext cx="524847" cy="597652"/>
          </a:xfrm>
          <a:custGeom>
            <a:avLst/>
            <a:gdLst/>
            <a:ahLst/>
            <a:cxnLst/>
            <a:rect l="l" t="t" r="r" b="b"/>
            <a:pathLst>
              <a:path w="524847" h="597652">
                <a:moveTo>
                  <a:pt x="0" y="0"/>
                </a:moveTo>
                <a:lnTo>
                  <a:pt x="524846" y="0"/>
                </a:lnTo>
                <a:lnTo>
                  <a:pt x="524846" y="597651"/>
                </a:lnTo>
                <a:lnTo>
                  <a:pt x="0" y="597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360812">
            <a:off x="7074074" y="1817947"/>
            <a:ext cx="604139" cy="596450"/>
          </a:xfrm>
          <a:custGeom>
            <a:avLst/>
            <a:gdLst/>
            <a:ahLst/>
            <a:cxnLst/>
            <a:rect l="l" t="t" r="r" b="b"/>
            <a:pathLst>
              <a:path w="604139" h="596450">
                <a:moveTo>
                  <a:pt x="0" y="0"/>
                </a:moveTo>
                <a:lnTo>
                  <a:pt x="604139" y="0"/>
                </a:lnTo>
                <a:lnTo>
                  <a:pt x="604139" y="596450"/>
                </a:lnTo>
                <a:lnTo>
                  <a:pt x="0" y="5964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7481398" y="3876962"/>
            <a:ext cx="853841" cy="853841"/>
          </a:xfrm>
          <a:custGeom>
            <a:avLst/>
            <a:gdLst/>
            <a:ahLst/>
            <a:cxnLst/>
            <a:rect l="l" t="t" r="r" b="b"/>
            <a:pathLst>
              <a:path w="853841" h="853841">
                <a:moveTo>
                  <a:pt x="0" y="0"/>
                </a:moveTo>
                <a:lnTo>
                  <a:pt x="853841" y="0"/>
                </a:lnTo>
                <a:lnTo>
                  <a:pt x="853841" y="853841"/>
                </a:lnTo>
                <a:lnTo>
                  <a:pt x="0" y="8538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718923">
            <a:off x="16117083" y="8445919"/>
            <a:ext cx="538558" cy="528766"/>
          </a:xfrm>
          <a:custGeom>
            <a:avLst/>
            <a:gdLst/>
            <a:ahLst/>
            <a:cxnLst/>
            <a:rect l="l" t="t" r="r" b="b"/>
            <a:pathLst>
              <a:path w="538558" h="528766">
                <a:moveTo>
                  <a:pt x="0" y="0"/>
                </a:moveTo>
                <a:lnTo>
                  <a:pt x="538558" y="0"/>
                </a:lnTo>
                <a:lnTo>
                  <a:pt x="538558" y="528766"/>
                </a:lnTo>
                <a:lnTo>
                  <a:pt x="0" y="5287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4409849">
            <a:off x="14543696" y="3759361"/>
            <a:ext cx="373179" cy="1097585"/>
          </a:xfrm>
          <a:custGeom>
            <a:avLst/>
            <a:gdLst/>
            <a:ahLst/>
            <a:cxnLst/>
            <a:rect l="l" t="t" r="r" b="b"/>
            <a:pathLst>
              <a:path w="373179" h="1097585">
                <a:moveTo>
                  <a:pt x="0" y="0"/>
                </a:moveTo>
                <a:lnTo>
                  <a:pt x="373178" y="0"/>
                </a:lnTo>
                <a:lnTo>
                  <a:pt x="373178" y="1097584"/>
                </a:lnTo>
                <a:lnTo>
                  <a:pt x="0" y="10975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D3393">
                <a:alpha val="100000"/>
              </a:srgbClr>
            </a:gs>
            <a:gs pos="100000">
              <a:srgbClr val="0B225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92189" y="1695450"/>
            <a:ext cx="6134847" cy="2017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109"/>
              </a:lnSpc>
            </a:pPr>
            <a:r>
              <a:rPr lang="en-US" sz="17636" b="1" spc="-617">
                <a:solidFill>
                  <a:srgbClr val="E5EBF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Metode &amp;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23856" y="3592266"/>
            <a:ext cx="6581670" cy="2017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109"/>
              </a:lnSpc>
            </a:pPr>
            <a:r>
              <a:rPr lang="en-US" sz="17636" b="1" spc="-617" dirty="0" err="1">
                <a:solidFill>
                  <a:srgbClr val="FF9900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Asesmen</a:t>
            </a:r>
            <a:endParaRPr lang="en-US" sz="17636" b="1" spc="-617" dirty="0">
              <a:solidFill>
                <a:srgbClr val="FF9900"/>
              </a:solidFill>
              <a:latin typeface="Bebas Neue Bold"/>
              <a:ea typeface="Bebas Neue Bold"/>
              <a:cs typeface="Bebas Neue Bold"/>
              <a:sym typeface="Bebas Neue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611371" y="495300"/>
            <a:ext cx="6581670" cy="8097036"/>
          </a:xfrm>
          <a:custGeom>
            <a:avLst/>
            <a:gdLst/>
            <a:ahLst/>
            <a:cxnLst/>
            <a:rect l="l" t="t" r="r" b="b"/>
            <a:pathLst>
              <a:path w="7017242" h="8703555">
                <a:moveTo>
                  <a:pt x="0" y="0"/>
                </a:moveTo>
                <a:lnTo>
                  <a:pt x="7017241" y="0"/>
                </a:lnTo>
                <a:lnTo>
                  <a:pt x="7017241" y="8703555"/>
                </a:lnTo>
                <a:lnTo>
                  <a:pt x="0" y="87035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094443" y="5217996"/>
            <a:ext cx="3583142" cy="987497"/>
            <a:chOff x="0" y="0"/>
            <a:chExt cx="1871667" cy="5158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71667" cy="515823"/>
            </a:xfrm>
            <a:custGeom>
              <a:avLst/>
              <a:gdLst/>
              <a:ahLst/>
              <a:cxnLst/>
              <a:rect l="l" t="t" r="r" b="b"/>
              <a:pathLst>
                <a:path w="1871667" h="515823">
                  <a:moveTo>
                    <a:pt x="54016" y="0"/>
                  </a:moveTo>
                  <a:lnTo>
                    <a:pt x="1817651" y="0"/>
                  </a:lnTo>
                  <a:cubicBezTo>
                    <a:pt x="1847483" y="0"/>
                    <a:pt x="1871667" y="24184"/>
                    <a:pt x="1871667" y="54016"/>
                  </a:cubicBezTo>
                  <a:lnTo>
                    <a:pt x="1871667" y="461807"/>
                  </a:lnTo>
                  <a:cubicBezTo>
                    <a:pt x="1871667" y="491639"/>
                    <a:pt x="1847483" y="515823"/>
                    <a:pt x="1817651" y="515823"/>
                  </a:cubicBezTo>
                  <a:lnTo>
                    <a:pt x="54016" y="515823"/>
                  </a:lnTo>
                  <a:cubicBezTo>
                    <a:pt x="39690" y="515823"/>
                    <a:pt x="25951" y="510132"/>
                    <a:pt x="15821" y="500002"/>
                  </a:cubicBezTo>
                  <a:cubicBezTo>
                    <a:pt x="5691" y="489872"/>
                    <a:pt x="0" y="476133"/>
                    <a:pt x="0" y="461807"/>
                  </a:cubicBezTo>
                  <a:lnTo>
                    <a:pt x="0" y="54016"/>
                  </a:lnTo>
                  <a:cubicBezTo>
                    <a:pt x="0" y="24184"/>
                    <a:pt x="24184" y="0"/>
                    <a:pt x="5401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B52DC">
                    <a:alpha val="100000"/>
                  </a:srgbClr>
                </a:gs>
                <a:gs pos="100000">
                  <a:srgbClr val="0B225C">
                    <a:alpha val="100000"/>
                  </a:srgbClr>
                </a:gs>
              </a:gsLst>
              <a:lin ang="5400000"/>
            </a:gradFill>
            <a:ln w="19050" cap="rnd">
              <a:solidFill>
                <a:srgbClr val="E5EBF3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871667" cy="5539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390128" y="5371423"/>
            <a:ext cx="2729607" cy="584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22"/>
              </a:lnSpc>
              <a:spcBef>
                <a:spcPct val="0"/>
              </a:spcBef>
            </a:pPr>
            <a:r>
              <a:rPr lang="en-US" sz="3230" b="1" spc="-239" dirty="0">
                <a:solidFill>
                  <a:srgbClr val="E5EBF3"/>
                </a:solidFill>
                <a:latin typeface="Poppins Bold"/>
                <a:ea typeface="Poppins Bold"/>
                <a:cs typeface="Poppins Bold"/>
                <a:sym typeface="Poppins Bold"/>
              </a:rPr>
              <a:t>Alat </a:t>
            </a:r>
            <a:r>
              <a:rPr lang="en-US" sz="3230" b="1" spc="-239" dirty="0" err="1">
                <a:solidFill>
                  <a:srgbClr val="E5EBF3"/>
                </a:solidFill>
                <a:latin typeface="Poppins Bold"/>
                <a:ea typeface="Poppins Bold"/>
                <a:cs typeface="Poppins Bold"/>
                <a:sym typeface="Poppins Bold"/>
              </a:rPr>
              <a:t>Asesmen</a:t>
            </a:r>
            <a:endParaRPr lang="en-US" sz="3230" b="1" spc="-239" dirty="0">
              <a:solidFill>
                <a:srgbClr val="E5EBF3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819865" y="6393409"/>
            <a:ext cx="7570991" cy="1172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88"/>
              </a:lnSpc>
              <a:spcBef>
                <a:spcPct val="0"/>
              </a:spcBef>
            </a:pPr>
            <a:r>
              <a:rPr lang="en-US" sz="2205" b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Observasi langsung di kelas, wawancara dengan peserta didik dan orang tua/wali, serta tes kemampuan fungsional penglihatan dan adaptasi.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19865" y="7974935"/>
            <a:ext cx="7231503" cy="1172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88"/>
              </a:lnSpc>
              <a:spcBef>
                <a:spcPct val="0"/>
              </a:spcBef>
            </a:pPr>
            <a:r>
              <a:rPr lang="en-US" sz="2205" b="1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Penggunaan</a:t>
            </a:r>
            <a:r>
              <a:rPr lang="en-US" sz="2205" b="1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205" b="1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alat</a:t>
            </a:r>
            <a:r>
              <a:rPr lang="en-US" sz="2205" b="1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205" b="1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bantu</a:t>
            </a:r>
            <a:r>
              <a:rPr lang="en-US" sz="2205" b="1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dan </a:t>
            </a:r>
            <a:r>
              <a:rPr lang="en-US" sz="2205" b="1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teknologi</a:t>
            </a:r>
            <a:r>
              <a:rPr lang="en-US" sz="2205" b="1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205" b="1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asistif</a:t>
            </a:r>
            <a:r>
              <a:rPr lang="en-US" sz="2205" b="1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205" b="1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untuk</a:t>
            </a:r>
            <a:r>
              <a:rPr lang="en-US" sz="2205" b="1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205" b="1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mendukung</a:t>
            </a:r>
            <a:r>
              <a:rPr lang="en-US" sz="2205" b="1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proses </a:t>
            </a:r>
            <a:r>
              <a:rPr lang="en-US" sz="2205" b="1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asesmen</a:t>
            </a:r>
            <a:r>
              <a:rPr lang="en-US" sz="2205" b="1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205" b="1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secara</a:t>
            </a:r>
            <a:r>
              <a:rPr lang="en-US" sz="2205" b="1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205" b="1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komprehensif</a:t>
            </a:r>
            <a:r>
              <a:rPr lang="en-US" sz="2205" b="1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dan </a:t>
            </a:r>
            <a:r>
              <a:rPr lang="en-US" sz="2205" b="1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akurat</a:t>
            </a:r>
            <a:r>
              <a:rPr lang="en-US" sz="2205" b="1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</a:t>
            </a:r>
          </a:p>
        </p:txBody>
      </p:sp>
      <p:sp>
        <p:nvSpPr>
          <p:cNvPr id="11" name="Freeform 11"/>
          <p:cNvSpPr/>
          <p:nvPr/>
        </p:nvSpPr>
        <p:spPr>
          <a:xfrm>
            <a:off x="9144000" y="8309588"/>
            <a:ext cx="492256" cy="560540"/>
          </a:xfrm>
          <a:custGeom>
            <a:avLst/>
            <a:gdLst/>
            <a:ahLst/>
            <a:cxnLst/>
            <a:rect l="l" t="t" r="r" b="b"/>
            <a:pathLst>
              <a:path w="492256" h="560540">
                <a:moveTo>
                  <a:pt x="0" y="0"/>
                </a:moveTo>
                <a:lnTo>
                  <a:pt x="492256" y="0"/>
                </a:lnTo>
                <a:lnTo>
                  <a:pt x="492256" y="560540"/>
                </a:lnTo>
                <a:lnTo>
                  <a:pt x="0" y="560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144000" y="6779732"/>
            <a:ext cx="492256" cy="560540"/>
          </a:xfrm>
          <a:custGeom>
            <a:avLst/>
            <a:gdLst/>
            <a:ahLst/>
            <a:cxnLst/>
            <a:rect l="l" t="t" r="r" b="b"/>
            <a:pathLst>
              <a:path w="492256" h="560540">
                <a:moveTo>
                  <a:pt x="0" y="0"/>
                </a:moveTo>
                <a:lnTo>
                  <a:pt x="492256" y="0"/>
                </a:lnTo>
                <a:lnTo>
                  <a:pt x="492256" y="560540"/>
                </a:lnTo>
                <a:lnTo>
                  <a:pt x="0" y="5605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479861">
            <a:off x="16150003" y="4152113"/>
            <a:ext cx="554068" cy="547016"/>
          </a:xfrm>
          <a:custGeom>
            <a:avLst/>
            <a:gdLst/>
            <a:ahLst/>
            <a:cxnLst/>
            <a:rect l="l" t="t" r="r" b="b"/>
            <a:pathLst>
              <a:path w="554068" h="547016">
                <a:moveTo>
                  <a:pt x="0" y="0"/>
                </a:moveTo>
                <a:lnTo>
                  <a:pt x="554067" y="0"/>
                </a:lnTo>
                <a:lnTo>
                  <a:pt x="554067" y="547015"/>
                </a:lnTo>
                <a:lnTo>
                  <a:pt x="0" y="5470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 rot="-1541094">
            <a:off x="8236068" y="1457716"/>
            <a:ext cx="559679" cy="552556"/>
          </a:xfrm>
          <a:custGeom>
            <a:avLst/>
            <a:gdLst/>
            <a:ahLst/>
            <a:cxnLst/>
            <a:rect l="l" t="t" r="r" b="b"/>
            <a:pathLst>
              <a:path w="559679" h="552556">
                <a:moveTo>
                  <a:pt x="0" y="0"/>
                </a:moveTo>
                <a:lnTo>
                  <a:pt x="559679" y="0"/>
                </a:lnTo>
                <a:lnTo>
                  <a:pt x="559679" y="552555"/>
                </a:lnTo>
                <a:lnTo>
                  <a:pt x="0" y="5525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>
            <a:off x="7909464" y="3074850"/>
            <a:ext cx="562112" cy="553980"/>
          </a:xfrm>
          <a:custGeom>
            <a:avLst/>
            <a:gdLst/>
            <a:ahLst/>
            <a:cxnLst/>
            <a:rect l="l" t="t" r="r" b="b"/>
            <a:pathLst>
              <a:path w="562112" h="553980">
                <a:moveTo>
                  <a:pt x="0" y="0"/>
                </a:moveTo>
                <a:lnTo>
                  <a:pt x="562112" y="0"/>
                </a:lnTo>
                <a:lnTo>
                  <a:pt x="562112" y="553980"/>
                </a:lnTo>
                <a:lnTo>
                  <a:pt x="0" y="5539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6" name="Freeform 16"/>
          <p:cNvSpPr/>
          <p:nvPr/>
        </p:nvSpPr>
        <p:spPr>
          <a:xfrm rot="-652586">
            <a:off x="13636385" y="5590861"/>
            <a:ext cx="1416962" cy="463733"/>
          </a:xfrm>
          <a:custGeom>
            <a:avLst/>
            <a:gdLst/>
            <a:ahLst/>
            <a:cxnLst/>
            <a:rect l="l" t="t" r="r" b="b"/>
            <a:pathLst>
              <a:path w="1416962" h="463733">
                <a:moveTo>
                  <a:pt x="0" y="0"/>
                </a:moveTo>
                <a:lnTo>
                  <a:pt x="1416962" y="0"/>
                </a:lnTo>
                <a:lnTo>
                  <a:pt x="1416962" y="463734"/>
                </a:lnTo>
                <a:lnTo>
                  <a:pt x="0" y="4637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7" name="Freeform 17"/>
          <p:cNvSpPr/>
          <p:nvPr/>
        </p:nvSpPr>
        <p:spPr>
          <a:xfrm rot="8957827">
            <a:off x="7061233" y="7482908"/>
            <a:ext cx="807173" cy="771950"/>
          </a:xfrm>
          <a:custGeom>
            <a:avLst/>
            <a:gdLst/>
            <a:ahLst/>
            <a:cxnLst/>
            <a:rect l="l" t="t" r="r" b="b"/>
            <a:pathLst>
              <a:path w="807173" h="771950">
                <a:moveTo>
                  <a:pt x="0" y="0"/>
                </a:moveTo>
                <a:lnTo>
                  <a:pt x="807173" y="0"/>
                </a:lnTo>
                <a:lnTo>
                  <a:pt x="807173" y="771950"/>
                </a:lnTo>
                <a:lnTo>
                  <a:pt x="0" y="7719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D3393">
                <a:alpha val="100000"/>
              </a:srgbClr>
            </a:gs>
            <a:gs pos="100000">
              <a:srgbClr val="0B225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76354" y="1371600"/>
            <a:ext cx="5853933" cy="109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566"/>
              </a:lnSpc>
            </a:pPr>
            <a:r>
              <a:rPr lang="en-US" sz="9458" b="1" spc="-331">
                <a:solidFill>
                  <a:srgbClr val="E5EBF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Jenis Kebutuhan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30287" y="1720459"/>
            <a:ext cx="5861394" cy="729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36"/>
              </a:lnSpc>
            </a:pPr>
            <a:r>
              <a:rPr lang="en-US" sz="6296" b="1" spc="-220">
                <a:solidFill>
                  <a:srgbClr val="FF9900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Peserta Didik Tunanetra</a:t>
            </a:r>
          </a:p>
        </p:txBody>
      </p:sp>
      <p:sp>
        <p:nvSpPr>
          <p:cNvPr id="4" name="Freeform 4"/>
          <p:cNvSpPr/>
          <p:nvPr/>
        </p:nvSpPr>
        <p:spPr>
          <a:xfrm>
            <a:off x="4541901" y="2138574"/>
            <a:ext cx="8592490" cy="6057705"/>
          </a:xfrm>
          <a:custGeom>
            <a:avLst/>
            <a:gdLst/>
            <a:ahLst/>
            <a:cxnLst/>
            <a:rect l="l" t="t" r="r" b="b"/>
            <a:pathLst>
              <a:path w="8592490" h="6057705">
                <a:moveTo>
                  <a:pt x="0" y="0"/>
                </a:moveTo>
                <a:lnTo>
                  <a:pt x="8592490" y="0"/>
                </a:lnTo>
                <a:lnTo>
                  <a:pt x="8592490" y="6057705"/>
                </a:lnTo>
                <a:lnTo>
                  <a:pt x="0" y="6057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id-ID" dirty="0"/>
          </a:p>
        </p:txBody>
      </p:sp>
      <p:grpSp>
        <p:nvGrpSpPr>
          <p:cNvPr id="5" name="Group 5"/>
          <p:cNvGrpSpPr/>
          <p:nvPr/>
        </p:nvGrpSpPr>
        <p:grpSpPr>
          <a:xfrm rot="5400000">
            <a:off x="2452313" y="2670351"/>
            <a:ext cx="1870947" cy="3594496"/>
            <a:chOff x="0" y="0"/>
            <a:chExt cx="492760" cy="9466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92760" cy="946699"/>
            </a:xfrm>
            <a:custGeom>
              <a:avLst/>
              <a:gdLst/>
              <a:ahLst/>
              <a:cxnLst/>
              <a:rect l="l" t="t" r="r" b="b"/>
              <a:pathLst>
                <a:path w="492760" h="946699">
                  <a:moveTo>
                    <a:pt x="103449" y="0"/>
                  </a:moveTo>
                  <a:lnTo>
                    <a:pt x="389311" y="0"/>
                  </a:lnTo>
                  <a:cubicBezTo>
                    <a:pt x="416747" y="0"/>
                    <a:pt x="443060" y="10899"/>
                    <a:pt x="462460" y="30300"/>
                  </a:cubicBezTo>
                  <a:cubicBezTo>
                    <a:pt x="481861" y="49700"/>
                    <a:pt x="492760" y="76013"/>
                    <a:pt x="492760" y="103449"/>
                  </a:cubicBezTo>
                  <a:lnTo>
                    <a:pt x="492760" y="843249"/>
                  </a:lnTo>
                  <a:cubicBezTo>
                    <a:pt x="492760" y="870686"/>
                    <a:pt x="481861" y="896998"/>
                    <a:pt x="462460" y="916399"/>
                  </a:cubicBezTo>
                  <a:cubicBezTo>
                    <a:pt x="443060" y="935799"/>
                    <a:pt x="416747" y="946699"/>
                    <a:pt x="389311" y="946699"/>
                  </a:cubicBezTo>
                  <a:lnTo>
                    <a:pt x="103449" y="946699"/>
                  </a:lnTo>
                  <a:cubicBezTo>
                    <a:pt x="76013" y="946699"/>
                    <a:pt x="49700" y="935799"/>
                    <a:pt x="30300" y="916399"/>
                  </a:cubicBezTo>
                  <a:cubicBezTo>
                    <a:pt x="10899" y="896998"/>
                    <a:pt x="0" y="870686"/>
                    <a:pt x="0" y="843249"/>
                  </a:cubicBezTo>
                  <a:lnTo>
                    <a:pt x="0" y="103449"/>
                  </a:lnTo>
                  <a:cubicBezTo>
                    <a:pt x="0" y="76013"/>
                    <a:pt x="10899" y="49700"/>
                    <a:pt x="30300" y="30300"/>
                  </a:cubicBezTo>
                  <a:cubicBezTo>
                    <a:pt x="49700" y="10899"/>
                    <a:pt x="76013" y="0"/>
                    <a:pt x="10344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B52DC">
                    <a:alpha val="100000"/>
                  </a:srgbClr>
                </a:gs>
                <a:gs pos="100000">
                  <a:srgbClr val="0B225C">
                    <a:alpha val="100000"/>
                  </a:srgbClr>
                </a:gs>
              </a:gsLst>
              <a:lin ang="5400000"/>
            </a:gradFill>
            <a:ln w="19050" cap="rnd">
              <a:solidFill>
                <a:srgbClr val="E5EBF3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492760" cy="1003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13940061" y="3054918"/>
            <a:ext cx="1891794" cy="3594496"/>
            <a:chOff x="0" y="0"/>
            <a:chExt cx="498250" cy="9466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98250" cy="946699"/>
            </a:xfrm>
            <a:custGeom>
              <a:avLst/>
              <a:gdLst/>
              <a:ahLst/>
              <a:cxnLst/>
              <a:rect l="l" t="t" r="r" b="b"/>
              <a:pathLst>
                <a:path w="498250" h="946699">
                  <a:moveTo>
                    <a:pt x="102309" y="0"/>
                  </a:moveTo>
                  <a:lnTo>
                    <a:pt x="395941" y="0"/>
                  </a:lnTo>
                  <a:cubicBezTo>
                    <a:pt x="452445" y="0"/>
                    <a:pt x="498250" y="45805"/>
                    <a:pt x="498250" y="102309"/>
                  </a:cubicBezTo>
                  <a:lnTo>
                    <a:pt x="498250" y="844389"/>
                  </a:lnTo>
                  <a:cubicBezTo>
                    <a:pt x="498250" y="900893"/>
                    <a:pt x="452445" y="946699"/>
                    <a:pt x="395941" y="946699"/>
                  </a:cubicBezTo>
                  <a:lnTo>
                    <a:pt x="102309" y="946699"/>
                  </a:lnTo>
                  <a:cubicBezTo>
                    <a:pt x="75175" y="946699"/>
                    <a:pt x="49152" y="935920"/>
                    <a:pt x="29966" y="916733"/>
                  </a:cubicBezTo>
                  <a:cubicBezTo>
                    <a:pt x="10779" y="897546"/>
                    <a:pt x="0" y="871523"/>
                    <a:pt x="0" y="844389"/>
                  </a:cubicBezTo>
                  <a:lnTo>
                    <a:pt x="0" y="102309"/>
                  </a:lnTo>
                  <a:cubicBezTo>
                    <a:pt x="0" y="45805"/>
                    <a:pt x="45805" y="0"/>
                    <a:pt x="102309" y="0"/>
                  </a:cubicBezTo>
                  <a:close/>
                </a:path>
              </a:pathLst>
            </a:custGeom>
            <a:solidFill>
              <a:srgbClr val="FF9900"/>
            </a:solidFill>
            <a:ln w="19050" cap="rnd">
              <a:solidFill>
                <a:srgbClr val="E5EBF3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498250" cy="1003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2474203" y="5156236"/>
            <a:ext cx="1827167" cy="3594496"/>
            <a:chOff x="0" y="0"/>
            <a:chExt cx="481229" cy="94669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229" cy="946699"/>
            </a:xfrm>
            <a:custGeom>
              <a:avLst/>
              <a:gdLst/>
              <a:ahLst/>
              <a:cxnLst/>
              <a:rect l="l" t="t" r="r" b="b"/>
              <a:pathLst>
                <a:path w="481229" h="946699">
                  <a:moveTo>
                    <a:pt x="105928" y="0"/>
                  </a:moveTo>
                  <a:lnTo>
                    <a:pt x="375301" y="0"/>
                  </a:lnTo>
                  <a:cubicBezTo>
                    <a:pt x="433804" y="0"/>
                    <a:pt x="481229" y="47426"/>
                    <a:pt x="481229" y="105928"/>
                  </a:cubicBezTo>
                  <a:lnTo>
                    <a:pt x="481229" y="840771"/>
                  </a:lnTo>
                  <a:cubicBezTo>
                    <a:pt x="481229" y="899273"/>
                    <a:pt x="433804" y="946699"/>
                    <a:pt x="375301" y="946699"/>
                  </a:cubicBezTo>
                  <a:lnTo>
                    <a:pt x="105928" y="946699"/>
                  </a:lnTo>
                  <a:cubicBezTo>
                    <a:pt x="47426" y="946699"/>
                    <a:pt x="0" y="899273"/>
                    <a:pt x="0" y="840771"/>
                  </a:cubicBezTo>
                  <a:lnTo>
                    <a:pt x="0" y="105928"/>
                  </a:lnTo>
                  <a:cubicBezTo>
                    <a:pt x="0" y="47426"/>
                    <a:pt x="47426" y="0"/>
                    <a:pt x="10592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B52DC">
                    <a:alpha val="100000"/>
                  </a:srgbClr>
                </a:gs>
                <a:gs pos="100000">
                  <a:srgbClr val="0B225C">
                    <a:alpha val="100000"/>
                  </a:srgbClr>
                </a:gs>
              </a:gsLst>
              <a:lin ang="5400000"/>
            </a:gradFill>
            <a:ln w="19050" cap="rnd">
              <a:solidFill>
                <a:srgbClr val="E5EBF3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481229" cy="1003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13889786" y="5703941"/>
            <a:ext cx="1999544" cy="3594496"/>
            <a:chOff x="0" y="0"/>
            <a:chExt cx="526629" cy="94669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26629" cy="946699"/>
            </a:xfrm>
            <a:custGeom>
              <a:avLst/>
              <a:gdLst/>
              <a:ahLst/>
              <a:cxnLst/>
              <a:rect l="l" t="t" r="r" b="b"/>
              <a:pathLst>
                <a:path w="526629" h="946699">
                  <a:moveTo>
                    <a:pt x="96796" y="0"/>
                  </a:moveTo>
                  <a:lnTo>
                    <a:pt x="429833" y="0"/>
                  </a:lnTo>
                  <a:cubicBezTo>
                    <a:pt x="455505" y="0"/>
                    <a:pt x="480125" y="10198"/>
                    <a:pt x="498278" y="28351"/>
                  </a:cubicBezTo>
                  <a:cubicBezTo>
                    <a:pt x="516431" y="46504"/>
                    <a:pt x="526629" y="71124"/>
                    <a:pt x="526629" y="96796"/>
                  </a:cubicBezTo>
                  <a:lnTo>
                    <a:pt x="526629" y="849902"/>
                  </a:lnTo>
                  <a:cubicBezTo>
                    <a:pt x="526629" y="875574"/>
                    <a:pt x="516431" y="900195"/>
                    <a:pt x="498278" y="918348"/>
                  </a:cubicBezTo>
                  <a:cubicBezTo>
                    <a:pt x="480125" y="936500"/>
                    <a:pt x="455505" y="946699"/>
                    <a:pt x="429833" y="946699"/>
                  </a:cubicBezTo>
                  <a:lnTo>
                    <a:pt x="96796" y="946699"/>
                  </a:lnTo>
                  <a:cubicBezTo>
                    <a:pt x="71124" y="946699"/>
                    <a:pt x="46504" y="936500"/>
                    <a:pt x="28351" y="918348"/>
                  </a:cubicBezTo>
                  <a:cubicBezTo>
                    <a:pt x="10198" y="900195"/>
                    <a:pt x="0" y="875574"/>
                    <a:pt x="0" y="849902"/>
                  </a:cubicBezTo>
                  <a:lnTo>
                    <a:pt x="0" y="96796"/>
                  </a:lnTo>
                  <a:cubicBezTo>
                    <a:pt x="0" y="71124"/>
                    <a:pt x="10198" y="46504"/>
                    <a:pt x="28351" y="28351"/>
                  </a:cubicBezTo>
                  <a:cubicBezTo>
                    <a:pt x="46504" y="10198"/>
                    <a:pt x="71124" y="0"/>
                    <a:pt x="96796" y="0"/>
                  </a:cubicBezTo>
                  <a:close/>
                </a:path>
              </a:pathLst>
            </a:custGeom>
            <a:solidFill>
              <a:srgbClr val="FF9900"/>
            </a:solidFill>
            <a:ln w="19050" cap="rnd">
              <a:solidFill>
                <a:srgbClr val="E5EBF3"/>
              </a:solidFill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526629" cy="1003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998746" y="4270955"/>
            <a:ext cx="2778081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79"/>
              </a:lnSpc>
            </a:pP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Akses </a:t>
            </a: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materi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belajar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dalam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 format braille dan audio. Metode </a:t>
            </a: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pengajaran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khusus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 yang </a:t>
            </a: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adaptif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564406" y="4682551"/>
            <a:ext cx="2688784" cy="83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79"/>
              </a:lnSpc>
            </a:pP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Dukungan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psikososial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bimbingan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Fasilitasi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interaksi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sosial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kepercayaan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diri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peserta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didik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43394" y="6631738"/>
            <a:ext cx="2688784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79"/>
              </a:lnSpc>
            </a:pP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Pelatihan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orientasi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mobilitas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Penggunaan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tongkat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peta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taktil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, dan </a:t>
            </a: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alat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bantu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jalan</a:t>
            </a:r>
            <a:r>
              <a:rPr lang="en-US" sz="1200" dirty="0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590643" y="7301409"/>
            <a:ext cx="2688784" cy="626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79"/>
              </a:lnSpc>
            </a:pP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Perangkat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lunak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pembaca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layar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alat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bantu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digital.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Teknologi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asistif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untuk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pembelajaran</a:t>
            </a:r>
            <a:r>
              <a:rPr lang="en-US" sz="1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998746" y="3809430"/>
            <a:ext cx="2086351" cy="421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99"/>
              </a:lnSpc>
            </a:pPr>
            <a:r>
              <a:rPr lang="en-US" sz="1599" b="1">
                <a:solidFill>
                  <a:srgbClr val="E5EBF3"/>
                </a:solidFill>
                <a:latin typeface="Poppins Heavy"/>
                <a:ea typeface="Poppins Heavy"/>
                <a:cs typeface="Poppins Heavy"/>
                <a:sym typeface="Poppins Heavy"/>
              </a:rPr>
              <a:t>Kebutuhan Akademik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541566" y="4270955"/>
            <a:ext cx="2580555" cy="421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99"/>
              </a:lnSpc>
            </a:pPr>
            <a:r>
              <a:rPr lang="en-US" sz="1599" b="1">
                <a:solidFill>
                  <a:srgbClr val="000000"/>
                </a:solidFill>
                <a:latin typeface="Poppins Heavy"/>
                <a:ea typeface="Poppins Heavy"/>
                <a:cs typeface="Poppins Heavy"/>
                <a:sym typeface="Poppins Heavy"/>
              </a:rPr>
              <a:t>Kebutuhan Sosial-Emosional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043394" y="6400041"/>
            <a:ext cx="2580555" cy="221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99"/>
              </a:lnSpc>
            </a:pPr>
            <a:r>
              <a:rPr lang="en-US" sz="1599" b="1">
                <a:solidFill>
                  <a:srgbClr val="E5EBF3"/>
                </a:solidFill>
                <a:latin typeface="Poppins Heavy"/>
                <a:ea typeface="Poppins Heavy"/>
                <a:cs typeface="Poppins Heavy"/>
                <a:sym typeface="Poppins Heavy"/>
              </a:rPr>
              <a:t>Kebutuhan Mobilitas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595680" y="7003186"/>
            <a:ext cx="2580555" cy="221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599"/>
              </a:lnSpc>
            </a:pPr>
            <a:r>
              <a:rPr lang="en-US" sz="1599" b="1">
                <a:solidFill>
                  <a:srgbClr val="000000"/>
                </a:solidFill>
                <a:latin typeface="Poppins Heavy"/>
                <a:ea typeface="Poppins Heavy"/>
                <a:cs typeface="Poppins Heavy"/>
                <a:sym typeface="Poppins Heavy"/>
              </a:rPr>
              <a:t>Kebutuhan Teknologi</a:t>
            </a:r>
          </a:p>
        </p:txBody>
      </p:sp>
      <p:sp>
        <p:nvSpPr>
          <p:cNvPr id="25" name="Freeform 25"/>
          <p:cNvSpPr/>
          <p:nvPr/>
        </p:nvSpPr>
        <p:spPr>
          <a:xfrm rot="479861">
            <a:off x="11857342" y="8262571"/>
            <a:ext cx="698071" cy="689187"/>
          </a:xfrm>
          <a:custGeom>
            <a:avLst/>
            <a:gdLst/>
            <a:ahLst/>
            <a:cxnLst/>
            <a:rect l="l" t="t" r="r" b="b"/>
            <a:pathLst>
              <a:path w="698071" h="689187">
                <a:moveTo>
                  <a:pt x="0" y="0"/>
                </a:moveTo>
                <a:lnTo>
                  <a:pt x="698072" y="0"/>
                </a:lnTo>
                <a:lnTo>
                  <a:pt x="698072" y="689187"/>
                </a:lnTo>
                <a:lnTo>
                  <a:pt x="0" y="6891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6" name="Freeform 26"/>
          <p:cNvSpPr/>
          <p:nvPr/>
        </p:nvSpPr>
        <p:spPr>
          <a:xfrm rot="-652586">
            <a:off x="1622942" y="2421124"/>
            <a:ext cx="1416962" cy="463733"/>
          </a:xfrm>
          <a:custGeom>
            <a:avLst/>
            <a:gdLst/>
            <a:ahLst/>
            <a:cxnLst/>
            <a:rect l="l" t="t" r="r" b="b"/>
            <a:pathLst>
              <a:path w="1416962" h="463733">
                <a:moveTo>
                  <a:pt x="0" y="0"/>
                </a:moveTo>
                <a:lnTo>
                  <a:pt x="1416962" y="0"/>
                </a:lnTo>
                <a:lnTo>
                  <a:pt x="1416962" y="463733"/>
                </a:lnTo>
                <a:lnTo>
                  <a:pt x="0" y="4637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7" name="Freeform 27"/>
          <p:cNvSpPr/>
          <p:nvPr/>
        </p:nvSpPr>
        <p:spPr>
          <a:xfrm>
            <a:off x="12700097" y="2759047"/>
            <a:ext cx="633136" cy="623977"/>
          </a:xfrm>
          <a:custGeom>
            <a:avLst/>
            <a:gdLst/>
            <a:ahLst/>
            <a:cxnLst/>
            <a:rect l="l" t="t" r="r" b="b"/>
            <a:pathLst>
              <a:path w="633136" h="623977">
                <a:moveTo>
                  <a:pt x="0" y="0"/>
                </a:moveTo>
                <a:lnTo>
                  <a:pt x="633136" y="0"/>
                </a:lnTo>
                <a:lnTo>
                  <a:pt x="633136" y="623977"/>
                </a:lnTo>
                <a:lnTo>
                  <a:pt x="0" y="6239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8" name="Freeform 28"/>
          <p:cNvSpPr/>
          <p:nvPr/>
        </p:nvSpPr>
        <p:spPr>
          <a:xfrm>
            <a:off x="4380797" y="8403472"/>
            <a:ext cx="813763" cy="813763"/>
          </a:xfrm>
          <a:custGeom>
            <a:avLst/>
            <a:gdLst/>
            <a:ahLst/>
            <a:cxnLst/>
            <a:rect l="l" t="t" r="r" b="b"/>
            <a:pathLst>
              <a:path w="813763" h="813763">
                <a:moveTo>
                  <a:pt x="0" y="0"/>
                </a:moveTo>
                <a:lnTo>
                  <a:pt x="813762" y="0"/>
                </a:lnTo>
                <a:lnTo>
                  <a:pt x="813762" y="813762"/>
                </a:lnTo>
                <a:lnTo>
                  <a:pt x="0" y="813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D3393">
                <a:alpha val="100000"/>
              </a:srgbClr>
            </a:gs>
            <a:gs pos="100000">
              <a:srgbClr val="0B225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415293"/>
            <a:ext cx="7040456" cy="1020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7"/>
              </a:lnSpc>
            </a:pPr>
            <a:r>
              <a:rPr lang="en-US" sz="8758" b="1" spc="-306">
                <a:solidFill>
                  <a:srgbClr val="E5EBF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Proses Pemetaan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39537" y="7981696"/>
            <a:ext cx="6486824" cy="1909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7"/>
              </a:lnSpc>
            </a:pPr>
            <a:r>
              <a:rPr lang="en-US" sz="8758" b="1" spc="-306">
                <a:solidFill>
                  <a:srgbClr val="FF9900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Kebutuhan Peserta Didik</a:t>
            </a:r>
          </a:p>
        </p:txBody>
      </p:sp>
      <p:sp>
        <p:nvSpPr>
          <p:cNvPr id="4" name="Freeform 4"/>
          <p:cNvSpPr/>
          <p:nvPr/>
        </p:nvSpPr>
        <p:spPr>
          <a:xfrm>
            <a:off x="1912997" y="883334"/>
            <a:ext cx="5272175" cy="4777908"/>
          </a:xfrm>
          <a:custGeom>
            <a:avLst/>
            <a:gdLst/>
            <a:ahLst/>
            <a:cxnLst/>
            <a:rect l="l" t="t" r="r" b="b"/>
            <a:pathLst>
              <a:path w="5272175" h="4777908">
                <a:moveTo>
                  <a:pt x="0" y="0"/>
                </a:moveTo>
                <a:lnTo>
                  <a:pt x="5272175" y="0"/>
                </a:lnTo>
                <a:lnTo>
                  <a:pt x="5272175" y="4777908"/>
                </a:lnTo>
                <a:lnTo>
                  <a:pt x="0" y="4777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5400000">
            <a:off x="14640962" y="-23891"/>
            <a:ext cx="1642179" cy="3594496"/>
            <a:chOff x="0" y="0"/>
            <a:chExt cx="432508" cy="9466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2508" cy="946699"/>
            </a:xfrm>
            <a:custGeom>
              <a:avLst/>
              <a:gdLst/>
              <a:ahLst/>
              <a:cxnLst/>
              <a:rect l="l" t="t" r="r" b="b"/>
              <a:pathLst>
                <a:path w="432508" h="946699">
                  <a:moveTo>
                    <a:pt x="117860" y="0"/>
                  </a:moveTo>
                  <a:lnTo>
                    <a:pt x="314648" y="0"/>
                  </a:lnTo>
                  <a:cubicBezTo>
                    <a:pt x="345906" y="0"/>
                    <a:pt x="375884" y="12417"/>
                    <a:pt x="397988" y="34521"/>
                  </a:cubicBezTo>
                  <a:cubicBezTo>
                    <a:pt x="420091" y="56624"/>
                    <a:pt x="432508" y="86602"/>
                    <a:pt x="432508" y="117860"/>
                  </a:cubicBezTo>
                  <a:lnTo>
                    <a:pt x="432508" y="828838"/>
                  </a:lnTo>
                  <a:cubicBezTo>
                    <a:pt x="432508" y="893931"/>
                    <a:pt x="379740" y="946699"/>
                    <a:pt x="314648" y="946699"/>
                  </a:cubicBezTo>
                  <a:lnTo>
                    <a:pt x="117860" y="946699"/>
                  </a:lnTo>
                  <a:cubicBezTo>
                    <a:pt x="86602" y="946699"/>
                    <a:pt x="56624" y="934281"/>
                    <a:pt x="34521" y="912178"/>
                  </a:cubicBezTo>
                  <a:cubicBezTo>
                    <a:pt x="12417" y="890075"/>
                    <a:pt x="0" y="860097"/>
                    <a:pt x="0" y="828838"/>
                  </a:cubicBezTo>
                  <a:lnTo>
                    <a:pt x="0" y="117860"/>
                  </a:lnTo>
                  <a:cubicBezTo>
                    <a:pt x="0" y="86602"/>
                    <a:pt x="12417" y="56624"/>
                    <a:pt x="34521" y="34521"/>
                  </a:cubicBezTo>
                  <a:cubicBezTo>
                    <a:pt x="56624" y="12417"/>
                    <a:pt x="86602" y="0"/>
                    <a:pt x="11786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B52DC">
                    <a:alpha val="100000"/>
                  </a:srgbClr>
                </a:gs>
                <a:gs pos="100000">
                  <a:srgbClr val="0B225C">
                    <a:alpha val="100000"/>
                  </a:srgbClr>
                </a:gs>
              </a:gsLst>
              <a:lin ang="5400000"/>
            </a:gradFill>
            <a:ln w="19050" cap="rnd">
              <a:solidFill>
                <a:srgbClr val="E5EBF3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432508" cy="1003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927188" y="1534807"/>
            <a:ext cx="3145917" cy="954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9"/>
              </a:lnSpc>
            </a:pPr>
            <a:r>
              <a:rPr lang="en-US" sz="1799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Persiapan dan pengumpulan data awal peserta didik.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927188" y="1239172"/>
            <a:ext cx="2580555" cy="279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99"/>
              </a:lnSpc>
            </a:pPr>
            <a:r>
              <a:rPr lang="en-US" sz="1999" b="1">
                <a:solidFill>
                  <a:srgbClr val="E5EBF3"/>
                </a:solidFill>
                <a:latin typeface="Poppins Heavy"/>
                <a:ea typeface="Poppins Heavy"/>
                <a:cs typeface="Poppins Heavy"/>
                <a:sym typeface="Poppins Heavy"/>
              </a:rPr>
              <a:t>Tahap 1: Persiapan</a:t>
            </a:r>
          </a:p>
        </p:txBody>
      </p:sp>
      <p:grpSp>
        <p:nvGrpSpPr>
          <p:cNvPr id="10" name="Group 10"/>
          <p:cNvGrpSpPr/>
          <p:nvPr/>
        </p:nvGrpSpPr>
        <p:grpSpPr>
          <a:xfrm rot="5400000">
            <a:off x="14640962" y="2248348"/>
            <a:ext cx="1642179" cy="3594496"/>
            <a:chOff x="0" y="0"/>
            <a:chExt cx="432508" cy="94669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32508" cy="946699"/>
            </a:xfrm>
            <a:custGeom>
              <a:avLst/>
              <a:gdLst/>
              <a:ahLst/>
              <a:cxnLst/>
              <a:rect l="l" t="t" r="r" b="b"/>
              <a:pathLst>
                <a:path w="432508" h="946699">
                  <a:moveTo>
                    <a:pt x="117860" y="0"/>
                  </a:moveTo>
                  <a:lnTo>
                    <a:pt x="314648" y="0"/>
                  </a:lnTo>
                  <a:cubicBezTo>
                    <a:pt x="345906" y="0"/>
                    <a:pt x="375884" y="12417"/>
                    <a:pt x="397988" y="34521"/>
                  </a:cubicBezTo>
                  <a:cubicBezTo>
                    <a:pt x="420091" y="56624"/>
                    <a:pt x="432508" y="86602"/>
                    <a:pt x="432508" y="117860"/>
                  </a:cubicBezTo>
                  <a:lnTo>
                    <a:pt x="432508" y="828838"/>
                  </a:lnTo>
                  <a:cubicBezTo>
                    <a:pt x="432508" y="893931"/>
                    <a:pt x="379740" y="946699"/>
                    <a:pt x="314648" y="946699"/>
                  </a:cubicBezTo>
                  <a:lnTo>
                    <a:pt x="117860" y="946699"/>
                  </a:lnTo>
                  <a:cubicBezTo>
                    <a:pt x="86602" y="946699"/>
                    <a:pt x="56624" y="934281"/>
                    <a:pt x="34521" y="912178"/>
                  </a:cubicBezTo>
                  <a:cubicBezTo>
                    <a:pt x="12417" y="890075"/>
                    <a:pt x="0" y="860097"/>
                    <a:pt x="0" y="828838"/>
                  </a:cubicBezTo>
                  <a:lnTo>
                    <a:pt x="0" y="117860"/>
                  </a:lnTo>
                  <a:cubicBezTo>
                    <a:pt x="0" y="86602"/>
                    <a:pt x="12417" y="56624"/>
                    <a:pt x="34521" y="34521"/>
                  </a:cubicBezTo>
                  <a:cubicBezTo>
                    <a:pt x="56624" y="12417"/>
                    <a:pt x="86602" y="0"/>
                    <a:pt x="117860" y="0"/>
                  </a:cubicBezTo>
                  <a:close/>
                </a:path>
              </a:pathLst>
            </a:custGeom>
            <a:solidFill>
              <a:srgbClr val="FF9900"/>
            </a:solidFill>
            <a:ln w="19050" cap="rnd">
              <a:solidFill>
                <a:srgbClr val="E5EBF3"/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432508" cy="1003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4057588" y="3744672"/>
            <a:ext cx="3015517" cy="954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9"/>
              </a:lnSpc>
            </a:pPr>
            <a:r>
              <a:rPr lang="en-US" sz="17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Pelaksanaan</a:t>
            </a:r>
            <a:r>
              <a:rPr lang="en-US" sz="17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asesmen</a:t>
            </a:r>
            <a:r>
              <a:rPr lang="en-US" sz="17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17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pengamatan</a:t>
            </a:r>
            <a:r>
              <a:rPr lang="en-US" sz="17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7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langsung</a:t>
            </a:r>
            <a:r>
              <a:rPr lang="en-US" sz="17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di </a:t>
            </a:r>
            <a:r>
              <a:rPr lang="en-US" sz="1799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lapangan</a:t>
            </a:r>
            <a:r>
              <a:rPr lang="en-US" sz="17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057588" y="3272132"/>
            <a:ext cx="3015517" cy="52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99"/>
              </a:lnSpc>
            </a:pPr>
            <a:r>
              <a:rPr lang="en-US" sz="1999" b="1">
                <a:solidFill>
                  <a:srgbClr val="000000"/>
                </a:solidFill>
                <a:latin typeface="Poppins Heavy"/>
                <a:ea typeface="Poppins Heavy"/>
                <a:cs typeface="Poppins Heavy"/>
                <a:sym typeface="Poppins Heavy"/>
              </a:rPr>
              <a:t>Tahap 2: Pelaksanaan Asesmen</a:t>
            </a:r>
          </a:p>
        </p:txBody>
      </p:sp>
      <p:grpSp>
        <p:nvGrpSpPr>
          <p:cNvPr id="15" name="Group 15"/>
          <p:cNvGrpSpPr/>
          <p:nvPr/>
        </p:nvGrpSpPr>
        <p:grpSpPr>
          <a:xfrm rot="5400000">
            <a:off x="14640962" y="4444155"/>
            <a:ext cx="1642179" cy="3594496"/>
            <a:chOff x="0" y="0"/>
            <a:chExt cx="432508" cy="94669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32508" cy="946699"/>
            </a:xfrm>
            <a:custGeom>
              <a:avLst/>
              <a:gdLst/>
              <a:ahLst/>
              <a:cxnLst/>
              <a:rect l="l" t="t" r="r" b="b"/>
              <a:pathLst>
                <a:path w="432508" h="946699">
                  <a:moveTo>
                    <a:pt x="117860" y="0"/>
                  </a:moveTo>
                  <a:lnTo>
                    <a:pt x="314648" y="0"/>
                  </a:lnTo>
                  <a:cubicBezTo>
                    <a:pt x="345906" y="0"/>
                    <a:pt x="375884" y="12417"/>
                    <a:pt x="397988" y="34521"/>
                  </a:cubicBezTo>
                  <a:cubicBezTo>
                    <a:pt x="420091" y="56624"/>
                    <a:pt x="432508" y="86602"/>
                    <a:pt x="432508" y="117860"/>
                  </a:cubicBezTo>
                  <a:lnTo>
                    <a:pt x="432508" y="828838"/>
                  </a:lnTo>
                  <a:cubicBezTo>
                    <a:pt x="432508" y="893931"/>
                    <a:pt x="379740" y="946699"/>
                    <a:pt x="314648" y="946699"/>
                  </a:cubicBezTo>
                  <a:lnTo>
                    <a:pt x="117860" y="946699"/>
                  </a:lnTo>
                  <a:cubicBezTo>
                    <a:pt x="86602" y="946699"/>
                    <a:pt x="56624" y="934281"/>
                    <a:pt x="34521" y="912178"/>
                  </a:cubicBezTo>
                  <a:cubicBezTo>
                    <a:pt x="12417" y="890075"/>
                    <a:pt x="0" y="860097"/>
                    <a:pt x="0" y="828838"/>
                  </a:cubicBezTo>
                  <a:lnTo>
                    <a:pt x="0" y="117860"/>
                  </a:lnTo>
                  <a:cubicBezTo>
                    <a:pt x="0" y="86602"/>
                    <a:pt x="12417" y="56624"/>
                    <a:pt x="34521" y="34521"/>
                  </a:cubicBezTo>
                  <a:cubicBezTo>
                    <a:pt x="56624" y="12417"/>
                    <a:pt x="86602" y="0"/>
                    <a:pt x="11786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B52DC">
                    <a:alpha val="100000"/>
                  </a:srgbClr>
                </a:gs>
                <a:gs pos="100000">
                  <a:srgbClr val="0B225C">
                    <a:alpha val="100000"/>
                  </a:srgbClr>
                </a:gs>
              </a:gsLst>
              <a:lin ang="5400000"/>
            </a:gradFill>
            <a:ln w="19050" cap="rnd">
              <a:solidFill>
                <a:srgbClr val="E5EBF3"/>
              </a:solidFill>
              <a:prstDash val="solid"/>
              <a:round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432508" cy="1003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3987260" y="5940479"/>
            <a:ext cx="3085845" cy="954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9"/>
              </a:lnSpc>
            </a:pPr>
            <a:r>
              <a:rPr lang="en-US" sz="1799">
                <a:solidFill>
                  <a:srgbClr val="E5EBF3"/>
                </a:solidFill>
                <a:latin typeface="Poppins"/>
                <a:ea typeface="Poppins"/>
                <a:cs typeface="Poppins"/>
                <a:sym typeface="Poppins"/>
              </a:rPr>
              <a:t>Analisis hasil asesmen dan identifikasi kebutuhan utama.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987260" y="5531068"/>
            <a:ext cx="3085845" cy="279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99"/>
              </a:lnSpc>
            </a:pPr>
            <a:r>
              <a:rPr lang="en-US" sz="1999" b="1">
                <a:solidFill>
                  <a:srgbClr val="E5EBF3"/>
                </a:solidFill>
                <a:latin typeface="Poppins Heavy"/>
                <a:ea typeface="Poppins Heavy"/>
                <a:cs typeface="Poppins Heavy"/>
                <a:sym typeface="Poppins Heavy"/>
              </a:rPr>
              <a:t>Tahap 3: Analisis Hasil</a:t>
            </a:r>
          </a:p>
        </p:txBody>
      </p:sp>
      <p:grpSp>
        <p:nvGrpSpPr>
          <p:cNvPr id="20" name="Group 20"/>
          <p:cNvGrpSpPr/>
          <p:nvPr/>
        </p:nvGrpSpPr>
        <p:grpSpPr>
          <a:xfrm rot="5400000">
            <a:off x="14640962" y="6639962"/>
            <a:ext cx="1642179" cy="3594496"/>
            <a:chOff x="0" y="0"/>
            <a:chExt cx="432508" cy="94669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32508" cy="946699"/>
            </a:xfrm>
            <a:custGeom>
              <a:avLst/>
              <a:gdLst/>
              <a:ahLst/>
              <a:cxnLst/>
              <a:rect l="l" t="t" r="r" b="b"/>
              <a:pathLst>
                <a:path w="432508" h="946699">
                  <a:moveTo>
                    <a:pt x="117860" y="0"/>
                  </a:moveTo>
                  <a:lnTo>
                    <a:pt x="314648" y="0"/>
                  </a:lnTo>
                  <a:cubicBezTo>
                    <a:pt x="345906" y="0"/>
                    <a:pt x="375884" y="12417"/>
                    <a:pt x="397988" y="34521"/>
                  </a:cubicBezTo>
                  <a:cubicBezTo>
                    <a:pt x="420091" y="56624"/>
                    <a:pt x="432508" y="86602"/>
                    <a:pt x="432508" y="117860"/>
                  </a:cubicBezTo>
                  <a:lnTo>
                    <a:pt x="432508" y="828838"/>
                  </a:lnTo>
                  <a:cubicBezTo>
                    <a:pt x="432508" y="893931"/>
                    <a:pt x="379740" y="946699"/>
                    <a:pt x="314648" y="946699"/>
                  </a:cubicBezTo>
                  <a:lnTo>
                    <a:pt x="117860" y="946699"/>
                  </a:lnTo>
                  <a:cubicBezTo>
                    <a:pt x="86602" y="946699"/>
                    <a:pt x="56624" y="934281"/>
                    <a:pt x="34521" y="912178"/>
                  </a:cubicBezTo>
                  <a:cubicBezTo>
                    <a:pt x="12417" y="890075"/>
                    <a:pt x="0" y="860097"/>
                    <a:pt x="0" y="828838"/>
                  </a:cubicBezTo>
                  <a:lnTo>
                    <a:pt x="0" y="117860"/>
                  </a:lnTo>
                  <a:cubicBezTo>
                    <a:pt x="0" y="86602"/>
                    <a:pt x="12417" y="56624"/>
                    <a:pt x="34521" y="34521"/>
                  </a:cubicBezTo>
                  <a:cubicBezTo>
                    <a:pt x="56624" y="12417"/>
                    <a:pt x="86602" y="0"/>
                    <a:pt x="117860" y="0"/>
                  </a:cubicBezTo>
                  <a:close/>
                </a:path>
              </a:pathLst>
            </a:custGeom>
            <a:solidFill>
              <a:srgbClr val="FF9900"/>
            </a:solidFill>
            <a:ln w="19050" cap="rnd">
              <a:solidFill>
                <a:srgbClr val="E5EBF3"/>
              </a:solidFill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432508" cy="1003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3957224" y="8215018"/>
            <a:ext cx="3145917" cy="954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19"/>
              </a:lnSpc>
            </a:pPr>
            <a:r>
              <a:rPr lang="en-US" sz="17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Penyusunan rencana pendidikan yang sesuai kebutuhan.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927188" y="7745119"/>
            <a:ext cx="2955445" cy="527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99"/>
              </a:lnSpc>
            </a:pPr>
            <a:r>
              <a:rPr lang="en-US" sz="1999" b="1">
                <a:solidFill>
                  <a:srgbClr val="000000"/>
                </a:solidFill>
                <a:latin typeface="Poppins Heavy"/>
                <a:ea typeface="Poppins Heavy"/>
                <a:cs typeface="Poppins Heavy"/>
                <a:sym typeface="Poppins Heavy"/>
              </a:rPr>
              <a:t>Tahap 4: Penyusunan Rencana</a:t>
            </a:r>
          </a:p>
        </p:txBody>
      </p:sp>
      <p:sp>
        <p:nvSpPr>
          <p:cNvPr id="25" name="Freeform 25"/>
          <p:cNvSpPr/>
          <p:nvPr/>
        </p:nvSpPr>
        <p:spPr>
          <a:xfrm>
            <a:off x="7891299" y="2496495"/>
            <a:ext cx="5178542" cy="5081445"/>
          </a:xfrm>
          <a:custGeom>
            <a:avLst/>
            <a:gdLst/>
            <a:ahLst/>
            <a:cxnLst/>
            <a:rect l="l" t="t" r="r" b="b"/>
            <a:pathLst>
              <a:path w="5178542" h="5081445">
                <a:moveTo>
                  <a:pt x="0" y="0"/>
                </a:moveTo>
                <a:lnTo>
                  <a:pt x="5178542" y="0"/>
                </a:lnTo>
                <a:lnTo>
                  <a:pt x="5178542" y="5081445"/>
                </a:lnTo>
                <a:lnTo>
                  <a:pt x="0" y="50814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8957827">
            <a:off x="8513796" y="1670534"/>
            <a:ext cx="807173" cy="771950"/>
          </a:xfrm>
          <a:custGeom>
            <a:avLst/>
            <a:gdLst/>
            <a:ahLst/>
            <a:cxnLst/>
            <a:rect l="l" t="t" r="r" b="b"/>
            <a:pathLst>
              <a:path w="807173" h="771950">
                <a:moveTo>
                  <a:pt x="0" y="0"/>
                </a:moveTo>
                <a:lnTo>
                  <a:pt x="807172" y="0"/>
                </a:lnTo>
                <a:lnTo>
                  <a:pt x="807172" y="771950"/>
                </a:lnTo>
                <a:lnTo>
                  <a:pt x="0" y="7719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7" name="Freeform 27"/>
          <p:cNvSpPr/>
          <p:nvPr/>
        </p:nvSpPr>
        <p:spPr>
          <a:xfrm rot="-1541094">
            <a:off x="10603869" y="8069487"/>
            <a:ext cx="661345" cy="652928"/>
          </a:xfrm>
          <a:custGeom>
            <a:avLst/>
            <a:gdLst/>
            <a:ahLst/>
            <a:cxnLst/>
            <a:rect l="l" t="t" r="r" b="b"/>
            <a:pathLst>
              <a:path w="661345" h="652928">
                <a:moveTo>
                  <a:pt x="0" y="0"/>
                </a:moveTo>
                <a:lnTo>
                  <a:pt x="661345" y="0"/>
                </a:lnTo>
                <a:lnTo>
                  <a:pt x="661345" y="652927"/>
                </a:lnTo>
                <a:lnTo>
                  <a:pt x="0" y="6529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8" name="Freeform 28"/>
          <p:cNvSpPr/>
          <p:nvPr/>
        </p:nvSpPr>
        <p:spPr>
          <a:xfrm rot="-652586">
            <a:off x="11081084" y="1895960"/>
            <a:ext cx="1416962" cy="463733"/>
          </a:xfrm>
          <a:custGeom>
            <a:avLst/>
            <a:gdLst/>
            <a:ahLst/>
            <a:cxnLst/>
            <a:rect l="l" t="t" r="r" b="b"/>
            <a:pathLst>
              <a:path w="1416962" h="463733">
                <a:moveTo>
                  <a:pt x="0" y="0"/>
                </a:moveTo>
                <a:lnTo>
                  <a:pt x="1416962" y="0"/>
                </a:lnTo>
                <a:lnTo>
                  <a:pt x="1416962" y="463733"/>
                </a:lnTo>
                <a:lnTo>
                  <a:pt x="0" y="4637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9" name="Freeform 29"/>
          <p:cNvSpPr/>
          <p:nvPr/>
        </p:nvSpPr>
        <p:spPr>
          <a:xfrm>
            <a:off x="1289589" y="5134834"/>
            <a:ext cx="562112" cy="553980"/>
          </a:xfrm>
          <a:custGeom>
            <a:avLst/>
            <a:gdLst/>
            <a:ahLst/>
            <a:cxnLst/>
            <a:rect l="l" t="t" r="r" b="b"/>
            <a:pathLst>
              <a:path w="562112" h="553980">
                <a:moveTo>
                  <a:pt x="0" y="0"/>
                </a:moveTo>
                <a:lnTo>
                  <a:pt x="562112" y="0"/>
                </a:lnTo>
                <a:lnTo>
                  <a:pt x="562112" y="553980"/>
                </a:lnTo>
                <a:lnTo>
                  <a:pt x="0" y="5539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D3393">
                <a:alpha val="100000"/>
              </a:srgbClr>
            </a:gs>
            <a:gs pos="100000">
              <a:srgbClr val="0B225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699" y="1168438"/>
            <a:ext cx="7536869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580"/>
              </a:lnSpc>
            </a:pPr>
            <a:r>
              <a:rPr lang="en-US" sz="10725" b="1" spc="-375" dirty="0" err="1">
                <a:solidFill>
                  <a:srgbClr val="E5EBF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Rekomen</a:t>
            </a:r>
            <a:r>
              <a:rPr lang="id-ID" sz="10725" b="1" spc="-375" dirty="0">
                <a:solidFill>
                  <a:srgbClr val="E5EBF3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dasi</a:t>
            </a:r>
            <a:endParaRPr lang="en-US" sz="10725" b="1" spc="-375" dirty="0">
              <a:solidFill>
                <a:srgbClr val="E5EBF3"/>
              </a:solidFill>
              <a:latin typeface="Bebas Neue Bold"/>
              <a:ea typeface="Bebas Neue Bold"/>
              <a:cs typeface="Bebas Neue Bold"/>
              <a:sym typeface="Bebas Neue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699" y="2423116"/>
            <a:ext cx="5514488" cy="2205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580"/>
              </a:lnSpc>
            </a:pPr>
            <a:r>
              <a:rPr lang="en-US" sz="10725" b="1" spc="-375" dirty="0">
                <a:solidFill>
                  <a:srgbClr val="FF9900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&amp; Langkah</a:t>
            </a:r>
          </a:p>
          <a:p>
            <a:pPr marL="0" lvl="0" indent="0" algn="l">
              <a:lnSpc>
                <a:spcPts val="8580"/>
              </a:lnSpc>
            </a:pPr>
            <a:r>
              <a:rPr lang="en-US" sz="10725" b="1" spc="-375" dirty="0" err="1">
                <a:solidFill>
                  <a:srgbClr val="FF9900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Selanjutnya</a:t>
            </a:r>
            <a:endParaRPr lang="en-US" sz="10725" b="1" spc="-375" dirty="0">
              <a:solidFill>
                <a:srgbClr val="FF9900"/>
              </a:solidFill>
              <a:latin typeface="Bebas Neue Bold"/>
              <a:ea typeface="Bebas Neue Bold"/>
              <a:cs typeface="Bebas Neue Bold"/>
              <a:sym typeface="Bebas Neue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8565570" y="2965113"/>
            <a:ext cx="9024627" cy="5854727"/>
          </a:xfrm>
          <a:custGeom>
            <a:avLst/>
            <a:gdLst/>
            <a:ahLst/>
            <a:cxnLst/>
            <a:rect l="l" t="t" r="r" b="b"/>
            <a:pathLst>
              <a:path w="9024627" h="5854727">
                <a:moveTo>
                  <a:pt x="0" y="0"/>
                </a:moveTo>
                <a:lnTo>
                  <a:pt x="9024627" y="0"/>
                </a:lnTo>
                <a:lnTo>
                  <a:pt x="9024627" y="5854726"/>
                </a:lnTo>
                <a:lnTo>
                  <a:pt x="0" y="58547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94829" y="4741872"/>
            <a:ext cx="5988511" cy="2840733"/>
            <a:chOff x="0" y="0"/>
            <a:chExt cx="1577221" cy="74817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77221" cy="748177"/>
            </a:xfrm>
            <a:custGeom>
              <a:avLst/>
              <a:gdLst/>
              <a:ahLst/>
              <a:cxnLst/>
              <a:rect l="l" t="t" r="r" b="b"/>
              <a:pathLst>
                <a:path w="1577221" h="748177">
                  <a:moveTo>
                    <a:pt x="32320" y="0"/>
                  </a:moveTo>
                  <a:lnTo>
                    <a:pt x="1544901" y="0"/>
                  </a:lnTo>
                  <a:cubicBezTo>
                    <a:pt x="1562751" y="0"/>
                    <a:pt x="1577221" y="14470"/>
                    <a:pt x="1577221" y="32320"/>
                  </a:cubicBezTo>
                  <a:lnTo>
                    <a:pt x="1577221" y="715857"/>
                  </a:lnTo>
                  <a:cubicBezTo>
                    <a:pt x="1577221" y="733707"/>
                    <a:pt x="1562751" y="748177"/>
                    <a:pt x="1544901" y="748177"/>
                  </a:cubicBezTo>
                  <a:lnTo>
                    <a:pt x="32320" y="748177"/>
                  </a:lnTo>
                  <a:cubicBezTo>
                    <a:pt x="14470" y="748177"/>
                    <a:pt x="0" y="733707"/>
                    <a:pt x="0" y="715857"/>
                  </a:cubicBezTo>
                  <a:lnTo>
                    <a:pt x="0" y="32320"/>
                  </a:lnTo>
                  <a:cubicBezTo>
                    <a:pt x="0" y="14470"/>
                    <a:pt x="14470" y="0"/>
                    <a:pt x="3232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B52DC">
                    <a:alpha val="100000"/>
                  </a:srgbClr>
                </a:gs>
                <a:gs pos="100000">
                  <a:srgbClr val="0B225C">
                    <a:alpha val="100000"/>
                  </a:srgbClr>
                </a:gs>
              </a:gsLst>
              <a:lin ang="5400000"/>
            </a:gradFill>
            <a:ln w="9525" cap="rnd">
              <a:solidFill>
                <a:srgbClr val="E5EBF3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577221" cy="8148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09533" y="5193098"/>
            <a:ext cx="5673807" cy="17682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813"/>
              </a:lnSpc>
              <a:spcBef>
                <a:spcPct val="0"/>
              </a:spcBef>
            </a:pPr>
            <a:r>
              <a:rPr lang="en-US" sz="2009" b="1" spc="-50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• </a:t>
            </a:r>
            <a:r>
              <a:rPr lang="en-US" sz="2009" spc="-50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Asesmen</a:t>
            </a:r>
            <a:r>
              <a:rPr lang="en-US" sz="2009" spc="-50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9" spc="-50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komprehensif</a:t>
            </a:r>
            <a:r>
              <a:rPr lang="en-US" sz="2009" spc="-50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dan </a:t>
            </a:r>
            <a:r>
              <a:rPr lang="en-US" sz="2009" spc="-50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berkelanjutan</a:t>
            </a:r>
            <a:endParaRPr lang="en-US" sz="2009" spc="-50" dirty="0">
              <a:solidFill>
                <a:srgbClr val="E5EBF3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>
              <a:lnSpc>
                <a:spcPts val="2813"/>
              </a:lnSpc>
              <a:spcBef>
                <a:spcPct val="0"/>
              </a:spcBef>
            </a:pPr>
            <a:r>
              <a:rPr lang="en-US" sz="2009" spc="-50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• </a:t>
            </a:r>
            <a:r>
              <a:rPr lang="en-US" sz="2009" spc="-50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Libatkan</a:t>
            </a:r>
            <a:r>
              <a:rPr lang="en-US" sz="2009" spc="-50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9" spc="-50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tim</a:t>
            </a:r>
            <a:r>
              <a:rPr lang="en-US" sz="2009" spc="-50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9" spc="-50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multidisiplin</a:t>
            </a:r>
            <a:endParaRPr lang="en-US" sz="2009" spc="-50" dirty="0">
              <a:solidFill>
                <a:srgbClr val="E5EBF3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>
              <a:lnSpc>
                <a:spcPts val="2813"/>
              </a:lnSpc>
              <a:spcBef>
                <a:spcPct val="0"/>
              </a:spcBef>
            </a:pPr>
            <a:r>
              <a:rPr lang="en-US" sz="2009" spc="-50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• </a:t>
            </a:r>
            <a:r>
              <a:rPr lang="en-US" sz="2009" spc="-50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Pelatihan</a:t>
            </a:r>
            <a:r>
              <a:rPr lang="en-US" sz="2009" spc="-50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guru &amp; </a:t>
            </a:r>
            <a:r>
              <a:rPr lang="en-US" sz="2009" spc="-50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pendamping</a:t>
            </a:r>
            <a:endParaRPr lang="en-US" sz="2009" spc="-50" dirty="0">
              <a:solidFill>
                <a:srgbClr val="E5EBF3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>
              <a:lnSpc>
                <a:spcPts val="2813"/>
              </a:lnSpc>
              <a:spcBef>
                <a:spcPct val="0"/>
              </a:spcBef>
            </a:pPr>
            <a:r>
              <a:rPr lang="en-US" sz="2009" spc="-50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• </a:t>
            </a:r>
            <a:r>
              <a:rPr lang="en-US" sz="2009" spc="-50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Optimalkan</a:t>
            </a:r>
            <a:r>
              <a:rPr lang="en-US" sz="2009" spc="-50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9" spc="-50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teknologi</a:t>
            </a:r>
            <a:r>
              <a:rPr lang="en-US" sz="2009" spc="-50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9" spc="-50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asistif</a:t>
            </a:r>
            <a:endParaRPr lang="en-US" sz="2009" spc="-50" dirty="0">
              <a:solidFill>
                <a:srgbClr val="E5EBF3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marL="0" lvl="0" indent="0" algn="l">
              <a:lnSpc>
                <a:spcPts val="2813"/>
              </a:lnSpc>
              <a:spcBef>
                <a:spcPct val="0"/>
              </a:spcBef>
            </a:pPr>
            <a:r>
              <a:rPr lang="en-US" sz="2009" spc="-50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• </a:t>
            </a:r>
            <a:r>
              <a:rPr lang="en-US" sz="2009" spc="-50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Komunikasi</a:t>
            </a:r>
            <a:r>
              <a:rPr lang="en-US" sz="2009" spc="-50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9" spc="-50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aktif</a:t>
            </a:r>
            <a:r>
              <a:rPr lang="en-US" sz="2009" spc="-50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dengan </a:t>
            </a:r>
            <a:r>
              <a:rPr lang="en-US" sz="2009" spc="-50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siswa</a:t>
            </a:r>
            <a:r>
              <a:rPr lang="en-US" sz="2009" spc="-50" dirty="0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&amp; </a:t>
            </a:r>
            <a:r>
              <a:rPr lang="en-US" sz="2009" spc="-50" dirty="0" err="1">
                <a:solidFill>
                  <a:srgbClr val="E5EBF3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keluarga</a:t>
            </a:r>
            <a:endParaRPr lang="en-US" sz="2009" spc="-50" dirty="0">
              <a:solidFill>
                <a:srgbClr val="E5EBF3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9" name="Freeform 9"/>
          <p:cNvSpPr/>
          <p:nvPr/>
        </p:nvSpPr>
        <p:spPr>
          <a:xfrm rot="2700000" flipH="1">
            <a:off x="6494433" y="3628066"/>
            <a:ext cx="1692641" cy="1804172"/>
          </a:xfrm>
          <a:custGeom>
            <a:avLst/>
            <a:gdLst/>
            <a:ahLst/>
            <a:cxnLst/>
            <a:rect l="l" t="t" r="r" b="b"/>
            <a:pathLst>
              <a:path w="1692641" h="1804172">
                <a:moveTo>
                  <a:pt x="1692641" y="0"/>
                </a:moveTo>
                <a:lnTo>
                  <a:pt x="0" y="0"/>
                </a:lnTo>
                <a:lnTo>
                  <a:pt x="0" y="1804172"/>
                </a:lnTo>
                <a:lnTo>
                  <a:pt x="1692641" y="1804172"/>
                </a:lnTo>
                <a:lnTo>
                  <a:pt x="169264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2925252">
            <a:off x="12338991" y="1701050"/>
            <a:ext cx="677407" cy="771374"/>
          </a:xfrm>
          <a:custGeom>
            <a:avLst/>
            <a:gdLst/>
            <a:ahLst/>
            <a:cxnLst/>
            <a:rect l="l" t="t" r="r" b="b"/>
            <a:pathLst>
              <a:path w="677407" h="771374">
                <a:moveTo>
                  <a:pt x="0" y="0"/>
                </a:moveTo>
                <a:lnTo>
                  <a:pt x="677407" y="0"/>
                </a:lnTo>
                <a:lnTo>
                  <a:pt x="677407" y="771374"/>
                </a:lnTo>
                <a:lnTo>
                  <a:pt x="0" y="771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929488" y="2230314"/>
            <a:ext cx="730740" cy="730740"/>
          </a:xfrm>
          <a:custGeom>
            <a:avLst/>
            <a:gdLst/>
            <a:ahLst/>
            <a:cxnLst/>
            <a:rect l="l" t="t" r="r" b="b"/>
            <a:pathLst>
              <a:path w="730740" h="730740">
                <a:moveTo>
                  <a:pt x="0" y="0"/>
                </a:moveTo>
                <a:lnTo>
                  <a:pt x="730741" y="0"/>
                </a:lnTo>
                <a:lnTo>
                  <a:pt x="730741" y="730740"/>
                </a:lnTo>
                <a:lnTo>
                  <a:pt x="0" y="7307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8957827">
            <a:off x="15717796" y="2575079"/>
            <a:ext cx="807173" cy="771950"/>
          </a:xfrm>
          <a:custGeom>
            <a:avLst/>
            <a:gdLst/>
            <a:ahLst/>
            <a:cxnLst/>
            <a:rect l="l" t="t" r="r" b="b"/>
            <a:pathLst>
              <a:path w="807173" h="771950">
                <a:moveTo>
                  <a:pt x="0" y="0"/>
                </a:moveTo>
                <a:lnTo>
                  <a:pt x="807172" y="0"/>
                </a:lnTo>
                <a:lnTo>
                  <a:pt x="807172" y="771950"/>
                </a:lnTo>
                <a:lnTo>
                  <a:pt x="0" y="7719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 rot="718923">
            <a:off x="7889127" y="7430051"/>
            <a:ext cx="630543" cy="619079"/>
          </a:xfrm>
          <a:custGeom>
            <a:avLst/>
            <a:gdLst/>
            <a:ahLst/>
            <a:cxnLst/>
            <a:rect l="l" t="t" r="r" b="b"/>
            <a:pathLst>
              <a:path w="630543" h="619079">
                <a:moveTo>
                  <a:pt x="0" y="0"/>
                </a:moveTo>
                <a:lnTo>
                  <a:pt x="630543" y="0"/>
                </a:lnTo>
                <a:lnTo>
                  <a:pt x="630543" y="619078"/>
                </a:lnTo>
                <a:lnTo>
                  <a:pt x="0" y="6190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D3393">
                <a:alpha val="100000"/>
              </a:srgbClr>
            </a:gs>
            <a:gs pos="100000">
              <a:srgbClr val="0B225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12429" y="1733581"/>
            <a:ext cx="7472815" cy="1384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“Jangan takut gagal, Takutlah kalau tidak pernah mencoba” 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506056" y="2342957"/>
            <a:ext cx="6754940" cy="59443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229</Words>
  <Application>Microsoft Office PowerPoint</Application>
  <PresentationFormat>Kustom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9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6</vt:i4>
      </vt:variant>
    </vt:vector>
  </HeadingPairs>
  <TitlesOfParts>
    <vt:vector size="16" baseType="lpstr">
      <vt:lpstr>Poppins Heavy</vt:lpstr>
      <vt:lpstr>Bebas Neue Bold</vt:lpstr>
      <vt:lpstr>Arial</vt:lpstr>
      <vt:lpstr>Poppins Medium</vt:lpstr>
      <vt:lpstr>Poppins</vt:lpstr>
      <vt:lpstr>Segoe Print</vt:lpstr>
      <vt:lpstr>Calibri</vt:lpstr>
      <vt:lpstr>Fredoka</vt:lpstr>
      <vt:lpstr>Poppins Bold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Asesmen Awal Tunanetra: Pemetaan Kebutuhan
</dc:title>
  <cp:lastModifiedBy>Cut Maulisa</cp:lastModifiedBy>
  <cp:revision>1</cp:revision>
  <dcterms:created xsi:type="dcterms:W3CDTF">2006-08-16T00:00:00Z</dcterms:created>
  <dcterms:modified xsi:type="dcterms:W3CDTF">2026-09-10T04:44:55Z</dcterms:modified>
  <dc:identifier>DAHUmbCUA2A</dc:identifier>
</cp:coreProperties>
</file>