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ebp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7873" y="597399"/>
            <a:ext cx="10001250" cy="5942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680"/>
              </a:lnSpc>
            </a:pPr>
            <a:r>
              <a:rPr sz="3900" b="1" i="0" u="none" dirty="0" err="1">
                <a:solidFill>
                  <a:srgbClr val="002060"/>
                </a:solidFill>
                <a:latin typeface="Poppins"/>
              </a:rPr>
              <a:t>Menjadi</a:t>
            </a:r>
            <a:r>
              <a:rPr sz="3900" b="1" i="0" u="none" dirty="0">
                <a:solidFill>
                  <a:srgbClr val="002060"/>
                </a:solidFill>
                <a:latin typeface="Poppins"/>
              </a:rPr>
              <a:t> Kompas Masa </a:t>
            </a:r>
            <a:r>
              <a:rPr sz="3900" b="1" i="0" u="none" dirty="0" err="1">
                <a:solidFill>
                  <a:srgbClr val="002060"/>
                </a:solidFill>
                <a:latin typeface="Poppins"/>
              </a:rPr>
              <a:t>Depan</a:t>
            </a:r>
            <a:r>
              <a:rPr sz="3900" b="1" i="0" u="none" dirty="0">
                <a:solidFill>
                  <a:srgbClr val="002060"/>
                </a:solidFill>
                <a:latin typeface="Poppins"/>
              </a:rPr>
              <a:t> </a:t>
            </a:r>
            <a:r>
              <a:rPr sz="3900" b="1" i="0" u="none" dirty="0" err="1">
                <a:solidFill>
                  <a:srgbClr val="002060"/>
                </a:solidFill>
                <a:latin typeface="Poppins"/>
              </a:rPr>
              <a:t>Siswa</a:t>
            </a:r>
            <a:endParaRPr sz="3900" b="1" i="0" u="none" dirty="0">
              <a:solidFill>
                <a:srgbClr val="002060"/>
              </a:solidFill>
              <a:latin typeface="Poppin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37740" y="2057474"/>
            <a:ext cx="7139255" cy="1207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sz="2800" b="0" i="0" u="none" dirty="0" err="1">
                <a:solidFill>
                  <a:srgbClr val="002060"/>
                </a:solidFill>
                <a:latin typeface="Lato"/>
              </a:rPr>
              <a:t>Optimalisasi</a:t>
            </a:r>
            <a:r>
              <a:rPr sz="2800" b="0" i="0" u="none" dirty="0">
                <a:solidFill>
                  <a:srgbClr val="002060"/>
                </a:solidFill>
                <a:latin typeface="Lato"/>
              </a:rPr>
              <a:t> Peran Guru BK </a:t>
            </a:r>
            <a:r>
              <a:rPr sz="2800" b="0" i="0" u="none" dirty="0" err="1">
                <a:solidFill>
                  <a:srgbClr val="002060"/>
                </a:solidFill>
                <a:latin typeface="Lato"/>
              </a:rPr>
              <a:t>dalam</a:t>
            </a:r>
            <a:r>
              <a:rPr sz="2800" b="0" i="0" u="none" dirty="0">
                <a:solidFill>
                  <a:srgbClr val="002060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002060"/>
                </a:solidFill>
                <a:latin typeface="Lato"/>
              </a:rPr>
              <a:t>Pemetaan</a:t>
            </a:r>
            <a:r>
              <a:rPr sz="2800" b="0" i="0" u="none" dirty="0">
                <a:solidFill>
                  <a:srgbClr val="002060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002060"/>
                </a:solidFill>
                <a:latin typeface="Lato"/>
              </a:rPr>
              <a:t>Tes</a:t>
            </a:r>
            <a:r>
              <a:rPr sz="2800" b="0" i="0" u="none" dirty="0">
                <a:solidFill>
                  <a:srgbClr val="002060"/>
                </a:solidFill>
                <a:latin typeface="Lato"/>
              </a:rPr>
              <a:t> </a:t>
            </a:r>
            <a:r>
              <a:rPr sz="2800" b="0" i="0" u="none" dirty="0" err="1">
                <a:solidFill>
                  <a:srgbClr val="002060"/>
                </a:solidFill>
                <a:latin typeface="Lato"/>
              </a:rPr>
              <a:t>Kemampuan</a:t>
            </a:r>
            <a:r>
              <a:rPr sz="2800" b="0" i="0" u="none" dirty="0">
                <a:solidFill>
                  <a:srgbClr val="002060"/>
                </a:solidFill>
                <a:latin typeface="Lato"/>
              </a:rPr>
              <a:t> Akademik (TKA)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11020" y="4196738"/>
            <a:ext cx="8053655" cy="12075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sz="2800" b="1" i="0" u="none" dirty="0" err="1">
                <a:solidFill>
                  <a:srgbClr val="002060"/>
                </a:solidFill>
                <a:latin typeface="Lato"/>
              </a:rPr>
              <a:t>Musyawarah</a:t>
            </a:r>
            <a:r>
              <a:rPr sz="2800" b="1" i="0" u="none" dirty="0">
                <a:solidFill>
                  <a:srgbClr val="002060"/>
                </a:solidFill>
                <a:latin typeface="Lato"/>
              </a:rPr>
              <a:t> Guru </a:t>
            </a:r>
            <a:r>
              <a:rPr sz="2800" b="1" i="0" u="none" dirty="0" err="1">
                <a:solidFill>
                  <a:srgbClr val="002060"/>
                </a:solidFill>
                <a:latin typeface="Lato"/>
              </a:rPr>
              <a:t>Bimbingan</a:t>
            </a:r>
            <a:r>
              <a:rPr sz="2800" b="1" i="0" u="none" dirty="0">
                <a:solidFill>
                  <a:srgbClr val="002060"/>
                </a:solidFill>
                <a:latin typeface="Lato"/>
              </a:rPr>
              <a:t> </a:t>
            </a:r>
            <a:r>
              <a:rPr sz="2800" b="1" i="0" u="none" dirty="0" err="1">
                <a:solidFill>
                  <a:srgbClr val="002060"/>
                </a:solidFill>
                <a:latin typeface="Lato"/>
              </a:rPr>
              <a:t>Konseling</a:t>
            </a:r>
            <a:r>
              <a:rPr sz="2800" b="1" i="0" u="none" dirty="0">
                <a:solidFill>
                  <a:srgbClr val="002060"/>
                </a:solidFill>
                <a:latin typeface="Lato"/>
              </a:rPr>
              <a:t> (MGBK) SMA </a:t>
            </a:r>
            <a:r>
              <a:rPr lang="en-US" sz="2800" b="1" dirty="0" err="1">
                <a:solidFill>
                  <a:srgbClr val="002060"/>
                </a:solidFill>
                <a:latin typeface="Lato"/>
              </a:rPr>
              <a:t>Kabupaten</a:t>
            </a:r>
            <a:r>
              <a:rPr lang="en-US" sz="2800" b="1" dirty="0">
                <a:solidFill>
                  <a:srgbClr val="002060"/>
                </a:solidFill>
                <a:latin typeface="Lato"/>
              </a:rPr>
              <a:t> </a:t>
            </a:r>
            <a:r>
              <a:rPr sz="2800" b="1" i="0" u="none" dirty="0">
                <a:solidFill>
                  <a:srgbClr val="002060"/>
                </a:solidFill>
                <a:latin typeface="Lato"/>
              </a:rPr>
              <a:t>Aceh</a:t>
            </a:r>
            <a:r>
              <a:rPr lang="en-US" sz="2800" b="1" i="0" u="none" dirty="0">
                <a:solidFill>
                  <a:srgbClr val="002060"/>
                </a:solidFill>
                <a:latin typeface="Lato"/>
              </a:rPr>
              <a:t> Besar</a:t>
            </a:r>
            <a:endParaRPr sz="2800" b="1" i="0" u="none" dirty="0">
              <a:solidFill>
                <a:srgbClr val="002060"/>
              </a:solidFill>
              <a:latin typeface="Lato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454CB0-BE1B-C860-05D1-81DBBF3057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50" r="2500"/>
          <a:stretch/>
        </p:blipFill>
        <p:spPr>
          <a:xfrm>
            <a:off x="431515" y="1899201"/>
            <a:ext cx="2490541" cy="33770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8E31374-7432-9AD0-CB5B-5E07706FDF7E}"/>
              </a:ext>
            </a:extLst>
          </p:cNvPr>
          <p:cNvSpPr txBox="1"/>
          <p:nvPr/>
        </p:nvSpPr>
        <p:spPr>
          <a:xfrm>
            <a:off x="51370" y="5404313"/>
            <a:ext cx="31952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spc="-15" dirty="0">
                <a:solidFill>
                  <a:srgbClr val="002060"/>
                </a:solidFill>
                <a:latin typeface="Juice ITC" panose="04040403040A02020202" pitchFamily="82" charset="0"/>
                <a:cs typeface="Calibri"/>
              </a:rPr>
              <a:t>By </a:t>
            </a:r>
            <a:r>
              <a:rPr lang="en-US" sz="2800" b="1" spc="-15" dirty="0" err="1">
                <a:solidFill>
                  <a:srgbClr val="002060"/>
                </a:solidFill>
                <a:latin typeface="Juice ITC" panose="04040403040A02020202" pitchFamily="82" charset="0"/>
                <a:cs typeface="Calibri"/>
              </a:rPr>
              <a:t>Tulijul</a:t>
            </a:r>
            <a:r>
              <a:rPr lang="en-US" sz="2800" b="1" spc="-15" dirty="0">
                <a:solidFill>
                  <a:srgbClr val="002060"/>
                </a:solidFill>
                <a:latin typeface="Juice ITC" panose="04040403040A02020202" pitchFamily="82" charset="0"/>
                <a:cs typeface="Calibri"/>
              </a:rPr>
              <a:t> Laila, </a:t>
            </a:r>
            <a:r>
              <a:rPr lang="en-US" sz="2800" b="1" spc="-15" dirty="0" err="1">
                <a:solidFill>
                  <a:srgbClr val="002060"/>
                </a:solidFill>
                <a:latin typeface="Juice ITC" panose="04040403040A02020202" pitchFamily="82" charset="0"/>
                <a:cs typeface="Calibri"/>
              </a:rPr>
              <a:t>S.Pd</a:t>
            </a:r>
            <a:r>
              <a:rPr lang="en-US" sz="2800" b="1" spc="-15" dirty="0">
                <a:solidFill>
                  <a:srgbClr val="002060"/>
                </a:solidFill>
                <a:latin typeface="Juice ITC" panose="04040403040A02020202" pitchFamily="82" charset="0"/>
                <a:cs typeface="Calibri"/>
              </a:rPr>
              <a:t>.</a:t>
            </a:r>
          </a:p>
          <a:p>
            <a:pPr algn="ctr"/>
            <a:r>
              <a:rPr lang="en-US" sz="2800" b="1" spc="-15" dirty="0">
                <a:solidFill>
                  <a:srgbClr val="002060"/>
                </a:solidFill>
                <a:latin typeface="Juice ITC" panose="04040403040A02020202" pitchFamily="82" charset="0"/>
                <a:cs typeface="Calibri"/>
              </a:rPr>
              <a:t>Guru BK SMA N Modal </a:t>
            </a:r>
            <a:r>
              <a:rPr lang="en-US" sz="2800" b="1" spc="-15" dirty="0" err="1">
                <a:solidFill>
                  <a:srgbClr val="002060"/>
                </a:solidFill>
                <a:latin typeface="Juice ITC" panose="04040403040A02020202" pitchFamily="82" charset="0"/>
                <a:cs typeface="Calibri"/>
              </a:rPr>
              <a:t>Bangsa</a:t>
            </a:r>
            <a:endParaRPr lang="en-US" sz="2800" b="1" dirty="0">
              <a:solidFill>
                <a:srgbClr val="002060"/>
              </a:solidFill>
              <a:latin typeface="Juice ITC" panose="04040403040A02020202" pitchFamily="8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C4C365B-8191-791C-018C-3389A231CB33}"/>
              </a:ext>
            </a:extLst>
          </p:cNvPr>
          <p:cNvSpPr txBox="1"/>
          <p:nvPr/>
        </p:nvSpPr>
        <p:spPr>
          <a:xfrm>
            <a:off x="747873" y="1125785"/>
            <a:ext cx="111393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2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Bagaimana menjadikan TKA dan peran Guru BK sebagai 'Kompas' penunjuk jalan bagi anak-anak kita, apa pun kondisi ekonomi dan mental mereka.</a:t>
            </a:r>
            <a:endParaRPr lang="en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" y="2373164"/>
            <a:ext cx="5334000" cy="1038225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4" name="Rectangle 3"/>
          <p:cNvSpPr/>
          <p:nvPr/>
        </p:nvSpPr>
        <p:spPr>
          <a:xfrm>
            <a:off x="571500" y="2373164"/>
            <a:ext cx="38100" cy="103822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6" name="TextBox 5"/>
          <p:cNvSpPr txBox="1"/>
          <p:nvPr/>
        </p:nvSpPr>
        <p:spPr>
          <a:xfrm>
            <a:off x="742950" y="3697139"/>
            <a:ext cx="691429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571500" y="3563789"/>
            <a:ext cx="38100" cy="781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8" name="Rectangle 7"/>
          <p:cNvSpPr/>
          <p:nvPr/>
        </p:nvSpPr>
        <p:spPr>
          <a:xfrm>
            <a:off x="571500" y="4497239"/>
            <a:ext cx="5334000" cy="78105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9" name="TextBox 8"/>
          <p:cNvSpPr txBox="1"/>
          <p:nvPr/>
        </p:nvSpPr>
        <p:spPr>
          <a:xfrm>
            <a:off x="742950" y="4630589"/>
            <a:ext cx="6914294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4497239"/>
            <a:ext cx="38100" cy="781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1" name="Rectangle 10"/>
          <p:cNvSpPr/>
          <p:nvPr/>
        </p:nvSpPr>
        <p:spPr>
          <a:xfrm>
            <a:off x="571500" y="5430689"/>
            <a:ext cx="7085744" cy="78105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3" name="Rectangle 12"/>
          <p:cNvSpPr/>
          <p:nvPr/>
        </p:nvSpPr>
        <p:spPr>
          <a:xfrm>
            <a:off x="571500" y="5430689"/>
            <a:ext cx="38100" cy="781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BD2027D-4D43-6EA3-DD53-6181836022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-694" b="-1855"/>
          <a:stretch>
            <a:fillRect/>
          </a:stretch>
        </p:blipFill>
        <p:spPr>
          <a:xfrm>
            <a:off x="8291936" y="-41099"/>
            <a:ext cx="3857625" cy="703266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9F7150C-3435-9150-3CBB-9E4C8D860604}"/>
              </a:ext>
            </a:extLst>
          </p:cNvPr>
          <p:cNvSpPr txBox="1"/>
          <p:nvPr/>
        </p:nvSpPr>
        <p:spPr>
          <a:xfrm>
            <a:off x="604734" y="403742"/>
            <a:ext cx="6910863" cy="639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sz="4200" b="1" i="0" u="none" dirty="0" err="1">
                <a:solidFill>
                  <a:srgbClr val="1E3A8A"/>
                </a:solidFill>
                <a:latin typeface="Poppins"/>
              </a:rPr>
              <a:t>Memahami</a:t>
            </a:r>
            <a:r>
              <a:rPr sz="4200" b="1" i="0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4200" b="1" i="0" u="none" dirty="0" err="1">
                <a:solidFill>
                  <a:srgbClr val="1E3A8A"/>
                </a:solidFill>
                <a:latin typeface="Poppins"/>
              </a:rPr>
              <a:t>Hakikat</a:t>
            </a:r>
            <a:r>
              <a:rPr sz="4200" b="1" i="0" u="none" dirty="0">
                <a:solidFill>
                  <a:srgbClr val="1E3A8A"/>
                </a:solidFill>
                <a:latin typeface="Poppins"/>
              </a:rPr>
              <a:t> TKA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519512-7D22-1219-FAF7-5D522E2D575E}"/>
              </a:ext>
            </a:extLst>
          </p:cNvPr>
          <p:cNvSpPr txBox="1"/>
          <p:nvPr/>
        </p:nvSpPr>
        <p:spPr>
          <a:xfrm>
            <a:off x="250166" y="1234203"/>
            <a:ext cx="7620000" cy="685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sz="1800" b="0" i="0" u="none" dirty="0" err="1">
                <a:solidFill>
                  <a:srgbClr val="475569"/>
                </a:solidFill>
                <a:latin typeface="Lato"/>
              </a:rPr>
              <a:t>Pengenalan</a:t>
            </a:r>
            <a:r>
              <a:rPr sz="180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800" b="0" i="0" u="none" dirty="0" err="1">
                <a:solidFill>
                  <a:srgbClr val="475569"/>
                </a:solidFill>
                <a:latin typeface="Lato"/>
              </a:rPr>
              <a:t>Regulasi</a:t>
            </a:r>
            <a:r>
              <a:rPr sz="1800" b="0" i="0" u="none" dirty="0">
                <a:solidFill>
                  <a:srgbClr val="475569"/>
                </a:solidFill>
                <a:latin typeface="Lato"/>
              </a:rPr>
              <a:t> Baru Kementerian Pendidikan Dasar dan </a:t>
            </a:r>
            <a:r>
              <a:rPr sz="1800" b="0" i="0" u="none" dirty="0" err="1">
                <a:solidFill>
                  <a:srgbClr val="475569"/>
                </a:solidFill>
                <a:latin typeface="Lato"/>
              </a:rPr>
              <a:t>Menengah</a:t>
            </a:r>
            <a:r>
              <a:rPr sz="1800" b="0" i="0" u="none" dirty="0">
                <a:solidFill>
                  <a:srgbClr val="475569"/>
                </a:solidFill>
                <a:latin typeface="Lato"/>
              </a:rPr>
              <a:t> Bagi Guru BK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B373FD1-D73F-4680-3DE6-2FBCF18C2762}"/>
              </a:ext>
            </a:extLst>
          </p:cNvPr>
          <p:cNvSpPr txBox="1"/>
          <p:nvPr/>
        </p:nvSpPr>
        <p:spPr>
          <a:xfrm>
            <a:off x="32164" y="2186316"/>
            <a:ext cx="7848275" cy="454239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742950" lvl="1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fi-FI" sz="1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Fungsi Utama:</a:t>
            </a:r>
            <a:r>
              <a:rPr lang="fi-FI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TKA adalah </a:t>
            </a:r>
            <a:r>
              <a:rPr lang="fi-FI" sz="1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Asesmen Diagnostik Terstandar</a:t>
            </a:r>
            <a:r>
              <a:rPr lang="fi-FI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Ini adalah cermin obyektif untuk melihat potensi skolastik dan akademik siswa.</a:t>
            </a:r>
            <a:endParaRPr lang="fi-FI" sz="1600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sv-SE" sz="1600" b="1" dirty="0">
                <a:solidFill>
                  <a:srgbClr val="334155"/>
                </a:solidFill>
                <a:latin typeface="Lato"/>
              </a:rPr>
              <a:t>Tidak Menentukan Kelulusan:</a:t>
            </a:r>
            <a:r>
              <a:rPr lang="sv-SE" sz="1600" dirty="0">
                <a:solidFill>
                  <a:srgbClr val="334155"/>
                </a:solidFill>
                <a:latin typeface="Lato"/>
              </a:rPr>
              <a:t> Berbeda dari UN, TKA sifatnya pemetaan objektif tanpa membuat siswa merasa tertekan</a:t>
            </a:r>
            <a:endParaRPr lang="en-ID" sz="1600" kern="100" dirty="0">
              <a:solidFill>
                <a:srgbClr val="334155"/>
              </a:solidFill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fi-FI" sz="1600" b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Komposisi Tes:</a:t>
            </a:r>
            <a:r>
              <a:rPr lang="fi-FI" sz="1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Terdiri dari Mata Pelajaran Wajib (Bahasa Indonesia, Matematika, Bahasa Inggris) dan 2 Mata Pelajaran Pilihan yang disesuaikan dengan arah minat/jurusan tujuan.</a:t>
            </a:r>
            <a:endParaRPr lang="en-ID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ID" sz="16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Format &amp; Sifat:</a:t>
            </a:r>
            <a:r>
              <a:rPr lang="en-ID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en-ID" sz="1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Berbasis</a:t>
            </a:r>
            <a:r>
              <a:rPr lang="en-ID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en-ID" sz="1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Komputer</a:t>
            </a:r>
            <a:r>
              <a:rPr lang="en-ID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(CBT). Yang paling </a:t>
            </a:r>
            <a:r>
              <a:rPr lang="en-ID" sz="1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penting</a:t>
            </a:r>
            <a:r>
              <a:rPr lang="en-ID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: </a:t>
            </a:r>
            <a:r>
              <a:rPr lang="en-ID" sz="16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Hasil TKA </a:t>
            </a:r>
            <a:r>
              <a:rPr lang="en-ID" sz="1600" b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tidak</a:t>
            </a:r>
            <a:r>
              <a:rPr lang="en-ID" sz="16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en-ID" sz="1600" b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boleh</a:t>
            </a:r>
            <a:r>
              <a:rPr lang="en-ID" sz="16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en-ID" sz="1600" b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digunakan</a:t>
            </a:r>
            <a:r>
              <a:rPr lang="en-ID" sz="16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en-ID" sz="1600" b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untuk</a:t>
            </a:r>
            <a:r>
              <a:rPr lang="en-ID" sz="16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'</a:t>
            </a:r>
            <a:r>
              <a:rPr lang="en-ID" sz="1600" b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menghakimi</a:t>
            </a:r>
            <a:r>
              <a:rPr lang="en-ID" sz="16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' </a:t>
            </a:r>
            <a:r>
              <a:rPr lang="en-ID" sz="1600" b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atau</a:t>
            </a:r>
            <a:r>
              <a:rPr lang="en-ID" sz="16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en-ID" sz="1600" b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membanding-bandingkan</a:t>
            </a:r>
            <a:r>
              <a:rPr lang="en-ID" sz="1600" b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en-ID" sz="1600" b="1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siswa</a:t>
            </a:r>
            <a:r>
              <a:rPr lang="en-ID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, </a:t>
            </a:r>
            <a:r>
              <a:rPr lang="en-ID" sz="1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melainkan</a:t>
            </a:r>
            <a:r>
              <a:rPr lang="en-ID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en-ID" sz="1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sebagai</a:t>
            </a:r>
            <a:r>
              <a:rPr lang="en-ID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en-ID" sz="1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dasar</a:t>
            </a:r>
            <a:r>
              <a:rPr lang="en-ID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Mapping (</a:t>
            </a:r>
            <a:r>
              <a:rPr lang="en-ID" sz="16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Pemetaan</a:t>
            </a:r>
            <a:r>
              <a:rPr lang="en-ID" sz="1600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) oleh Guru BK.</a:t>
            </a:r>
            <a:endParaRPr lang="en-ID" sz="1600" dirty="0"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ID" sz="1600" b="1" dirty="0" err="1">
                <a:solidFill>
                  <a:srgbClr val="334155"/>
                </a:solidFill>
                <a:latin typeface="Lato"/>
              </a:rPr>
              <a:t>Portofolio</a:t>
            </a:r>
            <a:r>
              <a:rPr lang="en-ID" sz="1600" b="1" dirty="0">
                <a:solidFill>
                  <a:srgbClr val="334155"/>
                </a:solidFill>
                <a:latin typeface="Lato"/>
              </a:rPr>
              <a:t> </a:t>
            </a:r>
            <a:r>
              <a:rPr lang="en-ID" sz="1600" b="1" dirty="0" err="1">
                <a:solidFill>
                  <a:srgbClr val="334155"/>
                </a:solidFill>
                <a:latin typeface="Lato"/>
              </a:rPr>
              <a:t>Karir</a:t>
            </a:r>
            <a:r>
              <a:rPr lang="en-ID" sz="1600" b="1" dirty="0">
                <a:solidFill>
                  <a:srgbClr val="334155"/>
                </a:solidFill>
                <a:latin typeface="Lato"/>
              </a:rPr>
              <a:t> &amp; </a:t>
            </a:r>
            <a:r>
              <a:rPr lang="en-ID" sz="1600" b="1" dirty="0" err="1">
                <a:solidFill>
                  <a:srgbClr val="334155"/>
                </a:solidFill>
                <a:latin typeface="Lato"/>
              </a:rPr>
              <a:t>Seleksi</a:t>
            </a:r>
            <a:r>
              <a:rPr lang="en-ID" sz="1600" b="1" dirty="0">
                <a:solidFill>
                  <a:srgbClr val="334155"/>
                </a:solidFill>
                <a:latin typeface="Lato"/>
              </a:rPr>
              <a:t>: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 Hasil TKA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menjadi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rujukan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utama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bimbingan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karir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, SNBP,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seleksi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perguruan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tinggi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, dan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beasiswa</a:t>
            </a:r>
            <a:endParaRPr lang="en-ID" sz="1600" dirty="0">
              <a:solidFill>
                <a:srgbClr val="334155"/>
              </a:solidFill>
              <a:latin typeface="Lato"/>
            </a:endParaRPr>
          </a:p>
          <a:p>
            <a:pPr marL="742950" lvl="1" indent="-285750" algn="just"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914400" algn="l"/>
              </a:tabLst>
            </a:pPr>
            <a:r>
              <a:rPr lang="en-ID" sz="1600" b="1" dirty="0">
                <a:solidFill>
                  <a:srgbClr val="334155"/>
                </a:solidFill>
                <a:latin typeface="Lato"/>
              </a:rPr>
              <a:t>Hak </a:t>
            </a:r>
            <a:r>
              <a:rPr lang="en-ID" sz="1600" b="1" dirty="0" err="1">
                <a:solidFill>
                  <a:srgbClr val="334155"/>
                </a:solidFill>
                <a:latin typeface="Lato"/>
              </a:rPr>
              <a:t>Seluruh</a:t>
            </a:r>
            <a:r>
              <a:rPr lang="en-ID" sz="1600" b="1" dirty="0">
                <a:solidFill>
                  <a:srgbClr val="334155"/>
                </a:solidFill>
                <a:latin typeface="Lato"/>
              </a:rPr>
              <a:t> </a:t>
            </a:r>
            <a:r>
              <a:rPr lang="en-ID" sz="1600" b="1" dirty="0" err="1">
                <a:solidFill>
                  <a:srgbClr val="334155"/>
                </a:solidFill>
                <a:latin typeface="Lato"/>
              </a:rPr>
              <a:t>Siswa</a:t>
            </a:r>
            <a:r>
              <a:rPr lang="en-ID" sz="1600" b="1" dirty="0">
                <a:solidFill>
                  <a:srgbClr val="334155"/>
                </a:solidFill>
                <a:latin typeface="Lato"/>
              </a:rPr>
              <a:t>: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Semua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 murid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kelas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 XII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berhak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mengikuti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 TKA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tanpa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memandang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 status </a:t>
            </a:r>
            <a:r>
              <a:rPr lang="en-ID" sz="1600" dirty="0" err="1">
                <a:solidFill>
                  <a:srgbClr val="334155"/>
                </a:solidFill>
                <a:latin typeface="Lato"/>
              </a:rPr>
              <a:t>sosial-ekonomi</a:t>
            </a:r>
            <a:r>
              <a:rPr lang="en-ID" sz="1600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271712"/>
            <a:ext cx="2590800" cy="4110038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0900" y="2271712"/>
            <a:ext cx="2590800" cy="4110038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2271712"/>
            <a:ext cx="2590800" cy="4026346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9700" y="2271712"/>
            <a:ext cx="2590800" cy="4026346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25" y="2547937"/>
            <a:ext cx="533400" cy="533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09625" y="3271837"/>
            <a:ext cx="222027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3A8A"/>
                </a:solidFill>
                <a:latin typeface="Poppins SemiBold"/>
              </a:rPr>
              <a:t>1. Pra-TKA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9625" y="3719512"/>
            <a:ext cx="2114550" cy="21544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Asesmen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diagnostik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kognitif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mengecek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latar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belakang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ekonomi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hambatan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pribadi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kesiapan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mental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9025" y="2547937"/>
            <a:ext cx="533400" cy="533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29025" y="3271837"/>
            <a:ext cx="222027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3A8A"/>
                </a:solidFill>
                <a:latin typeface="Poppins SemiBold"/>
              </a:rPr>
              <a:t>2. Eksekusi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29025" y="3719512"/>
            <a:ext cx="2114550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Mendampingi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siswa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memilih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mata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pelajaran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pilihan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yang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selaras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dengan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minat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rencana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lanjut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8425" y="2547937"/>
            <a:ext cx="533400" cy="5334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448425" y="3271837"/>
            <a:ext cx="222027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3A8A"/>
                </a:solidFill>
                <a:latin typeface="Poppins SemiBold"/>
              </a:rPr>
              <a:t>3. Pasca-TKA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8425" y="3719512"/>
            <a:ext cx="2114550" cy="184665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Konseling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individu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membandingkan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hasil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TKA,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rapor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minat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nyata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untuk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membangun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kesadaran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potensi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67825" y="2547937"/>
            <a:ext cx="533400" cy="5334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267825" y="3271837"/>
            <a:ext cx="222027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>
                <a:solidFill>
                  <a:srgbClr val="1E3A8A"/>
                </a:solidFill>
                <a:latin typeface="Poppins SemiBold"/>
              </a:rPr>
              <a:t>4. Rencana Aksi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67825" y="3719512"/>
            <a:ext cx="2114550" cy="15388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Penyusunan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matriks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peluang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mencakup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PTN,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Politeknik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Vokasi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ikatan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dinas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dan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jalur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2000" b="0" i="0" u="none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beasiswa</a:t>
            </a:r>
            <a:r>
              <a:rPr sz="2000" b="0" i="0" u="none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6312" y="2681287"/>
            <a:ext cx="200025" cy="266700"/>
          </a:xfrm>
          <a:prstGeom prst="rect">
            <a:avLst/>
          </a:prstGeom>
        </p:spPr>
      </p:pic>
      <p:pic>
        <p:nvPicPr>
          <p:cNvPr id="19" name="Picture 18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43325" y="2681287"/>
            <a:ext cx="304800" cy="266700"/>
          </a:xfrm>
          <a:prstGeom prst="rect">
            <a:avLst/>
          </a:prstGeom>
        </p:spPr>
      </p:pic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548437" y="2681287"/>
            <a:ext cx="333375" cy="266700"/>
          </a:xfrm>
          <a:prstGeom prst="rect">
            <a:avLst/>
          </a:prstGeom>
        </p:spPr>
      </p:pic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401175" y="2681287"/>
            <a:ext cx="266700" cy="2667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71500" y="476250"/>
            <a:ext cx="116014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Poppins"/>
              </a:rPr>
              <a:t>4 Alur Kerja Pemetaan TKA oleh BK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0508" y="5317485"/>
            <a:ext cx="56007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 dirty="0" err="1">
                <a:solidFill>
                  <a:srgbClr val="1E3A8A"/>
                </a:solidFill>
                <a:latin typeface="Poppins SemiBold"/>
              </a:rPr>
              <a:t>Membangkitkan</a:t>
            </a:r>
            <a:r>
              <a:rPr sz="1800" b="0" i="0" u="none" dirty="0">
                <a:solidFill>
                  <a:srgbClr val="1E3A8A"/>
                </a:solidFill>
                <a:latin typeface="Poppins SemiBold"/>
              </a:rPr>
              <a:t> </a:t>
            </a:r>
            <a:r>
              <a:rPr sz="1800" b="0" i="0" u="none" dirty="0" err="1">
                <a:solidFill>
                  <a:srgbClr val="1E3A8A"/>
                </a:solidFill>
                <a:latin typeface="Poppins SemiBold"/>
              </a:rPr>
              <a:t>Motivasi</a:t>
            </a:r>
            <a:r>
              <a:rPr sz="1800" b="0" i="0" u="none" dirty="0">
                <a:solidFill>
                  <a:srgbClr val="1E3A8A"/>
                </a:solidFill>
                <a:latin typeface="Poppins SemiBold"/>
              </a:rPr>
              <a:t> &amp; Akses </a:t>
            </a:r>
            <a:r>
              <a:rPr sz="1800" b="0" i="0" u="none" dirty="0" err="1">
                <a:solidFill>
                  <a:srgbClr val="1E3A8A"/>
                </a:solidFill>
                <a:latin typeface="Poppins SemiBold"/>
              </a:rPr>
              <a:t>Beasiswa</a:t>
            </a:r>
            <a:endParaRPr sz="1800" b="0" i="0" u="none" dirty="0">
              <a:solidFill>
                <a:srgbClr val="1E3A8A"/>
              </a:solidFill>
              <a:latin typeface="Poppins Semi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827" y="1321899"/>
            <a:ext cx="5757381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 dirty="0">
                <a:solidFill>
                  <a:srgbClr val="334155"/>
                </a:solidFill>
                <a:latin typeface="Lato"/>
              </a:rPr>
              <a:t>Akar </a:t>
            </a:r>
            <a:r>
              <a:rPr b="1" i="0" u="none" dirty="0" err="1">
                <a:solidFill>
                  <a:srgbClr val="334155"/>
                </a:solidFill>
                <a:latin typeface="Lato"/>
              </a:rPr>
              <a:t>Masalah</a:t>
            </a:r>
            <a:r>
              <a:rPr b="1" i="0" u="none" dirty="0">
                <a:solidFill>
                  <a:srgbClr val="334155"/>
                </a:solidFill>
                <a:latin typeface="Lato"/>
              </a:rPr>
              <a:t>:</a:t>
            </a:r>
            <a:r>
              <a:rPr b="0" i="0" u="none" dirty="0">
                <a:solidFill>
                  <a:srgbClr val="334155"/>
                </a:solidFill>
                <a:latin typeface="Lato"/>
              </a:rPr>
              <a:t> Kurang </a:t>
            </a:r>
            <a:r>
              <a:rPr b="0" i="0" u="none" dirty="0" err="1">
                <a:solidFill>
                  <a:srgbClr val="334155"/>
                </a:solidFill>
                <a:latin typeface="Lato"/>
              </a:rPr>
              <a:t>percaya</a:t>
            </a:r>
            <a:r>
              <a:rPr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b="0" i="0" u="none" dirty="0" err="1">
                <a:solidFill>
                  <a:srgbClr val="334155"/>
                </a:solidFill>
                <a:latin typeface="Lato"/>
              </a:rPr>
              <a:t>diri</a:t>
            </a:r>
            <a:r>
              <a:rPr b="0" i="0" u="none" dirty="0">
                <a:solidFill>
                  <a:srgbClr val="334155"/>
                </a:solidFill>
                <a:latin typeface="Lato"/>
              </a:rPr>
              <a:t> (self-efficacy </a:t>
            </a:r>
            <a:r>
              <a:rPr b="0" i="0" u="none" dirty="0" err="1">
                <a:solidFill>
                  <a:srgbClr val="334155"/>
                </a:solidFill>
                <a:latin typeface="Lato"/>
              </a:rPr>
              <a:t>rendah</a:t>
            </a:r>
            <a:r>
              <a:rPr b="0" i="0" u="none" dirty="0">
                <a:solidFill>
                  <a:srgbClr val="334155"/>
                </a:solidFill>
                <a:latin typeface="Lato"/>
              </a:rPr>
              <a:t>),</a:t>
            </a:r>
            <a:r>
              <a:rPr lang="en-ID" b="0" i="0" u="none" dirty="0">
                <a:solidFill>
                  <a:srgbClr val="334155"/>
                </a:solidFill>
                <a:latin typeface="Lato"/>
              </a:rPr>
              <a:t>.</a:t>
            </a:r>
            <a:endParaRPr b="0" i="0" u="none" dirty="0">
              <a:solidFill>
                <a:srgbClr val="334155"/>
              </a:solidFill>
              <a:latin typeface="Lato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60" y="6233308"/>
            <a:ext cx="7262714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1" i="0" u="none" dirty="0" err="1">
                <a:solidFill>
                  <a:srgbClr val="334155"/>
                </a:solidFill>
                <a:latin typeface="Lato"/>
              </a:rPr>
              <a:t>Pendekatan</a:t>
            </a:r>
            <a:r>
              <a:rPr sz="1600" b="1" i="0" u="none" dirty="0">
                <a:solidFill>
                  <a:srgbClr val="334155"/>
                </a:solidFill>
                <a:latin typeface="Lato"/>
              </a:rPr>
              <a:t> BK: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Gunakan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growth mindset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hadirkan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alumni yang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berhasil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bangkit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dari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latar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belakang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serupa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untuk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konseling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kelompok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7660" y="2277341"/>
            <a:ext cx="7053650" cy="221599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i-F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Siswa Akademik Pas-pasan</a:t>
            </a: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Jangan paksakan masuk PTN Jalur Akademik Teori. Arahkan ke </a:t>
            </a:r>
            <a:r>
              <a:rPr lang="fi-F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Politeknik Vokasi (D3/D4)</a:t>
            </a: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yang 70% praktikum dan siap kerja. 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TKA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membantu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kita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melihat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minat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terapan</a:t>
            </a:r>
            <a:r>
              <a:rPr lang="en-I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mereka</a:t>
            </a:r>
            <a:endParaRPr lang="en-I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ID" b="1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merasa</a:t>
            </a:r>
            <a:r>
              <a:rPr lang="en-ID" b="1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1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b="1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1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mampu</a:t>
            </a:r>
            <a:r>
              <a:rPr lang="en-ID" b="1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1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secara</a:t>
            </a:r>
            <a:r>
              <a:rPr lang="en-ID" b="1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b="1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finansial</a:t>
            </a:r>
            <a:r>
              <a:rPr lang="en-ID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sehingga</a:t>
            </a:r>
            <a:r>
              <a:rPr lang="en-ID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menganggap</a:t>
            </a:r>
            <a:r>
              <a:rPr lang="en-ID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TKA </a:t>
            </a:r>
            <a:r>
              <a:rPr lang="en-ID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tidak</a:t>
            </a:r>
            <a:r>
              <a:rPr lang="en-ID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dirty="0" err="1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berguna</a:t>
            </a:r>
            <a:r>
              <a:rPr lang="en-ID" dirty="0">
                <a:solidFill>
                  <a:srgbClr val="33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Tugas kita adalah menjadi </a:t>
            </a:r>
            <a:r>
              <a:rPr lang="fi-FI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'hacker informasi beasiswa'</a:t>
            </a:r>
            <a:r>
              <a:rPr lang="fi-FI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Beritahu mereka: kuliah hari ini bisa 100% gratis dan bahkan dapat uang saku lewat KIP-Kuliah, Beasiswa BPSDM Aceh, atau Beasiswa Industri</a:t>
            </a:r>
            <a:endParaRPr b="0" i="0" u="none" dirty="0">
              <a:solidFill>
                <a:srgbClr val="3341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A56811-BC8B-0512-5B5A-400367F3B0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54" r="27004"/>
          <a:stretch>
            <a:fillRect/>
          </a:stretch>
        </p:blipFill>
        <p:spPr>
          <a:xfrm>
            <a:off x="7415488" y="30826"/>
            <a:ext cx="4811147" cy="67090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80A2EFB-032D-F181-9918-7685367BD22A}"/>
              </a:ext>
            </a:extLst>
          </p:cNvPr>
          <p:cNvSpPr txBox="1"/>
          <p:nvPr/>
        </p:nvSpPr>
        <p:spPr>
          <a:xfrm>
            <a:off x="20855" y="193716"/>
            <a:ext cx="7409519" cy="61016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 err="1">
                <a:solidFill>
                  <a:srgbClr val="1E3A8A"/>
                </a:solidFill>
                <a:latin typeface="Poppins"/>
              </a:rPr>
              <a:t>Contoh</a:t>
            </a:r>
            <a:r>
              <a:rPr lang="en-US" sz="3600" b="1" dirty="0">
                <a:solidFill>
                  <a:srgbClr val="1E3A8A"/>
                </a:solidFill>
                <a:latin typeface="Poppins"/>
              </a:rPr>
              <a:t> </a:t>
            </a:r>
            <a:r>
              <a:rPr sz="3600" b="1" i="0" u="none" dirty="0" err="1">
                <a:solidFill>
                  <a:srgbClr val="1E3A8A"/>
                </a:solidFill>
                <a:latin typeface="Poppins"/>
              </a:rPr>
              <a:t>Realitas</a:t>
            </a:r>
            <a:r>
              <a:rPr sz="3600" b="1" i="0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3600" b="1" i="0" u="none" dirty="0" err="1">
                <a:solidFill>
                  <a:srgbClr val="1E3A8A"/>
                </a:solidFill>
                <a:latin typeface="Poppins"/>
              </a:rPr>
              <a:t>Lapangan</a:t>
            </a:r>
            <a:endParaRPr sz="3600" b="1" i="0" u="none" dirty="0">
              <a:solidFill>
                <a:srgbClr val="1E3A8A"/>
              </a:solidFill>
              <a:latin typeface="Poppi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950" y="683999"/>
            <a:ext cx="6147799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 dirty="0" err="1">
                <a:solidFill>
                  <a:srgbClr val="1E3A8A"/>
                </a:solidFill>
                <a:latin typeface="Poppins"/>
              </a:rPr>
              <a:t>Dilema</a:t>
            </a:r>
            <a:r>
              <a:rPr sz="2700" b="1" i="0" u="none" dirty="0">
                <a:solidFill>
                  <a:srgbClr val="1E3A8A"/>
                </a:solidFill>
                <a:latin typeface="Poppins"/>
              </a:rPr>
              <a:t> "</a:t>
            </a:r>
            <a:r>
              <a:rPr sz="2700" b="1" i="0" u="none" dirty="0" err="1">
                <a:solidFill>
                  <a:srgbClr val="1E3A8A"/>
                </a:solidFill>
                <a:latin typeface="Poppins"/>
              </a:rPr>
              <a:t>Langsung</a:t>
            </a:r>
            <a:r>
              <a:rPr sz="2700" b="1" i="0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2700" b="1" i="0" u="none" dirty="0" err="1">
                <a:solidFill>
                  <a:srgbClr val="1E3A8A"/>
                </a:solidFill>
                <a:latin typeface="Poppins"/>
              </a:rPr>
              <a:t>Kerja</a:t>
            </a:r>
            <a:r>
              <a:rPr sz="2700" b="1" i="0" u="none" dirty="0">
                <a:solidFill>
                  <a:srgbClr val="1E3A8A"/>
                </a:solidFill>
                <a:latin typeface="Poppins"/>
              </a:rPr>
              <a:t> / </a:t>
            </a:r>
            <a:r>
              <a:rPr sz="2700" b="1" i="0" u="none" dirty="0" err="1">
                <a:solidFill>
                  <a:srgbClr val="1E3A8A"/>
                </a:solidFill>
                <a:latin typeface="Poppins"/>
              </a:rPr>
              <a:t>Bisnis</a:t>
            </a:r>
            <a:r>
              <a:rPr sz="2700" b="1" i="0" u="none" dirty="0">
                <a:solidFill>
                  <a:srgbClr val="1E3A8A"/>
                </a:solidFill>
                <a:latin typeface="Poppins"/>
              </a:rPr>
              <a:t>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3419" y="2008598"/>
            <a:ext cx="56007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 dirty="0">
                <a:solidFill>
                  <a:srgbClr val="1E3A8A"/>
                </a:solidFill>
                <a:latin typeface="Poppins SemiBold"/>
              </a:rPr>
              <a:t>Re-Framing </a:t>
            </a:r>
            <a:r>
              <a:rPr sz="1800" b="0" i="0" u="none" dirty="0" err="1">
                <a:solidFill>
                  <a:srgbClr val="1E3A8A"/>
                </a:solidFill>
                <a:latin typeface="Poppins SemiBold"/>
              </a:rPr>
              <a:t>Sudut</a:t>
            </a:r>
            <a:r>
              <a:rPr sz="1800" b="0" i="0" u="none" dirty="0">
                <a:solidFill>
                  <a:srgbClr val="1E3A8A"/>
                </a:solidFill>
                <a:latin typeface="Poppins SemiBold"/>
              </a:rPr>
              <a:t> Pandang </a:t>
            </a:r>
            <a:r>
              <a:rPr sz="1800" b="0" i="0" u="none" dirty="0" err="1">
                <a:solidFill>
                  <a:srgbClr val="1E3A8A"/>
                </a:solidFill>
                <a:latin typeface="Poppins SemiBold"/>
              </a:rPr>
              <a:t>Siswa</a:t>
            </a:r>
            <a:endParaRPr sz="1800" b="0" i="0" u="none" dirty="0">
              <a:solidFill>
                <a:srgbClr val="1E3A8A"/>
              </a:solidFill>
              <a:latin typeface="Poppins Semi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" y="2827466"/>
            <a:ext cx="5334000" cy="819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600" b="1" i="0" u="none" dirty="0" err="1">
                <a:solidFill>
                  <a:srgbClr val="334155"/>
                </a:solidFill>
                <a:latin typeface="Lato"/>
              </a:rPr>
              <a:t>Kondisi</a:t>
            </a:r>
            <a:r>
              <a:rPr sz="1600" b="1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1" i="0" u="none" dirty="0" err="1">
                <a:solidFill>
                  <a:srgbClr val="334155"/>
                </a:solidFill>
                <a:latin typeface="Lato"/>
              </a:rPr>
              <a:t>Lapangan</a:t>
            </a:r>
            <a:r>
              <a:rPr sz="1600" b="1" i="0" u="none" dirty="0">
                <a:solidFill>
                  <a:srgbClr val="334155"/>
                </a:solidFill>
                <a:latin typeface="Lato"/>
              </a:rPr>
              <a:t>: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Siswa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bantu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kebun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toko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ortu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atau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buka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cuci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motor.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Merasa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memegang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uang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tunai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lebih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penting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dari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ijazah.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3990513"/>
            <a:ext cx="5334000" cy="10961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600" b="1" i="0" u="none" dirty="0">
                <a:solidFill>
                  <a:srgbClr val="334155"/>
                </a:solidFill>
                <a:latin typeface="Lato"/>
              </a:rPr>
              <a:t>Strategi Re-Framing: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Apresiasi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kemandirian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mereka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lalu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perluas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jangkauan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pikirannya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: 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"</a:t>
            </a:r>
            <a:r>
              <a:rPr sz="1600" b="0" i="1" u="none" dirty="0" err="1">
                <a:solidFill>
                  <a:srgbClr val="334155"/>
                </a:solidFill>
                <a:latin typeface="Lato"/>
              </a:rPr>
              <a:t>Dengan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1" u="none" dirty="0" err="1">
                <a:solidFill>
                  <a:srgbClr val="334155"/>
                </a:solidFill>
                <a:latin typeface="Lato"/>
              </a:rPr>
              <a:t>ilmu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1" u="none" dirty="0" err="1">
                <a:solidFill>
                  <a:srgbClr val="334155"/>
                </a:solidFill>
                <a:latin typeface="Lato"/>
              </a:rPr>
              <a:t>perguruan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1" u="none" dirty="0" err="1">
                <a:solidFill>
                  <a:srgbClr val="334155"/>
                </a:solidFill>
                <a:latin typeface="Lato"/>
              </a:rPr>
              <a:t>tinggi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/</a:t>
            </a:r>
            <a:r>
              <a:rPr sz="1600" b="0" i="1" u="none" dirty="0" err="1">
                <a:solidFill>
                  <a:srgbClr val="334155"/>
                </a:solidFill>
                <a:latin typeface="Lato"/>
              </a:rPr>
              <a:t>vokasi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1600" b="0" i="1" u="none" dirty="0" err="1">
                <a:solidFill>
                  <a:srgbClr val="334155"/>
                </a:solidFill>
                <a:latin typeface="Lato"/>
              </a:rPr>
              <a:t>kamu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1" u="none" dirty="0" err="1">
                <a:solidFill>
                  <a:srgbClr val="334155"/>
                </a:solidFill>
                <a:latin typeface="Lato"/>
              </a:rPr>
              <a:t>bisa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1" u="none" dirty="0" err="1">
                <a:solidFill>
                  <a:srgbClr val="334155"/>
                </a:solidFill>
                <a:latin typeface="Lato"/>
              </a:rPr>
              <a:t>buka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 10 </a:t>
            </a:r>
            <a:r>
              <a:rPr sz="1600" b="0" i="1" u="none" dirty="0" err="1">
                <a:solidFill>
                  <a:srgbClr val="334155"/>
                </a:solidFill>
                <a:latin typeface="Lato"/>
              </a:rPr>
              <a:t>cabang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1" u="none" dirty="0" err="1">
                <a:solidFill>
                  <a:srgbClr val="334155"/>
                </a:solidFill>
                <a:latin typeface="Lato"/>
              </a:rPr>
              <a:t>cuci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 motor </a:t>
            </a:r>
            <a:r>
              <a:rPr sz="1600" b="0" i="1" u="none" dirty="0" err="1">
                <a:solidFill>
                  <a:srgbClr val="334155"/>
                </a:solidFill>
                <a:latin typeface="Lato"/>
              </a:rPr>
              <a:t>atau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1" u="none" dirty="0" err="1">
                <a:solidFill>
                  <a:srgbClr val="334155"/>
                </a:solidFill>
                <a:latin typeface="Lato"/>
              </a:rPr>
              <a:t>kelola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1" u="none" dirty="0" err="1">
                <a:solidFill>
                  <a:srgbClr val="334155"/>
                </a:solidFill>
                <a:latin typeface="Lato"/>
              </a:rPr>
              <a:t>industri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1" u="none" dirty="0" err="1">
                <a:solidFill>
                  <a:srgbClr val="334155"/>
                </a:solidFill>
                <a:latin typeface="Lato"/>
              </a:rPr>
              <a:t>kebun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1" u="none" dirty="0" err="1">
                <a:solidFill>
                  <a:srgbClr val="334155"/>
                </a:solidFill>
                <a:latin typeface="Lato"/>
              </a:rPr>
              <a:t>secara</a:t>
            </a:r>
            <a:r>
              <a:rPr sz="1600" b="0" i="1" u="none" dirty="0">
                <a:solidFill>
                  <a:srgbClr val="334155"/>
                </a:solidFill>
                <a:latin typeface="Lato"/>
              </a:rPr>
              <a:t> modern!"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9032" y="5493737"/>
            <a:ext cx="5334000" cy="8140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sz="1600" b="1" i="0" u="none">
                <a:solidFill>
                  <a:srgbClr val="334155"/>
                </a:solidFill>
                <a:latin typeface="Lato"/>
              </a:rPr>
              <a:t>Jalur Fleksibel:</a:t>
            </a:r>
            <a:r>
              <a:rPr sz="1600" b="0" i="0" u="none">
                <a:solidFill>
                  <a:srgbClr val="334155"/>
                </a:solidFill>
                <a:latin typeface="Lato"/>
              </a:rPr>
              <a:t> Tawarkan opsi Politeknik Vokasi, Universitas Terbuka (UT), atau Kuliah Karyawan yang memungkinkan kuliah sambil bekerja.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C14466F-3072-999A-48D0-DBED770E9E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18" t="22044" r="5935" b="24794"/>
          <a:stretch>
            <a:fillRect/>
          </a:stretch>
        </p:blipFill>
        <p:spPr>
          <a:xfrm>
            <a:off x="8395242" y="3237257"/>
            <a:ext cx="2753475" cy="364583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756088F-FD31-8E3B-303B-DDC2BF64937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23" t="29813" r="3643" b="13260"/>
          <a:stretch>
            <a:fillRect/>
          </a:stretch>
        </p:blipFill>
        <p:spPr>
          <a:xfrm>
            <a:off x="9671835" y="27986"/>
            <a:ext cx="2553186" cy="3488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42CEE1D-747F-88E2-C640-BB46B89FE58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258" t="27116" r="9444" b="14308"/>
          <a:stretch>
            <a:fillRect/>
          </a:stretch>
        </p:blipFill>
        <p:spPr>
          <a:xfrm>
            <a:off x="7520712" y="843015"/>
            <a:ext cx="1966393" cy="29979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881187"/>
            <a:ext cx="3530649" cy="390525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749" y="1881187"/>
            <a:ext cx="3530649" cy="39052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9999" y="1881187"/>
            <a:ext cx="3530649" cy="39052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33425" y="4291012"/>
            <a:ext cx="336713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 dirty="0">
                <a:solidFill>
                  <a:srgbClr val="1E3A8A"/>
                </a:solidFill>
                <a:latin typeface="Poppins SemiBold"/>
              </a:rPr>
              <a:t>PTN &amp; </a:t>
            </a:r>
            <a:r>
              <a:rPr sz="1800" b="0" i="0" u="none" dirty="0" err="1">
                <a:solidFill>
                  <a:srgbClr val="1E3A8A"/>
                </a:solidFill>
                <a:latin typeface="Poppins SemiBold"/>
              </a:rPr>
              <a:t>Akademisi</a:t>
            </a:r>
            <a:endParaRPr sz="1800" b="0" i="0" u="none" dirty="0">
              <a:solidFill>
                <a:srgbClr val="1E3A8A"/>
              </a:solidFill>
              <a:latin typeface="Poppins SemiBold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3425" y="4738687"/>
            <a:ext cx="3206799" cy="10593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Fokus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pada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pendalaman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teori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riset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, dan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jalur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profesional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seperti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kedokteran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,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hukum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, dan </a:t>
            </a:r>
            <a:r>
              <a:rPr sz="1600" b="0" i="0" u="none" dirty="0" err="1">
                <a:solidFill>
                  <a:srgbClr val="334155"/>
                </a:solidFill>
                <a:latin typeface="Lato"/>
              </a:rPr>
              <a:t>sains</a:t>
            </a:r>
            <a:r>
              <a:rPr sz="1600" b="0" i="0" u="none" dirty="0">
                <a:solidFill>
                  <a:srgbClr val="334155"/>
                </a:solidFill>
                <a:latin typeface="Lato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2674" y="4291012"/>
            <a:ext cx="3367139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 dirty="0" err="1">
                <a:solidFill>
                  <a:srgbClr val="1E3A8A"/>
                </a:solidFill>
                <a:latin typeface="Poppins SemiBold"/>
              </a:rPr>
              <a:t>Politeknik</a:t>
            </a:r>
            <a:r>
              <a:rPr sz="1800" b="0" i="0" u="none" dirty="0">
                <a:solidFill>
                  <a:srgbClr val="1E3A8A"/>
                </a:solidFill>
                <a:latin typeface="Poppins SemiBold"/>
              </a:rPr>
              <a:t> </a:t>
            </a:r>
            <a:r>
              <a:rPr sz="1800" b="0" i="0" u="none" dirty="0" err="1">
                <a:solidFill>
                  <a:srgbClr val="1E3A8A"/>
                </a:solidFill>
                <a:latin typeface="Poppins SemiBold"/>
              </a:rPr>
              <a:t>Vokasi</a:t>
            </a:r>
            <a:r>
              <a:rPr sz="1800" b="0" i="0" u="none" dirty="0">
                <a:solidFill>
                  <a:srgbClr val="1E3A8A"/>
                </a:solidFill>
                <a:latin typeface="Poppins SemiBold"/>
              </a:rPr>
              <a:t> (D3/D4)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2674" y="4738687"/>
            <a:ext cx="3206799" cy="10593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600" b="0" i="0" u="none">
                <a:solidFill>
                  <a:srgbClr val="334155"/>
                </a:solidFill>
                <a:latin typeface="Lato"/>
              </a:rPr>
              <a:t>70% praktik langsung, sangat cocok untuk siswa praktis yang ingin cepat masuk dunia kerja industri.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51924" y="4291012"/>
            <a:ext cx="336713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 i="0" u="none" dirty="0">
                <a:solidFill>
                  <a:srgbClr val="1E3A8A"/>
                </a:solidFill>
                <a:latin typeface="Poppins SemiBold"/>
              </a:rPr>
              <a:t>Entrepreneurship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51924" y="4738687"/>
            <a:ext cx="3206799" cy="105939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600" b="0" i="0" u="none">
                <a:solidFill>
                  <a:srgbClr val="334155"/>
                </a:solidFill>
                <a:latin typeface="Lato"/>
              </a:rPr>
              <a:t>Ilmu manajemen bisnis &amp; teknologi pertanian untuk memperbesar skala usaha daerah secara modern.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425" y="2043112"/>
            <a:ext cx="3206799" cy="20955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2674" y="2043112"/>
            <a:ext cx="1362075" cy="1809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71500" y="476250"/>
            <a:ext cx="1160145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 dirty="0">
                <a:solidFill>
                  <a:srgbClr val="1E3A8A"/>
                </a:solidFill>
                <a:latin typeface="Poppins"/>
              </a:rPr>
              <a:t>Ragam </a:t>
            </a:r>
            <a:r>
              <a:rPr sz="2700" b="1" i="0" u="none" dirty="0" err="1">
                <a:solidFill>
                  <a:srgbClr val="1E3A8A"/>
                </a:solidFill>
                <a:latin typeface="Poppins"/>
              </a:rPr>
              <a:t>Loncatan</a:t>
            </a:r>
            <a:r>
              <a:rPr sz="2700" b="1" i="0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2700" b="1" i="0" u="none" dirty="0" err="1">
                <a:solidFill>
                  <a:srgbClr val="1E3A8A"/>
                </a:solidFill>
                <a:latin typeface="Poppins"/>
              </a:rPr>
              <a:t>Karir</a:t>
            </a:r>
            <a:r>
              <a:rPr sz="2700" b="1" i="0" u="none" dirty="0">
                <a:solidFill>
                  <a:srgbClr val="1E3A8A"/>
                </a:solidFill>
                <a:latin typeface="Poppins"/>
              </a:rPr>
              <a:t> </a:t>
            </a:r>
            <a:r>
              <a:rPr sz="2700" b="1" i="0" u="none" dirty="0" err="1">
                <a:solidFill>
                  <a:srgbClr val="1E3A8A"/>
                </a:solidFill>
                <a:latin typeface="Poppins"/>
              </a:rPr>
              <a:t>Siswa</a:t>
            </a:r>
            <a:endParaRPr sz="2700" b="1" i="0" u="none" dirty="0">
              <a:solidFill>
                <a:srgbClr val="1E3A8A"/>
              </a:solidFill>
              <a:latin typeface="Poppin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81CBC8D-6C91-904D-61AD-11B51D6DA36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4333" b="-1"/>
          <a:stretch>
            <a:fillRect/>
          </a:stretch>
        </p:blipFill>
        <p:spPr>
          <a:xfrm>
            <a:off x="8396131" y="1962171"/>
            <a:ext cx="2932252" cy="217644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10FBB28-1789-A798-4588-F96C6E880B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7843" y="1962171"/>
            <a:ext cx="2905872" cy="220975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99335"/>
            <a:ext cx="12024960" cy="5545994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4405" y="4386262"/>
            <a:ext cx="12443931" cy="1202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476250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Poppins"/>
              </a:rPr>
              <a:t>Stabilitas Karir &amp; Pendidikan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187648"/>
            <a:ext cx="5334000" cy="21621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2500" y="2568648"/>
            <a:ext cx="4572000" cy="1047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8250"/>
              </a:lnSpc>
            </a:pPr>
            <a:r>
              <a:rPr sz="8250" b="0" i="0" u="none">
                <a:solidFill>
                  <a:srgbClr val="FFFFFF"/>
                </a:solidFill>
                <a:latin typeface="Poppins ExtraBold"/>
              </a:rPr>
              <a:t>100%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2500" y="3711648"/>
            <a:ext cx="45720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DBEAFE"/>
                </a:solidFill>
                <a:latin typeface="Lato"/>
              </a:rPr>
              <a:t>Hak Memiliki Cita-Cita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53150" y="1231828"/>
            <a:ext cx="5600700" cy="3333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 i="0" u="none" dirty="0" err="1">
                <a:solidFill>
                  <a:srgbClr val="1E3A8A"/>
                </a:solidFill>
                <a:latin typeface="Poppins SemiBold"/>
              </a:rPr>
              <a:t>Jembatan</a:t>
            </a:r>
            <a:r>
              <a:rPr sz="1800" b="0" i="0" u="none" dirty="0">
                <a:solidFill>
                  <a:srgbClr val="1E3A8A"/>
                </a:solidFill>
                <a:latin typeface="Poppins SemiBold"/>
              </a:rPr>
              <a:t> </a:t>
            </a:r>
            <a:r>
              <a:rPr sz="1800" b="0" i="0" u="none" dirty="0" err="1">
                <a:solidFill>
                  <a:srgbClr val="1E3A8A"/>
                </a:solidFill>
                <a:latin typeface="Poppins SemiBold"/>
              </a:rPr>
              <a:t>Kemungkinan</a:t>
            </a:r>
            <a:endParaRPr sz="1800" b="0" i="0" u="none" dirty="0">
              <a:solidFill>
                <a:srgbClr val="1E3A8A"/>
              </a:solidFill>
              <a:latin typeface="Poppins SemiBold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" y="1041328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Poppins"/>
              </a:rPr>
              <a:t>Misi Utama Guru BK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D01FC5-3817-8922-757F-883CB467FFD3}"/>
              </a:ext>
            </a:extLst>
          </p:cNvPr>
          <p:cNvSpPr txBox="1"/>
          <p:nvPr/>
        </p:nvSpPr>
        <p:spPr>
          <a:xfrm>
            <a:off x="843551" y="4430620"/>
            <a:ext cx="10129249" cy="2037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ID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TKA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ini</a:t>
            </a:r>
            <a:r>
              <a:rPr lang="en-ID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hanyalah</a:t>
            </a:r>
            <a:r>
              <a:rPr lang="en-ID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sebuah</a:t>
            </a:r>
            <a:r>
              <a:rPr lang="en-ID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peta</a:t>
            </a:r>
            <a:r>
              <a:rPr lang="en-ID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ID" sz="2000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kertas</a:t>
            </a:r>
            <a:r>
              <a:rPr lang="en-ID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en-ID" sz="2000" b="1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tangan</a:t>
            </a:r>
            <a:r>
              <a:rPr lang="en-ID" sz="20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ID" sz="2000" b="1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dingin</a:t>
            </a:r>
            <a:r>
              <a:rPr lang="en-ID" sz="20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Bapak dan Ibu Guru BK-</a:t>
            </a:r>
            <a:r>
              <a:rPr lang="en-ID" sz="2000" b="1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lah</a:t>
            </a:r>
            <a:r>
              <a:rPr lang="en-ID" sz="20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yang </a:t>
            </a:r>
            <a:r>
              <a:rPr lang="en-ID" sz="2000" b="1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akan</a:t>
            </a:r>
            <a:r>
              <a:rPr lang="en-ID" sz="20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ID" sz="2000" b="1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menjadi</a:t>
            </a:r>
            <a:r>
              <a:rPr lang="en-ID" sz="2000" b="1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ID" sz="2000" b="1" kern="100" dirty="0" err="1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Kompasnya</a:t>
            </a:r>
            <a:r>
              <a:rPr lang="en-ID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fi-FI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Mari kita ubah narasi di sekolah kita. Dari ”</a:t>
            </a:r>
            <a:r>
              <a:rPr lang="fi-FI" sz="2000" kern="100" dirty="0">
                <a:effectLst/>
                <a:latin typeface="Ink Free" panose="03080402000500000000" pitchFamily="66" charset="0"/>
                <a:ea typeface="Aptos" panose="020B0004020202020204" pitchFamily="34" charset="0"/>
                <a:cs typeface="Arial" panose="020B0604020202020204" pitchFamily="34" charset="0"/>
              </a:rPr>
              <a:t>Anak ini tidak mampu dan malas</a:t>
            </a:r>
            <a:r>
              <a:rPr lang="fi-FI" sz="20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”,</a:t>
            </a:r>
            <a:r>
              <a:rPr lang="fi-FI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menjadi </a:t>
            </a:r>
            <a:r>
              <a:rPr lang="fi-FI" sz="2000" kern="100" dirty="0">
                <a:effectLst/>
                <a:latin typeface="Aharoni" panose="02010803020104030203" pitchFamily="2" charset="-79"/>
                <a:ea typeface="Aptos" panose="020B0004020202020204" pitchFamily="34" charset="0"/>
                <a:cs typeface="Aharoni" panose="02010803020104030203" pitchFamily="2" charset="-79"/>
              </a:rPr>
              <a:t>'Anak ini belum tahu potensinya</a:t>
            </a:r>
            <a:r>
              <a:rPr lang="fi-FI" sz="20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</a:t>
            </a:r>
            <a:r>
              <a:rPr lang="en-ID" sz="20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Guru BK </a:t>
            </a:r>
            <a:r>
              <a:rPr lang="en-ID" sz="2000" dirty="0" err="1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hadir</a:t>
            </a:r>
            <a:r>
              <a:rPr lang="en-ID" sz="20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untuk</a:t>
            </a:r>
            <a:r>
              <a:rPr lang="en-ID" sz="20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menemukan</a:t>
            </a:r>
            <a:r>
              <a:rPr lang="en-ID" sz="20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potensi</a:t>
            </a:r>
            <a:r>
              <a:rPr lang="en-ID" sz="20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tersembunyi</a:t>
            </a:r>
            <a:r>
              <a:rPr lang="en-ID" sz="20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lewat</a:t>
            </a:r>
            <a:r>
              <a:rPr lang="en-ID" sz="20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TKA dan </a:t>
            </a:r>
            <a:r>
              <a:rPr lang="en-ID" sz="2000" dirty="0" err="1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membantu</a:t>
            </a:r>
            <a:r>
              <a:rPr lang="en-ID" sz="20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membukakan</a:t>
            </a:r>
            <a:r>
              <a:rPr lang="en-ID" sz="20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pintu</a:t>
            </a:r>
            <a:r>
              <a:rPr lang="en-ID" sz="20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peluang</a:t>
            </a:r>
            <a:r>
              <a:rPr lang="en-ID" sz="20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000" dirty="0" err="1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beasiswa</a:t>
            </a:r>
            <a:r>
              <a:rPr lang="en-ID" sz="20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000" dirty="0" err="1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ID" sz="20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ID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97C19C-4684-5324-194F-A470C7A043AF}"/>
              </a:ext>
            </a:extLst>
          </p:cNvPr>
          <p:cNvSpPr txBox="1"/>
          <p:nvPr/>
        </p:nvSpPr>
        <p:spPr>
          <a:xfrm>
            <a:off x="6075238" y="2060816"/>
            <a:ext cx="60977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Anak-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anak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kita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menyerah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pada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keadaan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bukan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karena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mereka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tidak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punya masa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depan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tapi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karena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tidak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ada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orang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dewasa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yang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mempercayai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mimpi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ID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mereka</a:t>
            </a:r>
            <a:r>
              <a:rPr lang="en-ID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ID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0901" y="2188714"/>
            <a:ext cx="8629650" cy="16648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409"/>
              </a:lnSpc>
            </a:pPr>
            <a:r>
              <a:rPr sz="3150" b="0" i="0" u="none" dirty="0">
                <a:solidFill>
                  <a:srgbClr val="0F172A"/>
                </a:solidFill>
                <a:latin typeface="Poppins SemiBold"/>
              </a:rPr>
              <a:t>Di </a:t>
            </a:r>
            <a:r>
              <a:rPr sz="3150" b="0" i="0" u="none" dirty="0" err="1">
                <a:solidFill>
                  <a:srgbClr val="0F172A"/>
                </a:solidFill>
                <a:latin typeface="Poppins SemiBold"/>
              </a:rPr>
              <a:t>balik</a:t>
            </a:r>
            <a:r>
              <a:rPr sz="3150" b="0" i="0" u="none" dirty="0">
                <a:solidFill>
                  <a:srgbClr val="0F172A"/>
                </a:solidFill>
                <a:latin typeface="Poppins SemiBold"/>
              </a:rPr>
              <a:t> </a:t>
            </a:r>
            <a:r>
              <a:rPr sz="3150" b="0" i="0" u="none" dirty="0" err="1">
                <a:solidFill>
                  <a:srgbClr val="0F172A"/>
                </a:solidFill>
                <a:latin typeface="Poppins SemiBold"/>
              </a:rPr>
              <a:t>siswa</a:t>
            </a:r>
            <a:r>
              <a:rPr sz="3150" b="0" i="0" u="none" dirty="0">
                <a:solidFill>
                  <a:srgbClr val="0F172A"/>
                </a:solidFill>
                <a:latin typeface="Poppins SemiBold"/>
              </a:rPr>
              <a:t> yang </a:t>
            </a:r>
            <a:r>
              <a:rPr sz="3150" b="0" i="0" u="none" dirty="0" err="1">
                <a:solidFill>
                  <a:srgbClr val="0F172A"/>
                </a:solidFill>
                <a:latin typeface="Poppins SemiBold"/>
              </a:rPr>
              <a:t>belum</a:t>
            </a:r>
            <a:r>
              <a:rPr sz="3150" b="0" i="0" u="none" dirty="0">
                <a:solidFill>
                  <a:srgbClr val="0F172A"/>
                </a:solidFill>
                <a:latin typeface="Poppins SemiBold"/>
              </a:rPr>
              <a:t> </a:t>
            </a:r>
            <a:r>
              <a:rPr sz="3150" b="0" i="0" u="none" dirty="0" err="1">
                <a:solidFill>
                  <a:srgbClr val="0F172A"/>
                </a:solidFill>
                <a:latin typeface="Poppins SemiBold"/>
              </a:rPr>
              <a:t>bermimpi</a:t>
            </a:r>
            <a:r>
              <a:rPr sz="3150" b="0" i="0" u="none" dirty="0">
                <a:solidFill>
                  <a:srgbClr val="0F172A"/>
                </a:solidFill>
                <a:latin typeface="Poppins SemiBold"/>
              </a:rPr>
              <a:t>, </a:t>
            </a:r>
            <a:r>
              <a:rPr sz="3150" b="0" i="0" u="none" dirty="0" err="1">
                <a:solidFill>
                  <a:srgbClr val="0F172A"/>
                </a:solidFill>
                <a:latin typeface="Poppins SemiBold"/>
              </a:rPr>
              <a:t>ada</a:t>
            </a:r>
            <a:r>
              <a:rPr sz="3150" b="0" i="0" u="none" dirty="0">
                <a:solidFill>
                  <a:srgbClr val="0F172A"/>
                </a:solidFill>
                <a:latin typeface="Poppins SemiBold"/>
              </a:rPr>
              <a:t> Guru BK yang </a:t>
            </a:r>
            <a:r>
              <a:rPr sz="3150" b="0" i="0" u="none" dirty="0" err="1">
                <a:solidFill>
                  <a:srgbClr val="0F172A"/>
                </a:solidFill>
                <a:latin typeface="Poppins SemiBold"/>
              </a:rPr>
              <a:t>tidak</a:t>
            </a:r>
            <a:r>
              <a:rPr sz="3150" b="0" i="0" u="none" dirty="0">
                <a:solidFill>
                  <a:srgbClr val="0F172A"/>
                </a:solidFill>
                <a:latin typeface="Poppins SemiBold"/>
              </a:rPr>
              <a:t> </a:t>
            </a:r>
            <a:r>
              <a:rPr sz="3150" b="0" i="0" u="none" dirty="0" err="1">
                <a:solidFill>
                  <a:srgbClr val="0F172A"/>
                </a:solidFill>
                <a:latin typeface="Poppins SemiBold"/>
              </a:rPr>
              <a:t>pernah</a:t>
            </a:r>
            <a:r>
              <a:rPr sz="3150" b="0" i="0" u="none" dirty="0">
                <a:solidFill>
                  <a:srgbClr val="0F172A"/>
                </a:solidFill>
                <a:latin typeface="Poppins SemiBold"/>
              </a:rPr>
              <a:t> </a:t>
            </a:r>
            <a:r>
              <a:rPr sz="3150" b="0" i="0" u="none" dirty="0" err="1">
                <a:solidFill>
                  <a:srgbClr val="0F172A"/>
                </a:solidFill>
                <a:latin typeface="Poppins SemiBold"/>
              </a:rPr>
              <a:t>lelah</a:t>
            </a:r>
            <a:r>
              <a:rPr sz="3150" b="0" i="0" u="none" dirty="0">
                <a:solidFill>
                  <a:srgbClr val="0F172A"/>
                </a:solidFill>
                <a:latin typeface="Poppins SemiBold"/>
              </a:rPr>
              <a:t> </a:t>
            </a:r>
            <a:r>
              <a:rPr sz="3150" b="0" i="0" u="none" dirty="0" err="1">
                <a:solidFill>
                  <a:srgbClr val="0F172A"/>
                </a:solidFill>
                <a:latin typeface="Poppins SemiBold"/>
              </a:rPr>
              <a:t>membukakan</a:t>
            </a:r>
            <a:r>
              <a:rPr sz="3150" b="0" i="0" u="none" dirty="0">
                <a:solidFill>
                  <a:srgbClr val="0F172A"/>
                </a:solidFill>
                <a:latin typeface="Poppins SemiBold"/>
              </a:rPr>
              <a:t> </a:t>
            </a:r>
            <a:r>
              <a:rPr sz="3150" b="0" i="0" u="none" dirty="0" err="1">
                <a:solidFill>
                  <a:srgbClr val="0F172A"/>
                </a:solidFill>
                <a:latin typeface="Poppins SemiBold"/>
              </a:rPr>
              <a:t>pintu</a:t>
            </a:r>
            <a:r>
              <a:rPr sz="3150" b="0" i="0" u="none" dirty="0">
                <a:solidFill>
                  <a:srgbClr val="0F172A"/>
                </a:solidFill>
                <a:latin typeface="Poppins SemiBold"/>
              </a:rPr>
              <a:t> </a:t>
            </a:r>
            <a:r>
              <a:rPr sz="3150" b="0" i="0" u="none" dirty="0" err="1">
                <a:solidFill>
                  <a:srgbClr val="0F172A"/>
                </a:solidFill>
                <a:latin typeface="Poppins SemiBold"/>
              </a:rPr>
              <a:t>jalan</a:t>
            </a:r>
            <a:r>
              <a:rPr sz="3150" b="0" i="0" u="none" dirty="0">
                <a:solidFill>
                  <a:srgbClr val="0F172A"/>
                </a:solidFill>
                <a:latin typeface="Poppins SemiBold"/>
              </a:rPr>
              <a:t> masa </a:t>
            </a:r>
            <a:r>
              <a:rPr sz="3150" b="0" i="0" u="none" dirty="0" err="1">
                <a:solidFill>
                  <a:srgbClr val="0F172A"/>
                </a:solidFill>
                <a:latin typeface="Poppins SemiBold"/>
              </a:rPr>
              <a:t>depan</a:t>
            </a:r>
            <a:r>
              <a:rPr sz="3150" b="0" i="0" u="none" dirty="0">
                <a:solidFill>
                  <a:srgbClr val="0F172A"/>
                </a:solidFill>
                <a:latin typeface="Poppins SemiBold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09675" y="2998440"/>
            <a:ext cx="419100" cy="1714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0"/>
              </a:lnSpc>
            </a:pPr>
            <a:r>
              <a:rPr sz="9000" b="0" i="0" u="none">
                <a:solidFill>
                  <a:srgbClr val="93C5FD"/>
                </a:solidFill>
                <a:latin typeface="Poppins SemiBold"/>
              </a:rPr>
              <a:t>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63225" y="4488064"/>
            <a:ext cx="419100" cy="1714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0"/>
              </a:lnSpc>
            </a:pPr>
            <a:r>
              <a:rPr sz="9000" b="0" i="0" u="none">
                <a:solidFill>
                  <a:srgbClr val="93C5FD"/>
                </a:solidFill>
                <a:latin typeface="Poppins SemiBold"/>
              </a:rPr>
              <a:t>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486524"/>
            <a:ext cx="11601450" cy="523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1E3A8A"/>
                </a:solidFill>
                <a:latin typeface="Poppins"/>
              </a:rPr>
              <a:t>Pesan Penyemangat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8835D8-1982-6A95-74BA-5AC480F52748}"/>
              </a:ext>
            </a:extLst>
          </p:cNvPr>
          <p:cNvSpPr txBox="1"/>
          <p:nvPr/>
        </p:nvSpPr>
        <p:spPr>
          <a:xfrm>
            <a:off x="4955571" y="5046326"/>
            <a:ext cx="5931615" cy="7041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925"/>
              </a:lnSpc>
            </a:pPr>
            <a:r>
              <a:rPr sz="1950" b="0" i="0" u="none" dirty="0">
                <a:solidFill>
                  <a:srgbClr val="475569"/>
                </a:solidFill>
                <a:latin typeface="Lato"/>
              </a:rPr>
              <a:t>Bersama </a:t>
            </a:r>
            <a:r>
              <a:rPr sz="1950" b="0" i="0" u="none" dirty="0" err="1">
                <a:solidFill>
                  <a:srgbClr val="475569"/>
                </a:solidFill>
                <a:latin typeface="Lato"/>
              </a:rPr>
              <a:t>Mewujudkan</a:t>
            </a:r>
            <a:r>
              <a:rPr sz="1950" b="0" i="0" u="none" dirty="0">
                <a:solidFill>
                  <a:srgbClr val="475569"/>
                </a:solidFill>
                <a:latin typeface="Lato"/>
              </a:rPr>
              <a:t> </a:t>
            </a:r>
            <a:r>
              <a:rPr sz="1950" b="0" i="0" u="none" dirty="0" err="1">
                <a:solidFill>
                  <a:srgbClr val="475569"/>
                </a:solidFill>
                <a:latin typeface="Lato"/>
              </a:rPr>
              <a:t>Generasi</a:t>
            </a:r>
            <a:r>
              <a:rPr sz="1950" b="0" i="0" u="none" dirty="0">
                <a:solidFill>
                  <a:srgbClr val="475569"/>
                </a:solidFill>
                <a:latin typeface="Lato"/>
              </a:rPr>
              <a:t> Muda Aceh yang </a:t>
            </a:r>
            <a:r>
              <a:rPr sz="1950" b="0" i="0" u="none" dirty="0" err="1">
                <a:solidFill>
                  <a:srgbClr val="475569"/>
                </a:solidFill>
                <a:latin typeface="Lato"/>
              </a:rPr>
              <a:t>Mandiri</a:t>
            </a:r>
            <a:r>
              <a:rPr sz="1950" b="0" i="0" u="none" dirty="0">
                <a:solidFill>
                  <a:srgbClr val="475569"/>
                </a:solidFill>
                <a:latin typeface="Lato"/>
              </a:rPr>
              <a:t>, </a:t>
            </a:r>
            <a:r>
              <a:rPr sz="1950" b="0" i="0" u="none" dirty="0" err="1">
                <a:solidFill>
                  <a:srgbClr val="475569"/>
                </a:solidFill>
                <a:latin typeface="Lato"/>
              </a:rPr>
              <a:t>Berprestasi</a:t>
            </a:r>
            <a:r>
              <a:rPr sz="1950" b="0" i="0" u="none" dirty="0">
                <a:solidFill>
                  <a:srgbClr val="475569"/>
                </a:solidFill>
                <a:latin typeface="Lato"/>
              </a:rPr>
              <a:t>, dan </a:t>
            </a:r>
            <a:r>
              <a:rPr sz="1950" b="0" i="0" u="none" dirty="0" err="1">
                <a:solidFill>
                  <a:srgbClr val="475569"/>
                </a:solidFill>
                <a:latin typeface="Lato"/>
              </a:rPr>
              <a:t>Berkarakter</a:t>
            </a:r>
            <a:endParaRPr sz="1950" b="0" i="0" u="none" dirty="0">
              <a:solidFill>
                <a:srgbClr val="475569"/>
              </a:solidFill>
              <a:latin typeface="Lato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FF9C4F-B706-FF97-B628-7F32FCB9A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8148" r="93426">
                        <a14:foregroundMark x1="16389" y1="72500" x2="22778" y2="72344"/>
                        <a14:foregroundMark x1="51574" y1="72188" x2="67593" y2="71302"/>
                        <a14:foregroundMark x1="76389" y1="72813" x2="92315" y2="71927"/>
                        <a14:foregroundMark x1="46574" y1="41927" x2="47130" y2="44219"/>
                        <a14:backgroundMark x1="34815" y1="41510" x2="37685" y2="41510"/>
                        <a14:backgroundMark x1="30833" y1="43281" x2="30000" y2="44323"/>
                        <a14:backgroundMark x1="27870" y1="27396" x2="57963" y2="40313"/>
                        <a14:backgroundMark x1="43611" y1="41510" x2="42593" y2="44323"/>
                        <a14:backgroundMark x1="47222" y1="41719" x2="47222" y2="41719"/>
                        <a14:backgroundMark x1="46019" y1="43958" x2="46019" y2="43958"/>
                        <a14:backgroundMark x1="46296" y1="41771" x2="46667" y2="42240"/>
                        <a14:backgroundMark x1="46019" y1="42917" x2="46759" y2="42760"/>
                      </a14:backgroundRemoval>
                    </a14:imgEffect>
                  </a14:imgLayer>
                </a14:imgProps>
              </a:ext>
            </a:extLst>
          </a:blip>
          <a:srcRect l="7149" t="36704" r="3722" b="29217"/>
          <a:stretch>
            <a:fillRect/>
          </a:stretch>
        </p:blipFill>
        <p:spPr>
          <a:xfrm>
            <a:off x="-53083" y="3437571"/>
            <a:ext cx="5138791" cy="34930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722</Words>
  <Application>Microsoft Office PowerPoint</Application>
  <PresentationFormat>Widescreen</PresentationFormat>
  <Paragraphs>57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22" baseType="lpstr">
      <vt:lpstr>Aharoni</vt:lpstr>
      <vt:lpstr>Aptos</vt:lpstr>
      <vt:lpstr>Arial</vt:lpstr>
      <vt:lpstr>Calibri</vt:lpstr>
      <vt:lpstr>Ink Free</vt:lpstr>
      <vt:lpstr>Juice ITC</vt:lpstr>
      <vt:lpstr>Lato</vt:lpstr>
      <vt:lpstr>Poppins</vt:lpstr>
      <vt:lpstr>Poppins ExtraBold</vt:lpstr>
      <vt:lpstr>Poppins SemiBold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ACER</cp:lastModifiedBy>
  <cp:revision>26</cp:revision>
  <dcterms:created xsi:type="dcterms:W3CDTF">2013-01-27T09:14:16Z</dcterms:created>
  <dcterms:modified xsi:type="dcterms:W3CDTF">2026-08-13T02:47:40Z</dcterms:modified>
  <cp:category/>
</cp:coreProperties>
</file>