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9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784080" y="164592"/>
            <a:ext cx="2407615" cy="1051560"/>
          </a:xfrm>
          <a:prstGeom prst="rect">
            <a:avLst/>
          </a:prstGeom>
          <a:solidFill>
            <a:srgbClr val="5CA4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3657600" cy="502920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17320"/>
            <a:ext cx="8034572" cy="16466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800"/>
              </a:spcAft>
              <a:defRPr sz="3400" b="1">
                <a:solidFill>
                  <a:srgbClr val="FFFFFF"/>
                </a:solidFill>
              </a:defRPr>
            </a:pPr>
            <a:r>
              <a:rPr dirty="0"/>
              <a:t>MEMBUAT MEDIA PEMBELAJARAN</a:t>
            </a:r>
            <a:br>
              <a:rPr dirty="0"/>
            </a:br>
            <a:r>
              <a:rPr dirty="0"/>
              <a:t>KIK MENGGUNAKAN AI</a:t>
            </a:r>
          </a:p>
          <a:p>
            <a:pPr>
              <a:defRPr sz="1800">
                <a:solidFill>
                  <a:srgbClr val="DCE6F2"/>
                </a:solidFill>
              </a:defRPr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217399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FFFFFF"/>
                </a:solidFill>
              </a:defRPr>
            </a:pPr>
            <a:r>
              <a:rPr dirty="0"/>
              <a:t>MGMP KIK </a:t>
            </a:r>
          </a:p>
          <a:p>
            <a:pPr>
              <a:defRPr sz="1400">
                <a:solidFill>
                  <a:srgbClr val="D2DCEB"/>
                </a:solidFill>
              </a:defRPr>
            </a:pPr>
            <a:r>
              <a:rPr lang="en-US" dirty="0"/>
              <a:t>D</a:t>
            </a:r>
            <a:r>
              <a:rPr lang="id-ID" dirty="0"/>
              <a:t>EVIANA LIANTI,S.Pd </a:t>
            </a:r>
          </a:p>
          <a:p>
            <a:pPr>
              <a:defRPr sz="1400">
                <a:solidFill>
                  <a:srgbClr val="D2DCEB"/>
                </a:solidFill>
              </a:defRPr>
            </a:pPr>
            <a:r>
              <a:rPr lang="id-ID" dirty="0"/>
              <a:t>TAHUN </a:t>
            </a:r>
            <a:r>
              <a:rPr dirty="0"/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Mengapa Guru Perlu Mengenal AI?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087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AI bukan untuk menggantikan guru, tetapi membantu guru bekerja lebih efektif.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Menghemat waktu dalam menyiapkan materi dan aktivitas pembelajaran.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Menciptakan pembelajaran yang lebih menarik dan variatif.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Menyesuaikan materi dengan kemampuan dan kebutuhan siswa.</a:t>
            </a:r>
          </a:p>
          <a:p>
            <a:pPr>
              <a:spcAft>
                <a:spcPts val="1200"/>
              </a:spcAft>
              <a:defRPr sz="2000">
                <a:solidFill>
                  <a:srgbClr val="232A32"/>
                </a:solidFill>
              </a:defRPr>
            </a:pPr>
            <a:r>
              <a:t>• Memberikan ide ketika guru membutuhkan inspirasi baru.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Apa yang Bisa Dibuat dengan AI?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673351"/>
            <a:ext cx="1887055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rPr dirty="0"/>
              <a:t>📖Materi </a:t>
            </a:r>
            <a:r>
              <a:rPr dirty="0" err="1"/>
              <a:t>bacaan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4480560" y="150876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45152" y="1673351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rPr dirty="0"/>
              <a:t>🎧  Listening</a:t>
            </a:r>
            <a:br>
              <a:rPr dirty="0"/>
            </a:br>
            <a:r>
              <a:rPr dirty="0"/>
              <a:t>activities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50876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39912" y="1673351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🗣️  Speaking</a:t>
            </a:r>
            <a:br/>
            <a:r>
              <a:t>activities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92608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50392" y="309067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✍️  Writing</a:t>
            </a:r>
            <a:br/>
            <a:r>
              <a:t>exercises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292608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45152" y="309067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🎮  Games &amp;</a:t>
            </a:r>
            <a:br/>
            <a:r>
              <a:t>quizzes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75320" y="292608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39912" y="309067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🖼️  Pictures &amp;</a:t>
            </a:r>
            <a:br/>
            <a:r>
              <a:t>illustrations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34340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50799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🎬  Video</a:t>
            </a:r>
            <a:br/>
            <a:r>
              <a:t>pembelajaran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434340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45152" y="450799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📊  PPT /</a:t>
            </a:r>
            <a:br/>
            <a:r>
              <a:t>worksheet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75320" y="4343400"/>
            <a:ext cx="3337560" cy="1051560"/>
          </a:xfrm>
          <a:prstGeom prst="roundRect">
            <a:avLst/>
          </a:prstGeom>
          <a:solidFill>
            <a:srgbClr val="F1F6FC"/>
          </a:solidFill>
          <a:ln>
            <a:solidFill>
              <a:srgbClr val="CD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39912" y="4507992"/>
            <a:ext cx="30175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052"/>
                </a:solidFill>
              </a:defRPr>
            </a:pPr>
            <a:r>
              <a:t>📝  Assessment</a:t>
            </a:r>
            <a:br/>
            <a:r>
              <a:t>&amp; rubrics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Prinsip Dasar: Guru Tetap Pengendalinya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66360" cy="320040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965960"/>
            <a:ext cx="4526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3168AF"/>
                </a:solidFill>
              </a:defRPr>
            </a:pPr>
            <a:r>
              <a:t>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697480"/>
            <a:ext cx="4160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Membantu menghasilkan ide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Menyusun draft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Memberikan variasi aktivitas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645920"/>
            <a:ext cx="5166360" cy="3200400"/>
          </a:xfrm>
          <a:prstGeom prst="roundRect">
            <a:avLst/>
          </a:prstGeom>
          <a:solidFill>
            <a:srgbClr val="F1F6FC"/>
          </a:solidFill>
          <a:ln>
            <a:solidFill>
              <a:srgbClr val="5CA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79" y="1965960"/>
            <a:ext cx="4526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5CA48C"/>
                </a:solidFill>
              </a:defRPr>
            </a:pPr>
            <a:r>
              <a:t>GURU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59" y="2697480"/>
            <a:ext cx="41605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Memilih hasil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Memeriksa kebenaran</a:t>
            </a:r>
          </a:p>
          <a:p>
            <a:pPr>
              <a:spcAft>
                <a:spcPts val="900"/>
              </a:spcAft>
              <a:defRPr sz="1800">
                <a:solidFill>
                  <a:srgbClr val="232A32"/>
                </a:solidFill>
              </a:defRPr>
            </a:pPr>
            <a:r>
              <a:t>• Menyesuaikan dengan siswa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327" y="5212080"/>
            <a:ext cx="1084142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rPr sz="1600" dirty="0"/>
              <a:t>Guru </a:t>
            </a:r>
            <a:r>
              <a:rPr sz="1600" dirty="0" err="1"/>
              <a:t>tetap</a:t>
            </a:r>
            <a:r>
              <a:rPr sz="1600" dirty="0"/>
              <a:t> </a:t>
            </a:r>
            <a:r>
              <a:rPr sz="1600" dirty="0" err="1"/>
              <a:t>memeriksa</a:t>
            </a:r>
            <a:r>
              <a:rPr sz="1600" dirty="0"/>
              <a:t> t</a:t>
            </a:r>
            <a:r>
              <a:rPr lang="en-ID" sz="1600" b="1" dirty="0" err="1">
                <a:solidFill>
                  <a:srgbClr val="183052"/>
                </a:solidFill>
              </a:rPr>
              <a:t>ata</a:t>
            </a:r>
            <a:r>
              <a:rPr lang="en-ID" sz="1600" b="1" dirty="0">
                <a:solidFill>
                  <a:srgbClr val="183052"/>
                </a:solidFill>
              </a:rPr>
              <a:t> </a:t>
            </a:r>
            <a:r>
              <a:rPr lang="en-ID" sz="1600" b="1" dirty="0" err="1">
                <a:solidFill>
                  <a:srgbClr val="183052"/>
                </a:solidFill>
              </a:rPr>
              <a:t>bahasa</a:t>
            </a:r>
            <a:r>
              <a:rPr lang="en-ID" sz="1600" b="1" dirty="0">
                <a:solidFill>
                  <a:srgbClr val="183052"/>
                </a:solidFill>
              </a:rPr>
              <a:t> </a:t>
            </a:r>
            <a:r>
              <a:rPr lang="en-ID" sz="1600" b="1" dirty="0" err="1">
                <a:solidFill>
                  <a:srgbClr val="183052"/>
                </a:solidFill>
              </a:rPr>
              <a:t>atau</a:t>
            </a:r>
            <a:r>
              <a:rPr lang="en-ID" sz="1600" b="1" dirty="0">
                <a:solidFill>
                  <a:srgbClr val="183052"/>
                </a:solidFill>
              </a:rPr>
              <a:t> </a:t>
            </a:r>
            <a:r>
              <a:rPr lang="en-ID" sz="1600" b="1" dirty="0" err="1">
                <a:solidFill>
                  <a:srgbClr val="183052"/>
                </a:solidFill>
              </a:rPr>
              <a:t>aturan</a:t>
            </a:r>
            <a:r>
              <a:rPr lang="en-ID" sz="1600" b="1" dirty="0">
                <a:solidFill>
                  <a:srgbClr val="183052"/>
                </a:solidFill>
              </a:rPr>
              <a:t> yang </a:t>
            </a:r>
            <a:r>
              <a:rPr lang="en-ID" sz="1600" b="1" dirty="0" err="1">
                <a:solidFill>
                  <a:srgbClr val="183052"/>
                </a:solidFill>
              </a:rPr>
              <a:t>mengatur</a:t>
            </a:r>
            <a:r>
              <a:rPr lang="en-ID" sz="1600" b="1" dirty="0">
                <a:solidFill>
                  <a:srgbClr val="183052"/>
                </a:solidFill>
              </a:rPr>
              <a:t> </a:t>
            </a:r>
            <a:r>
              <a:rPr lang="en-ID" sz="1600" b="1" dirty="0" err="1">
                <a:solidFill>
                  <a:srgbClr val="183052"/>
                </a:solidFill>
              </a:rPr>
              <a:t>cara</a:t>
            </a:r>
            <a:r>
              <a:rPr lang="en-ID" sz="1600" b="1" dirty="0">
                <a:solidFill>
                  <a:srgbClr val="183052"/>
                </a:solidFill>
              </a:rPr>
              <a:t> </a:t>
            </a:r>
            <a:r>
              <a:rPr lang="en-ID" sz="1600" b="1" dirty="0" err="1">
                <a:solidFill>
                  <a:srgbClr val="183052"/>
                </a:solidFill>
              </a:rPr>
              <a:t>menyusun</a:t>
            </a:r>
            <a:r>
              <a:rPr lang="en-ID" sz="1600" b="1" dirty="0">
                <a:solidFill>
                  <a:srgbClr val="183052"/>
                </a:solidFill>
              </a:rPr>
              <a:t> kat</a:t>
            </a:r>
            <a:endParaRPr lang="id-ID" sz="1600" b="1" dirty="0">
              <a:solidFill>
                <a:srgbClr val="183052"/>
              </a:solidFill>
            </a:endParaRPr>
          </a:p>
          <a:p>
            <a:pPr algn="ctr">
              <a:defRPr sz="1600" b="1">
                <a:solidFill>
                  <a:srgbClr val="183052"/>
                </a:solidFill>
              </a:defRPr>
            </a:pPr>
            <a:r>
              <a:rPr lang="en-ID" sz="1600" b="1" dirty="0">
                <a:solidFill>
                  <a:srgbClr val="183052"/>
                </a:solidFill>
              </a:rPr>
              <a:t>a-kata </a:t>
            </a:r>
            <a:r>
              <a:rPr lang="en-ID" sz="1600" b="1" dirty="0" err="1">
                <a:solidFill>
                  <a:srgbClr val="183052"/>
                </a:solidFill>
              </a:rPr>
              <a:t>menjadi</a:t>
            </a:r>
            <a:r>
              <a:rPr lang="en-ID" sz="1600" b="1" dirty="0">
                <a:solidFill>
                  <a:srgbClr val="183052"/>
                </a:solidFill>
              </a:rPr>
              <a:t> </a:t>
            </a:r>
            <a:r>
              <a:rPr lang="en-ID" sz="1600" b="1" dirty="0" err="1">
                <a:solidFill>
                  <a:srgbClr val="183052"/>
                </a:solidFill>
              </a:rPr>
              <a:t>kalimat</a:t>
            </a:r>
            <a:r>
              <a:rPr lang="en-ID" sz="1600" b="1" dirty="0">
                <a:solidFill>
                  <a:srgbClr val="183052"/>
                </a:solidFill>
              </a:rPr>
              <a:t> yang </a:t>
            </a:r>
            <a:r>
              <a:rPr lang="en-ID" sz="1600" b="1" dirty="0" err="1">
                <a:solidFill>
                  <a:srgbClr val="183052"/>
                </a:solidFill>
              </a:rPr>
              <a:t>benar</a:t>
            </a:r>
            <a:r>
              <a:rPr lang="id-ID" sz="1600" b="1" dirty="0">
                <a:solidFill>
                  <a:srgbClr val="183052"/>
                </a:solidFill>
              </a:rPr>
              <a:t>,Penulisan yang benar,</a:t>
            </a:r>
            <a:r>
              <a:rPr sz="1600" dirty="0"/>
              <a:t>level, </a:t>
            </a:r>
            <a:r>
              <a:rPr sz="1600" dirty="0" err="1"/>
              <a:t>kurikulum</a:t>
            </a:r>
            <a:r>
              <a:rPr sz="1600" dirty="0"/>
              <a:t>, </a:t>
            </a:r>
            <a:r>
              <a:rPr sz="1600" dirty="0" err="1"/>
              <a:t>karakter</a:t>
            </a:r>
            <a:r>
              <a:rPr sz="1600" dirty="0"/>
              <a:t> </a:t>
            </a:r>
            <a:r>
              <a:rPr sz="1600" dirty="0" err="1"/>
              <a:t>siswa</a:t>
            </a:r>
            <a:r>
              <a:rPr sz="1600" dirty="0"/>
              <a:t>, dan </a:t>
            </a:r>
            <a:r>
              <a:rPr sz="1600" dirty="0" err="1"/>
              <a:t>akurasi</a:t>
            </a:r>
            <a:r>
              <a:rPr sz="1600" dirty="0"/>
              <a:t> </a:t>
            </a:r>
            <a:r>
              <a:rPr sz="1600" dirty="0" err="1"/>
              <a:t>informasi</a:t>
            </a:r>
            <a:r>
              <a:rPr sz="14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0104" y="1965960"/>
            <a:ext cx="7606748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dirty="0"/>
              <a:t>MENGENAL AI</a:t>
            </a:r>
            <a:br>
              <a:rPr dirty="0"/>
            </a:br>
            <a:r>
              <a:rPr dirty="0"/>
              <a:t>UNTUK GURU</a:t>
            </a:r>
          </a:p>
          <a:p>
            <a:pPr algn="ctr">
              <a:defRPr sz="1700">
                <a:solidFill>
                  <a:srgbClr val="DCE6F2"/>
                </a:solidFill>
              </a:defRPr>
            </a:pPr>
            <a:r>
              <a:rPr dirty="0" err="1"/>
              <a:t>Peralatan</a:t>
            </a:r>
            <a:r>
              <a:rPr dirty="0"/>
              <a:t>• Prompt • </a:t>
            </a:r>
            <a:r>
              <a:rPr dirty="0" err="1"/>
              <a:t>Praktik</a:t>
            </a:r>
            <a:r>
              <a:rPr dirty="0"/>
              <a:t> </a:t>
            </a:r>
            <a:r>
              <a:rPr dirty="0" err="1"/>
              <a:t>Sederhana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Jenis AI yang Bisa Dimanfaatkan Guru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508760"/>
          <a:ext cx="1033272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3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3954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Kebutuhan</a:t>
                      </a:r>
                    </a:p>
                  </a:txBody>
                  <a:tcPr marL="137160">
                    <a:solidFill>
                      <a:srgbClr val="18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Contoh pemanfaatan</a:t>
                      </a:r>
                    </a:p>
                  </a:txBody>
                  <a:tcPr marL="137160">
                    <a:solidFill>
                      <a:srgbClr val="1830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teks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Materi, soal, dialog, aktivitas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gambar/desain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Visual, ilustrasi, poster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presentasi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Menyusun slide pembelajaran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video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Video pembelajaran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voice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Audio dan contoh pengucapan</a:t>
                      </a:r>
                    </a:p>
                  </a:txBody>
                  <a:tcPr marL="137160">
                    <a:solidFill>
                      <a:srgbClr val="F1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956"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AI quiz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700" b="0">
                          <a:solidFill>
                            <a:srgbClr val="232A32"/>
                          </a:solidFill>
                        </a:defRPr>
                      </a:pPr>
                      <a:r>
                        <a:t>Kuis dan latihan</a:t>
                      </a:r>
                    </a:p>
                  </a:txBody>
                  <a:tcPr marL="13716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rPr dirty="0" err="1"/>
              <a:t>Kunci</a:t>
            </a:r>
            <a:r>
              <a:rPr dirty="0"/>
              <a:t> Utama: Prompt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00200"/>
            <a:ext cx="5166360" cy="3337560"/>
          </a:xfrm>
          <a:prstGeom prst="roundRect">
            <a:avLst/>
          </a:prstGeom>
          <a:solidFill>
            <a:srgbClr val="F1F6FC"/>
          </a:solidFill>
          <a:ln>
            <a:solidFill>
              <a:srgbClr val="BE55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874519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BE5555"/>
                </a:solidFill>
              </a:defRPr>
            </a:pPr>
            <a:r>
              <a:t>PROMPT KURANG JELAS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014" y="2651760"/>
            <a:ext cx="333937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232A32"/>
                </a:solidFill>
              </a:defRPr>
            </a:pPr>
            <a:r>
              <a:rPr sz="3600" b="1" dirty="0" err="1"/>
              <a:t>Membuat</a:t>
            </a:r>
            <a:r>
              <a:rPr sz="3600" b="1" dirty="0"/>
              <a:t> </a:t>
            </a:r>
            <a:r>
              <a:rPr sz="3600" b="1" dirty="0" err="1"/>
              <a:t>teks</a:t>
            </a:r>
            <a:endParaRPr sz="36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6355080" y="1600200"/>
            <a:ext cx="5166360" cy="3337560"/>
          </a:xfrm>
          <a:prstGeom prst="roundRect">
            <a:avLst/>
          </a:prstGeom>
          <a:solidFill>
            <a:srgbClr val="F1F6FC"/>
          </a:solidFill>
          <a:ln>
            <a:solidFill>
              <a:srgbClr val="5CA4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1874519"/>
            <a:ext cx="4617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5CA48C"/>
                </a:solidFill>
              </a:defRPr>
            </a:pPr>
            <a:r>
              <a:t>PROMPT LEBIH BAIK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75443" y="2651760"/>
            <a:ext cx="39716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232A32"/>
                </a:solidFill>
              </a:defRPr>
            </a:pPr>
            <a:r>
              <a:rPr lang="en-ID" dirty="0">
                <a:solidFill>
                  <a:srgbClr val="232A32"/>
                </a:solidFill>
              </a:rPr>
              <a:t>"</a:t>
            </a:r>
            <a:r>
              <a:rPr lang="en-ID" dirty="0" err="1">
                <a:solidFill>
                  <a:srgbClr val="232A32"/>
                </a:solidFill>
              </a:rPr>
              <a:t>Buatlah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teks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bacaan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id-ID" dirty="0">
                <a:solidFill>
                  <a:srgbClr val="232A32"/>
                </a:solidFill>
              </a:rPr>
              <a:t>KIK</a:t>
            </a:r>
            <a:r>
              <a:rPr lang="en-ID" dirty="0" err="1">
                <a:solidFill>
                  <a:srgbClr val="232A32"/>
                </a:solidFill>
              </a:rPr>
              <a:t>singkat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untuk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siswa</a:t>
            </a:r>
            <a:r>
              <a:rPr lang="en-ID" dirty="0">
                <a:solidFill>
                  <a:srgbClr val="232A32"/>
                </a:solidFill>
              </a:rPr>
              <a:t> SMK </a:t>
            </a:r>
            <a:r>
              <a:rPr lang="en-ID" dirty="0" err="1">
                <a:solidFill>
                  <a:srgbClr val="232A32"/>
                </a:solidFill>
              </a:rPr>
              <a:t>kelas</a:t>
            </a:r>
            <a:r>
              <a:rPr lang="en-ID" dirty="0">
                <a:solidFill>
                  <a:srgbClr val="232A32"/>
                </a:solidFill>
              </a:rPr>
              <a:t> 1</a:t>
            </a:r>
            <a:r>
              <a:rPr lang="id-ID" dirty="0">
                <a:solidFill>
                  <a:srgbClr val="232A32"/>
                </a:solidFill>
              </a:rPr>
              <a:t>1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tentang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keselamatan</a:t>
            </a:r>
            <a:r>
              <a:rPr lang="en-ID" dirty="0">
                <a:solidFill>
                  <a:srgbClr val="232A32"/>
                </a:solidFill>
              </a:rPr>
              <a:t> di </a:t>
            </a:r>
            <a:r>
              <a:rPr lang="en-ID" dirty="0" err="1">
                <a:solidFill>
                  <a:srgbClr val="232A32"/>
                </a:solidFill>
              </a:rPr>
              <a:t>tempat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kerja</a:t>
            </a:r>
            <a:r>
              <a:rPr lang="en-ID" dirty="0">
                <a:solidFill>
                  <a:srgbClr val="232A32"/>
                </a:solidFill>
              </a:rPr>
              <a:t>. </a:t>
            </a:r>
            <a:r>
              <a:rPr lang="en-ID" dirty="0" err="1">
                <a:solidFill>
                  <a:srgbClr val="232A32"/>
                </a:solidFill>
              </a:rPr>
              <a:t>Gunakan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kosa</a:t>
            </a:r>
            <a:r>
              <a:rPr lang="id-ID" dirty="0">
                <a:solidFill>
                  <a:srgbClr val="232A32"/>
                </a:solidFill>
              </a:rPr>
              <a:t> </a:t>
            </a:r>
            <a:r>
              <a:rPr lang="en-ID" dirty="0">
                <a:solidFill>
                  <a:srgbClr val="232A32"/>
                </a:solidFill>
              </a:rPr>
              <a:t>kata yang </a:t>
            </a:r>
            <a:r>
              <a:rPr lang="en-ID" dirty="0" err="1">
                <a:solidFill>
                  <a:srgbClr val="232A32"/>
                </a:solidFill>
              </a:rPr>
              <a:t>sederhana</a:t>
            </a:r>
            <a:r>
              <a:rPr lang="en-ID" dirty="0">
                <a:solidFill>
                  <a:srgbClr val="232A32"/>
                </a:solidFill>
              </a:rPr>
              <a:t> dan </a:t>
            </a:r>
            <a:r>
              <a:rPr lang="en-ID" dirty="0" err="1">
                <a:solidFill>
                  <a:srgbClr val="232A32"/>
                </a:solidFill>
              </a:rPr>
              <a:t>terdiri</a:t>
            </a:r>
            <a:r>
              <a:rPr lang="en-ID" dirty="0">
                <a:solidFill>
                  <a:srgbClr val="232A32"/>
                </a:solidFill>
              </a:rPr>
              <a:t> </a:t>
            </a:r>
            <a:r>
              <a:rPr lang="en-ID" dirty="0" err="1">
                <a:solidFill>
                  <a:srgbClr val="232A32"/>
                </a:solidFill>
              </a:rPr>
              <a:t>dari</a:t>
            </a:r>
            <a:r>
              <a:rPr lang="en-ID" dirty="0">
                <a:solidFill>
                  <a:srgbClr val="232A32"/>
                </a:solidFill>
              </a:rPr>
              <a:t> 3 </a:t>
            </a:r>
            <a:r>
              <a:rPr lang="en-ID" dirty="0" err="1">
                <a:solidFill>
                  <a:srgbClr val="232A32"/>
                </a:solidFill>
              </a:rPr>
              <a:t>paragraf</a:t>
            </a:r>
            <a:r>
              <a:rPr lang="en-ID" dirty="0">
                <a:solidFill>
                  <a:srgbClr val="232A32"/>
                </a:solidFill>
              </a:rPr>
              <a:t>."</a:t>
            </a:r>
            <a:endParaRPr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5257800"/>
            <a:ext cx="10241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83052"/>
                </a:solidFill>
              </a:defRPr>
            </a:pPr>
            <a:r>
              <a:t>Semakin jelas instruksi → semakin sesuai hasil AI.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Formula Prompt Sederhana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1463040"/>
            <a:ext cx="10058400" cy="960120"/>
          </a:xfrm>
          <a:prstGeom prst="roundRect">
            <a:avLst/>
          </a:prstGeom>
          <a:solidFill>
            <a:srgbClr val="1830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150840" y="1682496"/>
            <a:ext cx="7859844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</a:defRPr>
            </a:pPr>
            <a:r>
              <a:rPr dirty="0"/>
              <a:t>PERAN  +  TUGAS  + </a:t>
            </a:r>
            <a:r>
              <a:rPr lang="id-ID" dirty="0"/>
              <a:t>K</a:t>
            </a:r>
            <a:r>
              <a:rPr dirty="0"/>
              <a:t>ONTEKS  +  LEVEL  +  BENTUK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88920"/>
            <a:ext cx="7008650" cy="20928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rPr dirty="0"/>
              <a:t>• </a:t>
            </a:r>
            <a:r>
              <a:rPr dirty="0" err="1"/>
              <a:t>Berperanlah</a:t>
            </a:r>
            <a:r>
              <a:rPr dirty="0"/>
              <a:t> </a:t>
            </a:r>
            <a:r>
              <a:rPr dirty="0" err="1"/>
              <a:t>sebagai</a:t>
            </a:r>
            <a:r>
              <a:rPr dirty="0"/>
              <a:t> guru KIK.</a:t>
            </a: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rPr dirty="0"/>
              <a:t>• </a:t>
            </a:r>
            <a:r>
              <a:rPr dirty="0" err="1"/>
              <a:t>Buatlah</a:t>
            </a:r>
            <a:r>
              <a:rPr dirty="0"/>
              <a:t> </a:t>
            </a:r>
            <a:r>
              <a:rPr dirty="0" err="1"/>
              <a:t>teks</a:t>
            </a:r>
            <a:r>
              <a:rPr dirty="0"/>
              <a:t> </a:t>
            </a:r>
            <a:r>
              <a:rPr dirty="0" err="1"/>
              <a:t>tentang</a:t>
            </a:r>
            <a:r>
              <a:rPr dirty="0"/>
              <a:t> </a:t>
            </a:r>
            <a:r>
              <a:rPr dirty="0" err="1"/>
              <a:t>kewirausahaan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rPr dirty="0"/>
              <a:t>•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 SMK </a:t>
            </a:r>
            <a:r>
              <a:rPr dirty="0" err="1"/>
              <a:t>kelas</a:t>
            </a:r>
            <a:r>
              <a:rPr dirty="0"/>
              <a:t> 11.</a:t>
            </a: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rPr dirty="0"/>
              <a:t>• </a:t>
            </a:r>
            <a:r>
              <a:rPr lang="en-ID" sz="2000" dirty="0" err="1">
                <a:solidFill>
                  <a:srgbClr val="232A32"/>
                </a:solidFill>
              </a:rPr>
              <a:t>kalimat</a:t>
            </a:r>
            <a:r>
              <a:rPr lang="en-ID" sz="2000" dirty="0">
                <a:solidFill>
                  <a:srgbClr val="232A32"/>
                </a:solidFill>
              </a:rPr>
              <a:t> dan </a:t>
            </a:r>
            <a:r>
              <a:rPr lang="en-ID" sz="2000" dirty="0" err="1">
                <a:solidFill>
                  <a:srgbClr val="232A32"/>
                </a:solidFill>
              </a:rPr>
              <a:t>ungkapan</a:t>
            </a:r>
            <a:r>
              <a:rPr lang="en-ID" sz="2000" dirty="0">
                <a:solidFill>
                  <a:srgbClr val="232A32"/>
                </a:solidFill>
              </a:rPr>
              <a:t> yang </a:t>
            </a:r>
            <a:r>
              <a:rPr lang="en-ID" sz="2000" dirty="0" err="1">
                <a:solidFill>
                  <a:srgbClr val="232A32"/>
                </a:solidFill>
              </a:rPr>
              <a:t>sering</a:t>
            </a:r>
            <a:r>
              <a:rPr lang="en-ID" sz="2000" dirty="0">
                <a:solidFill>
                  <a:srgbClr val="232A32"/>
                </a:solidFill>
              </a:rPr>
              <a:t> </a:t>
            </a:r>
            <a:r>
              <a:rPr lang="en-ID" sz="2000" dirty="0" err="1">
                <a:solidFill>
                  <a:srgbClr val="232A32"/>
                </a:solidFill>
              </a:rPr>
              <a:t>digunakan</a:t>
            </a:r>
            <a:r>
              <a:rPr lang="en-ID" sz="2000" dirty="0">
                <a:solidFill>
                  <a:srgbClr val="232A32"/>
                </a:solidFill>
              </a:rPr>
              <a:t> </a:t>
            </a:r>
            <a:r>
              <a:rPr lang="en-ID" sz="2000" dirty="0" err="1">
                <a:solidFill>
                  <a:srgbClr val="232A32"/>
                </a:solidFill>
              </a:rPr>
              <a:t>sehari-hari</a:t>
            </a:r>
            <a:r>
              <a:rPr lang="en-ID" sz="2000" dirty="0">
                <a:solidFill>
                  <a:srgbClr val="232A32"/>
                </a:solidFill>
              </a:rPr>
              <a:t>.</a:t>
            </a:r>
            <a:endParaRPr lang="id-ID" sz="2000" dirty="0">
              <a:solidFill>
                <a:srgbClr val="232A32"/>
              </a:solidFill>
            </a:endParaRPr>
          </a:p>
          <a:p>
            <a:pPr>
              <a:spcAft>
                <a:spcPts val="900"/>
              </a:spcAft>
              <a:defRPr sz="2000">
                <a:solidFill>
                  <a:srgbClr val="232A32"/>
                </a:solidFill>
              </a:defRPr>
            </a:pPr>
            <a:r>
              <a:rPr dirty="0"/>
              <a:t>• </a:t>
            </a:r>
            <a:r>
              <a:rPr lang="en-ID" sz="2000" dirty="0" err="1">
                <a:solidFill>
                  <a:srgbClr val="232A32"/>
                </a:solidFill>
              </a:rPr>
              <a:t>Sertakan</a:t>
            </a:r>
            <a:r>
              <a:rPr lang="en-ID" sz="2000" dirty="0">
                <a:solidFill>
                  <a:srgbClr val="232A32"/>
                </a:solidFill>
              </a:rPr>
              <a:t> 5 </a:t>
            </a:r>
            <a:r>
              <a:rPr lang="en-ID" sz="2000" dirty="0" err="1">
                <a:solidFill>
                  <a:srgbClr val="232A32"/>
                </a:solidFill>
              </a:rPr>
              <a:t>pertanyaan</a:t>
            </a:r>
            <a:r>
              <a:rPr lang="en-ID" sz="2000" dirty="0">
                <a:solidFill>
                  <a:srgbClr val="232A32"/>
                </a:solidFill>
              </a:rPr>
              <a:t> </a:t>
            </a:r>
            <a:r>
              <a:rPr lang="en-ID" sz="2000" dirty="0" err="1">
                <a:solidFill>
                  <a:srgbClr val="232A32"/>
                </a:solidFill>
              </a:rPr>
              <a:t>pemahaman</a:t>
            </a:r>
            <a:r>
              <a:rPr lang="en-ID" sz="2000" dirty="0">
                <a:solidFill>
                  <a:srgbClr val="232A32"/>
                </a:solidFill>
              </a:rPr>
              <a:t> dan </a:t>
            </a:r>
            <a:r>
              <a:rPr lang="en-ID" sz="2000" dirty="0" err="1">
                <a:solidFill>
                  <a:srgbClr val="232A32"/>
                </a:solidFill>
              </a:rPr>
              <a:t>kunci</a:t>
            </a:r>
            <a:r>
              <a:rPr lang="en-ID" sz="2000" dirty="0">
                <a:solidFill>
                  <a:srgbClr val="232A32"/>
                </a:solidFill>
              </a:rPr>
              <a:t> </a:t>
            </a:r>
            <a:r>
              <a:rPr lang="en-ID" sz="2000" dirty="0" err="1">
                <a:solidFill>
                  <a:srgbClr val="232A32"/>
                </a:solidFill>
              </a:rPr>
              <a:t>jawaban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Prompt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id-ID" dirty="0"/>
              <a:t>teks literasi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1403496" cy="45259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3300" b="1" dirty="0" err="1">
                <a:cs typeface="Adobe Devanagari" pitchFamily="18" charset="0"/>
              </a:rPr>
              <a:t>Bertindaklah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sebagai</a:t>
            </a:r>
            <a:r>
              <a:rPr lang="en-US" sz="3300" b="1" dirty="0">
                <a:cs typeface="Adobe Devanagari" pitchFamily="18" charset="0"/>
              </a:rPr>
              <a:t> guru</a:t>
            </a:r>
            <a:r>
              <a:rPr lang="id-ID" sz="3300" b="1" dirty="0">
                <a:cs typeface="Adobe Devanagari" pitchFamily="18" charset="0"/>
              </a:rPr>
              <a:t> KIK</a:t>
            </a:r>
            <a:r>
              <a:rPr lang="en-US" sz="3300" b="1" dirty="0">
                <a:cs typeface="Adobe Devanagari" pitchFamily="18" charset="0"/>
              </a:rPr>
              <a:t>. </a:t>
            </a:r>
            <a:r>
              <a:rPr lang="en-US" sz="3300" b="1" dirty="0" err="1">
                <a:cs typeface="Adobe Devanagari" pitchFamily="18" charset="0"/>
              </a:rPr>
              <a:t>Buatlah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teks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bacaan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singkat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mengenai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id-ID" sz="3300" b="1" dirty="0">
                <a:cs typeface="Adobe Devanagari" pitchFamily="18" charset="0"/>
              </a:rPr>
              <a:t>Wira usaha sukses </a:t>
            </a:r>
            <a:r>
              <a:rPr lang="en-US" sz="3300" b="1" dirty="0" err="1">
                <a:cs typeface="Adobe Devanagari" pitchFamily="18" charset="0"/>
              </a:rPr>
              <a:t>untuk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siswa</a:t>
            </a:r>
            <a:r>
              <a:rPr lang="en-US" sz="3300" b="1" dirty="0">
                <a:cs typeface="Adobe Devanagari" pitchFamily="18" charset="0"/>
              </a:rPr>
              <a:t> SMK </a:t>
            </a:r>
            <a:r>
              <a:rPr lang="en-US" sz="3300" b="1" dirty="0" err="1">
                <a:cs typeface="Adobe Devanagari" pitchFamily="18" charset="0"/>
              </a:rPr>
              <a:t>kelas</a:t>
            </a:r>
            <a:r>
              <a:rPr lang="en-US" sz="3300" b="1" dirty="0">
                <a:cs typeface="Adobe Devanagari" pitchFamily="18" charset="0"/>
              </a:rPr>
              <a:t> 1</a:t>
            </a:r>
            <a:r>
              <a:rPr lang="id-ID" sz="3300" b="1" dirty="0">
                <a:cs typeface="Adobe Devanagari" pitchFamily="18" charset="0"/>
              </a:rPr>
              <a:t>1</a:t>
            </a:r>
            <a:r>
              <a:rPr lang="en-US" sz="3300" b="1" dirty="0">
                <a:cs typeface="Adobe Devanagari" pitchFamily="18" charset="0"/>
              </a:rPr>
              <a:t>. </a:t>
            </a:r>
            <a:r>
              <a:rPr lang="en-US" sz="3300" b="1" dirty="0" err="1">
                <a:cs typeface="Adobe Devanagari" pitchFamily="18" charset="0"/>
              </a:rPr>
              <a:t>Gunakan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bahasa</a:t>
            </a:r>
            <a:r>
              <a:rPr lang="en-US" sz="3300" b="1" dirty="0">
                <a:cs typeface="Adobe Devanagari" pitchFamily="18" charset="0"/>
              </a:rPr>
              <a:t> I</a:t>
            </a:r>
            <a:r>
              <a:rPr lang="id-ID" sz="3300" b="1" dirty="0">
                <a:cs typeface="Adobe Devanagari" pitchFamily="18" charset="0"/>
              </a:rPr>
              <a:t>ndonesia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sederhana</a:t>
            </a:r>
            <a:r>
              <a:rPr lang="id-ID" sz="3300" b="1" dirty="0">
                <a:cs typeface="Adobe Devanagari" pitchFamily="18" charset="0"/>
              </a:rPr>
              <a:t> </a:t>
            </a:r>
            <a:r>
              <a:rPr lang="en-US" sz="3300" b="1" dirty="0">
                <a:cs typeface="Adobe Devanagari" pitchFamily="18" charset="0"/>
              </a:rPr>
              <a:t>dan </a:t>
            </a:r>
            <a:r>
              <a:rPr lang="en-US" sz="3300" b="1" dirty="0" err="1">
                <a:cs typeface="Adobe Devanagari" pitchFamily="18" charset="0"/>
              </a:rPr>
              <a:t>susunlah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teks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tersebut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dalam</a:t>
            </a:r>
            <a:r>
              <a:rPr lang="en-US" sz="3300" b="1" dirty="0">
                <a:cs typeface="Adobe Devanagari" pitchFamily="18" charset="0"/>
              </a:rPr>
              <a:t> 3 </a:t>
            </a:r>
            <a:r>
              <a:rPr lang="en-US" sz="3300" b="1" dirty="0" err="1">
                <a:cs typeface="Adobe Devanagari" pitchFamily="18" charset="0"/>
              </a:rPr>
              <a:t>paragraf</a:t>
            </a:r>
            <a:r>
              <a:rPr lang="en-US" sz="3300" b="1" dirty="0">
                <a:cs typeface="Adobe Devanagari" pitchFamily="18" charset="0"/>
              </a:rPr>
              <a:t>. </a:t>
            </a:r>
            <a:r>
              <a:rPr lang="en-US" sz="3300" b="1" dirty="0" err="1">
                <a:cs typeface="Adobe Devanagari" pitchFamily="18" charset="0"/>
              </a:rPr>
              <a:t>Sertakan</a:t>
            </a:r>
            <a:r>
              <a:rPr lang="en-US" sz="3300" b="1" dirty="0">
                <a:cs typeface="Adobe Devanagari" pitchFamily="18" charset="0"/>
              </a:rPr>
              <a:t> 5 </a:t>
            </a:r>
            <a:r>
              <a:rPr lang="en-US" sz="3300" b="1" dirty="0" err="1">
                <a:cs typeface="Adobe Devanagari" pitchFamily="18" charset="0"/>
              </a:rPr>
              <a:t>pertanyaan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pemahaman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beserta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kunci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jawabannya</a:t>
            </a:r>
            <a:r>
              <a:rPr lang="en-US" sz="3300" b="1" dirty="0">
                <a:cs typeface="Adobe Devanagari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3300" b="1" dirty="0">
                <a:cs typeface="Adobe Devanagari" pitchFamily="18" charset="0"/>
              </a:rPr>
              <a:t>Hasil yang </a:t>
            </a:r>
            <a:r>
              <a:rPr lang="en-US" sz="3300" b="1" dirty="0" err="1">
                <a:cs typeface="Adobe Devanagari" pitchFamily="18" charset="0"/>
              </a:rPr>
              <a:t>diharapkan</a:t>
            </a:r>
            <a:r>
              <a:rPr lang="en-US" sz="3300" b="1" dirty="0">
                <a:cs typeface="Adobe Devanagari" pitchFamily="18" charset="0"/>
              </a:rPr>
              <a:t>:</a:t>
            </a:r>
          </a:p>
          <a:p>
            <a:pPr marL="0" indent="0" algn="just">
              <a:buNone/>
            </a:pPr>
            <a:r>
              <a:rPr lang="en-US" sz="3300" b="1" dirty="0">
                <a:cs typeface="Adobe Devanagari" pitchFamily="18" charset="0"/>
              </a:rPr>
              <a:t>Teks </a:t>
            </a:r>
            <a:r>
              <a:rPr lang="en-US" sz="3300" b="1" dirty="0" err="1">
                <a:cs typeface="Adobe Devanagari" pitchFamily="18" charset="0"/>
              </a:rPr>
              <a:t>bacaan</a:t>
            </a:r>
            <a:endParaRPr lang="en-US" sz="3300" b="1" dirty="0">
              <a:cs typeface="Adobe Devanagari" pitchFamily="18" charset="0"/>
            </a:endParaRPr>
          </a:p>
          <a:p>
            <a:pPr marL="0" indent="0" algn="just">
              <a:buNone/>
            </a:pPr>
            <a:r>
              <a:rPr lang="en-US" sz="3300" b="1" dirty="0">
                <a:cs typeface="Adobe Devanagari" pitchFamily="18" charset="0"/>
              </a:rPr>
              <a:t>3 </a:t>
            </a:r>
            <a:r>
              <a:rPr lang="en-US" sz="3300" b="1" dirty="0" err="1">
                <a:cs typeface="Adobe Devanagari" pitchFamily="18" charset="0"/>
              </a:rPr>
              <a:t>paragraf</a:t>
            </a:r>
            <a:endParaRPr lang="en-US" sz="3300" b="1" dirty="0">
              <a:cs typeface="Adobe Devanagari" pitchFamily="18" charset="0"/>
            </a:endParaRPr>
          </a:p>
          <a:p>
            <a:pPr marL="0" indent="0" algn="just">
              <a:buNone/>
            </a:pPr>
            <a:r>
              <a:rPr lang="en-US" sz="3300" b="1" dirty="0" err="1">
                <a:cs typeface="Adobe Devanagari" pitchFamily="18" charset="0"/>
              </a:rPr>
              <a:t>Kosakata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sesuai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dengan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tingkat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kemampuan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siswa</a:t>
            </a:r>
            <a:endParaRPr lang="en-US" sz="3300" b="1" dirty="0">
              <a:cs typeface="Adobe Devanagari" pitchFamily="18" charset="0"/>
            </a:endParaRPr>
          </a:p>
          <a:p>
            <a:pPr marL="0" indent="0" algn="just">
              <a:buNone/>
            </a:pPr>
            <a:r>
              <a:rPr lang="en-US" sz="3300" b="1" dirty="0">
                <a:cs typeface="Adobe Devanagari" pitchFamily="18" charset="0"/>
              </a:rPr>
              <a:t>5 </a:t>
            </a:r>
            <a:r>
              <a:rPr lang="en-US" sz="3300" b="1" dirty="0" err="1">
                <a:cs typeface="Adobe Devanagari" pitchFamily="18" charset="0"/>
              </a:rPr>
              <a:t>pertanyaan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pemahaman</a:t>
            </a:r>
            <a:endParaRPr lang="en-US" sz="3300" b="1" dirty="0">
              <a:cs typeface="Adobe Devanagari" pitchFamily="18" charset="0"/>
            </a:endParaRPr>
          </a:p>
          <a:p>
            <a:pPr marL="0" indent="0" algn="just">
              <a:buNone/>
            </a:pPr>
            <a:r>
              <a:rPr lang="en-US" sz="3300" b="1" dirty="0" err="1">
                <a:cs typeface="Adobe Devanagari" pitchFamily="18" charset="0"/>
              </a:rPr>
              <a:t>Kunci</a:t>
            </a:r>
            <a:r>
              <a:rPr lang="en-US" sz="3300" b="1" dirty="0">
                <a:cs typeface="Adobe Devanagari" pitchFamily="18" charset="0"/>
              </a:rPr>
              <a:t> </a:t>
            </a:r>
            <a:r>
              <a:rPr lang="en-US" sz="3300" b="1" dirty="0" err="1">
                <a:cs typeface="Adobe Devanagari" pitchFamily="18" charset="0"/>
              </a:rPr>
              <a:t>jawaban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947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dirty="0" err="1"/>
              <a:t>Contoh</a:t>
            </a:r>
            <a:r>
              <a:rPr lang="en-ID" dirty="0"/>
              <a:t> Panduan/</a:t>
            </a:r>
            <a:r>
              <a:rPr lang="en-ID" dirty="0" err="1"/>
              <a:t>Topik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Latihan </a:t>
            </a:r>
            <a:r>
              <a:rPr lang="en-ID" dirty="0" err="1"/>
              <a:t>Menulis</a:t>
            </a:r>
            <a:r>
              <a:rPr lang="id-ID" dirty="0"/>
              <a:t> SOAL LITERASI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cs typeface="Adobe Devanagari" pitchFamily="18" charset="0"/>
              </a:rPr>
              <a:t>Bertindaklah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sebagai</a:t>
            </a:r>
            <a:r>
              <a:rPr lang="en-US" b="1" dirty="0">
                <a:cs typeface="Adobe Devanagari" pitchFamily="18" charset="0"/>
              </a:rPr>
              <a:t> guru</a:t>
            </a:r>
            <a:r>
              <a:rPr lang="id-ID" b="1" dirty="0">
                <a:cs typeface="Adobe Devanagari" pitchFamily="18" charset="0"/>
              </a:rPr>
              <a:t> KIK</a:t>
            </a:r>
            <a:r>
              <a:rPr lang="en-US" b="1" dirty="0">
                <a:cs typeface="Adobe Devanagari" pitchFamily="18" charset="0"/>
              </a:rPr>
              <a:t>. </a:t>
            </a:r>
            <a:r>
              <a:rPr lang="en-US" b="1" dirty="0" err="1">
                <a:cs typeface="Adobe Devanagari" pitchFamily="18" charset="0"/>
              </a:rPr>
              <a:t>Buatlah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teks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bacaan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singkat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mengenai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id-ID" b="1" dirty="0">
                <a:cs typeface="Adobe Devanagari" pitchFamily="18" charset="0"/>
              </a:rPr>
              <a:t>Wira usaha sukses </a:t>
            </a:r>
            <a:r>
              <a:rPr lang="en-US" b="1" dirty="0" err="1">
                <a:cs typeface="Adobe Devanagari" pitchFamily="18" charset="0"/>
              </a:rPr>
              <a:t>untuk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siswa</a:t>
            </a:r>
            <a:r>
              <a:rPr lang="en-US" b="1" dirty="0">
                <a:cs typeface="Adobe Devanagari" pitchFamily="18" charset="0"/>
              </a:rPr>
              <a:t> SMK </a:t>
            </a:r>
            <a:r>
              <a:rPr lang="en-US" b="1" dirty="0" err="1">
                <a:cs typeface="Adobe Devanagari" pitchFamily="18" charset="0"/>
              </a:rPr>
              <a:t>kelas</a:t>
            </a:r>
            <a:r>
              <a:rPr lang="en-US" b="1" dirty="0">
                <a:cs typeface="Adobe Devanagari" pitchFamily="18" charset="0"/>
              </a:rPr>
              <a:t> 1</a:t>
            </a:r>
            <a:r>
              <a:rPr lang="id-ID" b="1" dirty="0">
                <a:cs typeface="Adobe Devanagari" pitchFamily="18" charset="0"/>
              </a:rPr>
              <a:t>1</a:t>
            </a:r>
            <a:r>
              <a:rPr lang="en-US" b="1" dirty="0">
                <a:cs typeface="Adobe Devanagari" pitchFamily="18" charset="0"/>
              </a:rPr>
              <a:t>. </a:t>
            </a:r>
            <a:r>
              <a:rPr lang="en-US" b="1" dirty="0" err="1">
                <a:cs typeface="Adobe Devanagari" pitchFamily="18" charset="0"/>
              </a:rPr>
              <a:t>Gunakan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bahasa</a:t>
            </a:r>
            <a:r>
              <a:rPr lang="en-US" b="1" dirty="0">
                <a:cs typeface="Adobe Devanagari" pitchFamily="18" charset="0"/>
              </a:rPr>
              <a:t> I</a:t>
            </a:r>
            <a:r>
              <a:rPr lang="id-ID" b="1" dirty="0">
                <a:cs typeface="Adobe Devanagari" pitchFamily="18" charset="0"/>
              </a:rPr>
              <a:t>ndonesia</a:t>
            </a:r>
            <a:r>
              <a:rPr lang="en-US" b="1" dirty="0">
                <a:cs typeface="Adobe Devanagari" pitchFamily="18" charset="0"/>
              </a:rPr>
              <a:t> </a:t>
            </a:r>
            <a:r>
              <a:rPr lang="en-US" b="1" dirty="0" err="1">
                <a:cs typeface="Adobe Devanagari" pitchFamily="18" charset="0"/>
              </a:rPr>
              <a:t>sederhana</a:t>
            </a:r>
            <a:r>
              <a:rPr lang="en-US" dirty="0"/>
              <a:t>. </a:t>
            </a:r>
            <a:r>
              <a:rPr lang="en-US" dirty="0" err="1"/>
              <a:t>Sertakan</a:t>
            </a:r>
            <a:r>
              <a:rPr lang="en-US" dirty="0"/>
              <a:t> </a:t>
            </a:r>
            <a:r>
              <a:rPr lang="en-US" dirty="0" err="1"/>
              <a:t>instruksi</a:t>
            </a:r>
            <a:r>
              <a:rPr lang="en-US" dirty="0"/>
              <a:t> yang </a:t>
            </a:r>
            <a:r>
              <a:rPr lang="en-US" dirty="0" err="1"/>
              <a:t>jelas</a:t>
            </a:r>
            <a:r>
              <a:rPr lang="en-US" dirty="0"/>
              <a:t>, </a:t>
            </a:r>
            <a:r>
              <a:rPr lang="en-US" dirty="0" err="1"/>
              <a:t>kosakata</a:t>
            </a:r>
            <a:r>
              <a:rPr lang="en-US" dirty="0"/>
              <a:t> yang </a:t>
            </a:r>
            <a:r>
              <a:rPr lang="en-US" dirty="0" err="1"/>
              <a:t>bermanfaat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80–100 </a:t>
            </a:r>
            <a:r>
              <a:rPr lang="en-US" dirty="0" err="1"/>
              <a:t>kata.Hasil</a:t>
            </a:r>
            <a:r>
              <a:rPr lang="en-US" dirty="0"/>
              <a:t> yang </a:t>
            </a:r>
            <a:r>
              <a:rPr lang="en-US" dirty="0" err="1"/>
              <a:t>diharapkan:Instruksi</a:t>
            </a:r>
            <a:r>
              <a:rPr lang="en-US" dirty="0"/>
              <a:t> </a:t>
            </a:r>
            <a:r>
              <a:rPr lang="en-US" dirty="0" err="1"/>
              <a:t>menulisKosakata</a:t>
            </a:r>
            <a:r>
              <a:rPr lang="en-US" dirty="0"/>
              <a:t> yang </a:t>
            </a:r>
            <a:r>
              <a:rPr lang="en-US" dirty="0" err="1"/>
              <a:t>bermanfaatContoh</a:t>
            </a:r>
            <a:r>
              <a:rPr lang="en-US" dirty="0"/>
              <a:t>/bank </a:t>
            </a:r>
            <a:r>
              <a:rPr lang="en-US" dirty="0" err="1"/>
              <a:t>kataTugas</a:t>
            </a:r>
            <a:r>
              <a:rPr lang="en-US" dirty="0"/>
              <a:t> </a:t>
            </a:r>
            <a:r>
              <a:rPr lang="en-US" dirty="0" err="1"/>
              <a:t>menulisTarget</a:t>
            </a:r>
            <a:r>
              <a:rPr lang="en-US" dirty="0"/>
              <a:t> 80–100 </a:t>
            </a:r>
            <a:r>
              <a:rPr lang="en-US" dirty="0" err="1"/>
              <a:t>kataKirim</a:t>
            </a:r>
            <a:r>
              <a:rPr lang="en-US" dirty="0"/>
              <a:t> </a:t>
            </a:r>
            <a:r>
              <a:rPr lang="en-US" dirty="0" err="1"/>
              <a:t>masukan</a:t>
            </a:r>
            <a:endParaRPr lang="id-I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219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t>Dari Ide ke Media Pembelajaran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Tentukan tujuan</a:t>
            </a:r>
          </a:p>
        </p:txBody>
      </p:sp>
      <p:sp>
        <p:nvSpPr>
          <p:cNvPr id="7" name="Chevron 6"/>
          <p:cNvSpPr/>
          <p:nvPr/>
        </p:nvSpPr>
        <p:spPr>
          <a:xfrm>
            <a:off x="2496312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834639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4436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Tulis prompt</a:t>
            </a:r>
          </a:p>
        </p:txBody>
      </p:sp>
      <p:sp>
        <p:nvSpPr>
          <p:cNvPr id="10" name="Chevron 9"/>
          <p:cNvSpPr/>
          <p:nvPr/>
        </p:nvSpPr>
        <p:spPr>
          <a:xfrm>
            <a:off x="4828031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166359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27608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Generate dengan AI</a:t>
            </a:r>
          </a:p>
        </p:txBody>
      </p:sp>
      <p:sp>
        <p:nvSpPr>
          <p:cNvPr id="13" name="Chevron 12"/>
          <p:cNvSpPr/>
          <p:nvPr/>
        </p:nvSpPr>
        <p:spPr>
          <a:xfrm>
            <a:off x="7159752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498079" y="2148840"/>
            <a:ext cx="1965960" cy="1417320"/>
          </a:xfrm>
          <a:prstGeom prst="roundRect">
            <a:avLst/>
          </a:prstGeom>
          <a:solidFill>
            <a:srgbClr val="F1F6FC"/>
          </a:solidFill>
          <a:ln>
            <a:solidFill>
              <a:srgbClr val="316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07807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83052"/>
                </a:solidFill>
              </a:defRPr>
            </a:pPr>
            <a:r>
              <a:t>Review &amp; edit</a:t>
            </a:r>
          </a:p>
        </p:txBody>
      </p:sp>
      <p:sp>
        <p:nvSpPr>
          <p:cNvPr id="16" name="Chevron 15"/>
          <p:cNvSpPr/>
          <p:nvPr/>
        </p:nvSpPr>
        <p:spPr>
          <a:xfrm>
            <a:off x="9491472" y="2542032"/>
            <a:ext cx="320040" cy="594360"/>
          </a:xfrm>
          <a:prstGeom prst="chevron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829800" y="2148840"/>
            <a:ext cx="1965960" cy="1417320"/>
          </a:xfrm>
          <a:prstGeom prst="roundRect">
            <a:avLst/>
          </a:prstGeom>
          <a:solidFill>
            <a:srgbClr val="183052"/>
          </a:solidFill>
          <a:ln>
            <a:solidFill>
              <a:srgbClr val="1830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939528" y="2487168"/>
            <a:ext cx="1737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Gunakan di kelas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38912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83052"/>
                </a:solidFill>
              </a:defRPr>
            </a:pPr>
            <a:r>
              <a:t>AI membantu mempercepat proses. Guru memastikan hasilnya bermakna dan sesuai kebutuhan siswa.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168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658368"/>
            <a:ext cx="751038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3052"/>
                </a:solidFill>
              </a:defRPr>
            </a:pPr>
            <a:r>
              <a:rPr dirty="0" err="1"/>
              <a:t>Mulai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Kebutuhan</a:t>
            </a:r>
            <a:r>
              <a:rPr dirty="0"/>
              <a:t>,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Peralatan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777240" y="164592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Apa tujuan pembelajaran yang ingin dicapai?</a:t>
            </a:r>
          </a:p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Apa kesulitan siswa yang ingin dibantu?</a:t>
            </a:r>
          </a:p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Media apa yang paling sesuai?</a:t>
            </a:r>
          </a:p>
          <a:p>
            <a:pPr>
              <a:spcAft>
                <a:spcPts val="1200"/>
              </a:spcAft>
              <a:defRPr sz="2200">
                <a:solidFill>
                  <a:srgbClr val="232A32"/>
                </a:solidFill>
              </a:defRPr>
            </a:pPr>
            <a:r>
              <a:t>• Baru kemudian: AI apa yang dapat membantu?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22" y="1828800"/>
            <a:ext cx="10652275" cy="11233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5CA48C"/>
                </a:solidFill>
              </a:defRPr>
            </a:pPr>
            <a:r>
              <a:rPr dirty="0"/>
              <a:t>SIAP BERKREASI?</a:t>
            </a:r>
          </a:p>
          <a:p>
            <a:pPr algn="ctr">
              <a:spcBef>
                <a:spcPts val="1800"/>
              </a:spcBef>
              <a:defRPr sz="2200">
                <a:solidFill>
                  <a:srgbClr val="FFFFFF"/>
                </a:solidFill>
              </a:defRPr>
            </a:pPr>
            <a:r>
              <a:rPr dirty="0"/>
              <a:t>Pada </a:t>
            </a:r>
            <a:r>
              <a:rPr dirty="0" err="1"/>
              <a:t>bagian</a:t>
            </a:r>
            <a:r>
              <a:rPr dirty="0"/>
              <a:t> </a:t>
            </a:r>
            <a:r>
              <a:rPr dirty="0" err="1"/>
              <a:t>berikutnya</a:t>
            </a:r>
            <a:r>
              <a:rPr dirty="0"/>
              <a:t>, </a:t>
            </a:r>
            <a:r>
              <a:rPr dirty="0" err="1"/>
              <a:t>kita</a:t>
            </a:r>
            <a:r>
              <a:rPr dirty="0"/>
              <a:t> </a:t>
            </a:r>
            <a:r>
              <a:rPr dirty="0" err="1"/>
              <a:t>praktik</a:t>
            </a:r>
            <a:r>
              <a:rPr dirty="0"/>
              <a:t> </a:t>
            </a:r>
            <a:r>
              <a:rPr dirty="0" err="1"/>
              <a:t>membuat</a:t>
            </a:r>
            <a:r>
              <a:rPr dirty="0"/>
              <a:t> media </a:t>
            </a:r>
            <a:r>
              <a:rPr dirty="0" err="1"/>
              <a:t>pembelajaran</a:t>
            </a:r>
            <a:r>
              <a:rPr dirty="0"/>
              <a:t> KIK </a:t>
            </a:r>
            <a:r>
              <a:rPr dirty="0" err="1"/>
              <a:t>dengan</a:t>
            </a:r>
            <a:r>
              <a:rPr dirty="0"/>
              <a:t> AI.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81360" y="6446520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828282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77</TotalTime>
  <Words>571</Words>
  <Application>Microsoft Office PowerPoint</Application>
  <PresentationFormat>Widescreen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Adobe Devanagari</vt:lpstr>
      <vt:lpstr>Book Antiqua</vt:lpstr>
      <vt:lpstr>Lucida Sans</vt:lpstr>
      <vt:lpstr>Wingdings</vt:lpstr>
      <vt:lpstr>Wingdings 2</vt:lpstr>
      <vt:lpstr>Wingdings 3</vt:lpstr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Prompt untuk teks literasi</vt:lpstr>
      <vt:lpstr>Contoh Panduan/Topik untuk Latihan Menulis SOAL LITERASI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Deviana Lianti</cp:lastModifiedBy>
  <cp:revision>4</cp:revision>
  <dcterms:created xsi:type="dcterms:W3CDTF">2013-01-27T09:14:16Z</dcterms:created>
  <dcterms:modified xsi:type="dcterms:W3CDTF">2026-09-16T11:04:41Z</dcterms:modified>
  <cp:category/>
</cp:coreProperties>
</file>