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88"/>
  </p:normalViewPr>
  <p:slideViewPr>
    <p:cSldViewPr snapToGrid="0" snapToObjects="1">
      <p:cViewPr varScale="1">
        <p:scale>
          <a:sx n="116" d="100"/>
          <a:sy n="116" d="100"/>
        </p:scale>
        <p:origin x="608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5.png"/><Relationship Id="rId7" Type="http://schemas.openxmlformats.org/officeDocument/2006/relationships/image" Target="../media/image3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45406" y="2587972"/>
            <a:ext cx="9501187" cy="1139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4484"/>
              </a:lnSpc>
            </a:pPr>
            <a:r>
              <a:rPr sz="3900" b="1" i="0" u="none">
                <a:solidFill>
                  <a:srgbClr val="0F172A"/>
                </a:solidFill>
                <a:latin typeface="Poppins"/>
              </a:rPr>
              <a:t>Penyusunan Soal HOTS TKA Menggunakan Gemini AI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71625" y="3879502"/>
            <a:ext cx="90487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475569"/>
                </a:solidFill>
                <a:latin typeface="Inter"/>
              </a:rPr>
              <a:t>Strategi Merancang Evaluasi Ekonomi SMA Kurikulum Merdeka (Level Kognitif L4, L5, L6) untuk Bentuk Soal PG, PG Kompleks, Menjodohkan, dan Benar/Salah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15000" y="2647950"/>
            <a:ext cx="762000" cy="38100"/>
          </a:xfrm>
          <a:prstGeom prst="rect">
            <a:avLst/>
          </a:prstGeom>
          <a:solidFill>
            <a:srgbClr val="0EA5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565558" y="2914650"/>
            <a:ext cx="7060882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600" b="1" i="0" u="none">
                <a:solidFill>
                  <a:srgbClr val="0F172A"/>
                </a:solidFill>
                <a:latin typeface="Poppins"/>
              </a:rPr>
              <a:t>Konsep HOTS &amp; TKA Ekonomi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24125" y="3752850"/>
            <a:ext cx="71437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64748B"/>
                </a:solidFill>
                <a:latin typeface="Inter"/>
              </a:rPr>
              <a:t>Penguatan Asesmen Akademik Kurikulum Merdeka dengan Menitikberatkan pada Penalaran Ekonomi, Analisis Kasus Riil, dan Pengambilan Keputusan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500" y="2066925"/>
            <a:ext cx="537210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Inter"/>
              </a:rPr>
              <a:t>Soal TKA (Tes Kompetensi Akademik) Ekonomi tidak sekadar menguji hafalan rumus, melainkan kemampuan siswa berpikir kritis terhadap fenomena ekonomi: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2066925"/>
            <a:ext cx="5372100" cy="3619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4400" y="2867025"/>
            <a:ext cx="50292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Inter"/>
              </a:rPr>
              <a:t>Level 4 (Menganalisis/C4):</a:t>
            </a:r>
            <a:r>
              <a:rPr sz="1200" b="0" i="0" u="none">
                <a:solidFill>
                  <a:srgbClr val="334155"/>
                </a:solidFill>
                <a:latin typeface="Inter"/>
              </a:rPr>
              <a:t> Membedah grafik, kurva keseimbangan, tabel data inflasi, serta hubungan antar-variabel makro/mikro.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476625"/>
            <a:ext cx="502920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Inter"/>
              </a:rPr>
              <a:t>Level 5 (Mengevaluasi/C5):</a:t>
            </a:r>
            <a:r>
              <a:rPr sz="1200" b="0" i="0" u="none">
                <a:solidFill>
                  <a:srgbClr val="334155"/>
                </a:solidFill>
                <a:latin typeface="Inter"/>
              </a:rPr>
              <a:t> Menilai keefektifan kebijakan moneter/fiskal, membandingkan dampak trade-off bisnis atau kuota impor.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314825"/>
            <a:ext cx="50292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Inter"/>
              </a:rPr>
              <a:t>Level 6 (Mencipta/C6):</a:t>
            </a:r>
            <a:r>
              <a:rPr sz="1200" b="0" i="0" u="none">
                <a:solidFill>
                  <a:srgbClr val="334155"/>
                </a:solidFill>
                <a:latin typeface="Inter"/>
              </a:rPr>
              <a:t> Merumuskan strategi solusi krisis anggaran, merancang alokasi APBN, atau gagasan inovasi pasar.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2881312"/>
            <a:ext cx="190500" cy="200025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490912"/>
            <a:ext cx="238125" cy="200025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4329112"/>
            <a:ext cx="142875" cy="20002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71500" y="476250"/>
            <a:ext cx="1160145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0" i="0" u="none">
                <a:solidFill>
                  <a:srgbClr val="0F172A"/>
                </a:solidFill>
                <a:latin typeface="Poppins SemiBold"/>
              </a:rPr>
              <a:t>Karakteristik Soal HOTS Ekonomi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71500" y="1076325"/>
            <a:ext cx="11049000" cy="28575"/>
          </a:xfrm>
          <a:prstGeom prst="rect">
            <a:avLst/>
          </a:prstGeom>
          <a:solidFill>
            <a:srgbClr val="0EA5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443162"/>
            <a:ext cx="2590800" cy="28670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0900" y="2443162"/>
            <a:ext cx="2590800" cy="28670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0300" y="2443162"/>
            <a:ext cx="2590800" cy="286702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9700" y="2443162"/>
            <a:ext cx="2590800" cy="28670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09625" y="3205162"/>
            <a:ext cx="2220277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0284C7"/>
                </a:solidFill>
                <a:latin typeface="Poppins SemiBold"/>
              </a:rPr>
              <a:t>Pilihan Ganda Biasa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9625" y="3586162"/>
            <a:ext cx="2114550" cy="1143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Inter"/>
              </a:rPr>
              <a:t>1 opsi benar dari 5 pilihan. Menguji penalaran tunggal terhadap stimulus kualitatif atau pemecahan hitungan kuantitatif yang kompleks.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29025" y="3205162"/>
            <a:ext cx="2220277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0284C7"/>
                </a:solidFill>
                <a:latin typeface="Poppins SemiBold"/>
              </a:rPr>
              <a:t>MCMA / PG Kompleks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29025" y="3586162"/>
            <a:ext cx="2114550" cy="1371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Inter"/>
              </a:rPr>
              <a:t>Memilih lebih dari satu opsi benar. Menuntut siswa menganalisis beberapa dampak simultan dari suatu peristiwa ekonomi secara utuh.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48425" y="3205162"/>
            <a:ext cx="2220277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0284C7"/>
                </a:solidFill>
                <a:latin typeface="Poppins SemiBold"/>
              </a:rPr>
              <a:t>Menjodohkan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48425" y="3586162"/>
            <a:ext cx="2114550" cy="1143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Inter"/>
              </a:rPr>
              <a:t>Menghubungkan stimulus masalah ekonomi dengan instrumen kebijakan atau teori pendukung yang paling relevan secara presisi.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267825" y="3205162"/>
            <a:ext cx="2220277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0284C7"/>
                </a:solidFill>
                <a:latin typeface="Poppins SemiBold"/>
              </a:rPr>
              <a:t>Benar / Salah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67825" y="3586162"/>
            <a:ext cx="2114550" cy="1143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Inter"/>
              </a:rPr>
              <a:t>Menilai kebenaran serangkaian pernyataan berbasis klaim dan alasan (sebab-akibat) dalam konteks kondisi ekonomi riil.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625" y="2709862"/>
            <a:ext cx="304800" cy="3048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9025" y="2709862"/>
            <a:ext cx="266700" cy="3048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48425" y="2709862"/>
            <a:ext cx="342900" cy="30480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67825" y="2709862"/>
            <a:ext cx="342900" cy="3048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71500" y="476250"/>
            <a:ext cx="1160145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0" i="0" u="none">
                <a:solidFill>
                  <a:srgbClr val="0F172A"/>
                </a:solidFill>
                <a:latin typeface="Poppins SemiBold"/>
              </a:rPr>
              <a:t>4 Tipe Soal TKA Ekonomi SMA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71500" y="1076325"/>
            <a:ext cx="11049000" cy="28575"/>
          </a:xfrm>
          <a:prstGeom prst="rect">
            <a:avLst/>
          </a:prstGeom>
          <a:solidFill>
            <a:srgbClr val="0EA5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15000" y="2647950"/>
            <a:ext cx="762000" cy="38100"/>
          </a:xfrm>
          <a:prstGeom prst="rect">
            <a:avLst/>
          </a:prstGeom>
          <a:solidFill>
            <a:srgbClr val="0EA5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480548" y="2914650"/>
            <a:ext cx="7230903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600" b="1" i="0" u="none">
                <a:solidFill>
                  <a:srgbClr val="0F172A"/>
                </a:solidFill>
                <a:latin typeface="Poppins"/>
              </a:rPr>
              <a:t>Framework Prompt Gemini AI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24125" y="3752850"/>
            <a:ext cx="71437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64748B"/>
                </a:solidFill>
                <a:latin typeface="Inter"/>
              </a:rPr>
              <a:t>Formula Konstruksi Perintah (Prompting Strategy) Presisi untuk Menghasilkan Soal HOTS Valid, Kontekstual, dan Sesuai Elemen Kurikulum Merdeka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2733675"/>
            <a:ext cx="107061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Inter"/>
              </a:rPr>
              <a:t>Persona &amp; Peran:</a:t>
            </a:r>
            <a:r>
              <a:rPr sz="1200" b="0" i="0" u="none">
                <a:solidFill>
                  <a:srgbClr val="334155"/>
                </a:solidFill>
                <a:latin typeface="Inter"/>
              </a:rPr>
              <a:t> Instruksikan Gemini bertindak sebagai "Ahli Pembuat Soal TKA Ekonomi SMA Kurikulum Merdeka".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114675"/>
            <a:ext cx="107061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Inter"/>
              </a:rPr>
              <a:t>Stimulus Kontekstual:</a:t>
            </a:r>
            <a:r>
              <a:rPr sz="1200" b="0" i="0" u="none">
                <a:solidFill>
                  <a:srgbClr val="334155"/>
                </a:solidFill>
                <a:latin typeface="Inter"/>
              </a:rPr>
              <a:t> Minta Gemini menyediakan berita isu terkini, tabel data kuantitatif, kurva, atau studi kasus krisis riil.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495675"/>
            <a:ext cx="107061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Inter"/>
              </a:rPr>
              <a:t>Level Kognitif Spesifik:</a:t>
            </a:r>
            <a:r>
              <a:rPr sz="1200" b="0" i="0" u="none">
                <a:solidFill>
                  <a:srgbClr val="334155"/>
                </a:solidFill>
                <a:latin typeface="Inter"/>
              </a:rPr>
              <a:t> Wajib cantumkan indikator spesifik L4 (Analisis), L5 (Evaluasi), atau L6 (Mencipta).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876675"/>
            <a:ext cx="107061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Inter"/>
              </a:rPr>
              <a:t>Tipe Soal &amp; Opsi:</a:t>
            </a:r>
            <a:r>
              <a:rPr sz="1200" b="0" i="0" u="none">
                <a:solidFill>
                  <a:srgbClr val="334155"/>
                </a:solidFill>
                <a:latin typeface="Inter"/>
              </a:rPr>
              <a:t> Tentukan bentuk butir soal (PG, MCMA, Menjodohkan, atau Pernyataan Benar/Salah).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257675"/>
            <a:ext cx="107061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Inter"/>
              </a:rPr>
              <a:t>Distractor (Pengecoh) Homogen:</a:t>
            </a:r>
            <a:r>
              <a:rPr sz="1200" b="0" i="0" u="none">
                <a:solidFill>
                  <a:srgbClr val="334155"/>
                </a:solidFill>
                <a:latin typeface="Inter"/>
              </a:rPr>
              <a:t> Instruksikan agar opsi salah tidak terlalu mencolok dan logis sesuai kecenderungan salah konsep siswa.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4638675"/>
            <a:ext cx="107061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Inter"/>
              </a:rPr>
              <a:t>Kunci &amp; Pembahasan Analitis:</a:t>
            </a:r>
            <a:r>
              <a:rPr sz="1200" b="0" i="0" u="none">
                <a:solidFill>
                  <a:srgbClr val="334155"/>
                </a:solidFill>
                <a:latin typeface="Inter"/>
              </a:rPr>
              <a:t> Sertakan penjelasan ilmiah mengapa jawaban tersebut benar dan jawaban lain salah.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747962"/>
            <a:ext cx="238125" cy="200025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3128962"/>
            <a:ext cx="142875" cy="200025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509962"/>
            <a:ext cx="190500" cy="200025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3890962"/>
            <a:ext cx="190500" cy="200025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4271962"/>
            <a:ext cx="190500" cy="200025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4652962"/>
            <a:ext cx="190500" cy="20002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71500" y="476250"/>
            <a:ext cx="1160145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0" i="0" u="none">
                <a:solidFill>
                  <a:srgbClr val="0F172A"/>
                </a:solidFill>
                <a:latin typeface="Poppins SemiBold"/>
              </a:rPr>
              <a:t>6 Komponen Prompt Ideal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71500" y="1076325"/>
            <a:ext cx="11049000" cy="28575"/>
          </a:xfrm>
          <a:prstGeom prst="rect">
            <a:avLst/>
          </a:prstGeom>
          <a:solidFill>
            <a:srgbClr val="0EA5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359223"/>
            <a:ext cx="5372100" cy="3034903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8400" y="2359223"/>
            <a:ext cx="5372100" cy="3034903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625" y="2968823"/>
            <a:ext cx="4895850" cy="17907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6525" y="2968823"/>
            <a:ext cx="4895850" cy="218717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09625" y="2597348"/>
            <a:ext cx="5140642" cy="276225"/>
          </a:xfrm>
          <a:prstGeom prst="rect">
            <a:avLst/>
          </a:prstGeom>
          <a:noFill/>
        </p:spPr>
        <p:txBody>
          <a:bodyPr wrap="square" lIns="200025" tIns="0" rIns="0" bIns="0" anchor="t">
            <a:spAutoFit/>
          </a:bodyPr>
          <a:lstStyle/>
          <a:p>
            <a:pPr algn="l"/>
            <a:r>
              <a:rPr sz="1425" b="0" i="0" u="none">
                <a:solidFill>
                  <a:srgbClr val="0284C7"/>
                </a:solidFill>
                <a:latin typeface="Poppins SemiBold"/>
              </a:rPr>
              <a:t>Formula Prompt Gemini (L4)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86525" y="2597348"/>
            <a:ext cx="5140642" cy="276225"/>
          </a:xfrm>
          <a:prstGeom prst="rect">
            <a:avLst/>
          </a:prstGeom>
          <a:noFill/>
        </p:spPr>
        <p:txBody>
          <a:bodyPr wrap="square" lIns="133350" tIns="0" rIns="0" bIns="0" anchor="t">
            <a:spAutoFit/>
          </a:bodyPr>
          <a:lstStyle/>
          <a:p>
            <a:pPr algn="l"/>
            <a:r>
              <a:rPr sz="1425" b="0" i="0" u="none">
                <a:solidFill>
                  <a:srgbClr val="0284C7"/>
                </a:solidFill>
                <a:latin typeface="Poppins SemiBold"/>
              </a:rPr>
              <a:t>Hasil Output Soal AI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9625" y="2644973"/>
            <a:ext cx="200025" cy="180975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86525" y="2644973"/>
            <a:ext cx="133350" cy="18097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648450" y="3140273"/>
            <a:ext cx="20955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68"/>
              </a:lnSpc>
            </a:pPr>
            <a:r>
              <a:rPr sz="1012" b="1" i="0" u="none">
                <a:solidFill>
                  <a:srgbClr val="1E293B"/>
                </a:solidFill>
                <a:latin typeface="Inter"/>
              </a:rPr>
              <a:t>[Stimulus Tabel Data Inflasi &amp; BBI]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48450" y="3885604"/>
            <a:ext cx="314325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68"/>
              </a:lnSpc>
            </a:pPr>
            <a:r>
              <a:rPr sz="1012" b="1" i="0" u="none">
                <a:solidFill>
                  <a:srgbClr val="1E293B"/>
                </a:solidFill>
                <a:latin typeface="Inter"/>
              </a:rPr>
              <a:t>Soal: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48450" y="4444603"/>
            <a:ext cx="4029075" cy="3387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68"/>
              </a:lnSpc>
            </a:pPr>
            <a:r>
              <a:rPr sz="1012" b="1" i="0" u="none">
                <a:solidFill>
                  <a:srgbClr val="1E293B"/>
                </a:solidFill>
                <a:latin typeface="Inter"/>
              </a:rPr>
              <a:t>B. Kurva AD bergeser ke kiri karena investasi (I) dan konsumsi (C) tertekan oleh tingginya biaya pinjaman. [KUNCI]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71500" y="476250"/>
            <a:ext cx="1160145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0" i="0" u="none">
                <a:solidFill>
                  <a:srgbClr val="0F172A"/>
                </a:solidFill>
                <a:latin typeface="Poppins SemiBold"/>
              </a:rPr>
              <a:t>Soal L4: Menganalisis (PG)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71500" y="1076325"/>
            <a:ext cx="11049000" cy="28575"/>
          </a:xfrm>
          <a:prstGeom prst="rect">
            <a:avLst/>
          </a:prstGeom>
          <a:solidFill>
            <a:srgbClr val="0EA5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452389"/>
            <a:ext cx="5372100" cy="284857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8400" y="2452389"/>
            <a:ext cx="5372100" cy="284857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625" y="3061989"/>
            <a:ext cx="4895850" cy="17907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6525" y="3061989"/>
            <a:ext cx="4895850" cy="200084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09625" y="2690514"/>
            <a:ext cx="5140642" cy="276225"/>
          </a:xfrm>
          <a:prstGeom prst="rect">
            <a:avLst/>
          </a:prstGeom>
          <a:noFill/>
        </p:spPr>
        <p:txBody>
          <a:bodyPr wrap="square" lIns="200025" tIns="0" rIns="0" bIns="0" anchor="t">
            <a:spAutoFit/>
          </a:bodyPr>
          <a:lstStyle/>
          <a:p>
            <a:pPr algn="l"/>
            <a:r>
              <a:rPr sz="1425" b="0" i="0" u="none">
                <a:solidFill>
                  <a:srgbClr val="0284C7"/>
                </a:solidFill>
                <a:latin typeface="Poppins SemiBold"/>
              </a:rPr>
              <a:t>Formula Prompt Gemini (L5)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86525" y="2690514"/>
            <a:ext cx="5140642" cy="276225"/>
          </a:xfrm>
          <a:prstGeom prst="rect">
            <a:avLst/>
          </a:prstGeom>
          <a:noFill/>
        </p:spPr>
        <p:txBody>
          <a:bodyPr wrap="square" lIns="133350" tIns="0" rIns="0" bIns="0" anchor="t">
            <a:spAutoFit/>
          </a:bodyPr>
          <a:lstStyle/>
          <a:p>
            <a:pPr algn="l"/>
            <a:r>
              <a:rPr sz="1425" b="0" i="0" u="none">
                <a:solidFill>
                  <a:srgbClr val="0284C7"/>
                </a:solidFill>
                <a:latin typeface="Poppins SemiBold"/>
              </a:rPr>
              <a:t>Hasil Output Soal AI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9625" y="2738139"/>
            <a:ext cx="200025" cy="180975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86525" y="2738139"/>
            <a:ext cx="133350" cy="18097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648450" y="3233439"/>
            <a:ext cx="2562225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68"/>
              </a:lnSpc>
            </a:pPr>
            <a:r>
              <a:rPr sz="1012" b="1" i="0" u="none">
                <a:solidFill>
                  <a:srgbClr val="1E293B"/>
                </a:solidFill>
                <a:latin typeface="Inter"/>
              </a:rPr>
              <a:t>Pernyataan Evaluatif yang Benar (Pilih 2):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48450" y="3606105"/>
            <a:ext cx="4552950" cy="3387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68"/>
              </a:lnSpc>
            </a:pPr>
            <a:r>
              <a:rPr sz="1012" b="1" i="0" u="none">
                <a:solidFill>
                  <a:srgbClr val="1E293B"/>
                </a:solidFill>
                <a:latin typeface="Inter"/>
              </a:rPr>
              <a:t>[✓] Penerapan kuota impor lebih efektif membatasi volume fisik barang impor dibandingkan tarif saat permintaan bersifat inelastis.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48450" y="4351436"/>
            <a:ext cx="4248150" cy="3387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68"/>
              </a:lnSpc>
            </a:pPr>
            <a:r>
              <a:rPr sz="1012" b="1" i="0" u="none">
                <a:solidFill>
                  <a:srgbClr val="1E293B"/>
                </a:solidFill>
                <a:latin typeface="Inter"/>
              </a:rPr>
              <a:t>[✓] Tarif memberikan penerimaan langsung bagi kas negara, sedangkan kuota menciptakan rente ekonomi bagi pemegang lisensi.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71500" y="476250"/>
            <a:ext cx="1160145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0" i="0" u="none">
                <a:solidFill>
                  <a:srgbClr val="0F172A"/>
                </a:solidFill>
                <a:latin typeface="Poppins SemiBold"/>
              </a:rPr>
              <a:t>Soal L5: Mengevaluasi (MCMA)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71500" y="1076325"/>
            <a:ext cx="11049000" cy="28575"/>
          </a:xfrm>
          <a:prstGeom prst="rect">
            <a:avLst/>
          </a:prstGeom>
          <a:solidFill>
            <a:srgbClr val="0EA5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452389"/>
            <a:ext cx="5372100" cy="284857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8400" y="2452389"/>
            <a:ext cx="5372100" cy="284857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625" y="3061989"/>
            <a:ext cx="4895850" cy="1814512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6525" y="3061989"/>
            <a:ext cx="4895850" cy="200084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09625" y="2690514"/>
            <a:ext cx="5140642" cy="276225"/>
          </a:xfrm>
          <a:prstGeom prst="rect">
            <a:avLst/>
          </a:prstGeom>
          <a:noFill/>
        </p:spPr>
        <p:txBody>
          <a:bodyPr wrap="square" lIns="180975" tIns="0" rIns="0" bIns="0" anchor="t">
            <a:spAutoFit/>
          </a:bodyPr>
          <a:lstStyle/>
          <a:p>
            <a:pPr algn="l"/>
            <a:r>
              <a:rPr sz="1425" b="0" i="0" u="none">
                <a:solidFill>
                  <a:srgbClr val="0284C7"/>
                </a:solidFill>
                <a:latin typeface="Poppins SemiBold"/>
              </a:rPr>
              <a:t>Soal Menjodohkan (L6 - Mencipta)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86525" y="2690514"/>
            <a:ext cx="5140642" cy="276225"/>
          </a:xfrm>
          <a:prstGeom prst="rect">
            <a:avLst/>
          </a:prstGeom>
          <a:noFill/>
        </p:spPr>
        <p:txBody>
          <a:bodyPr wrap="square" lIns="161925" tIns="0" rIns="0" bIns="0" anchor="t">
            <a:spAutoFit/>
          </a:bodyPr>
          <a:lstStyle/>
          <a:p>
            <a:pPr algn="l"/>
            <a:r>
              <a:rPr sz="1425" b="0" i="0" u="none">
                <a:solidFill>
                  <a:srgbClr val="0284C7"/>
                </a:solidFill>
                <a:latin typeface="Poppins SemiBold"/>
              </a:rPr>
              <a:t>Soal Benar / Salah (L5/L6)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9625" y="2738139"/>
            <a:ext cx="180975" cy="1809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71550" y="3233439"/>
            <a:ext cx="885825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68"/>
              </a:lnSpc>
            </a:pPr>
            <a:r>
              <a:rPr sz="1012" b="1" i="0" u="none">
                <a:solidFill>
                  <a:srgbClr val="1E293B"/>
                </a:solidFill>
                <a:latin typeface="Inter"/>
              </a:rPr>
              <a:t>Prompt Fokus: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1550" y="3792438"/>
            <a:ext cx="13716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68"/>
              </a:lnSpc>
            </a:pPr>
            <a:r>
              <a:rPr sz="1012" b="1" i="0" u="none">
                <a:solidFill>
                  <a:srgbClr val="1E293B"/>
                </a:solidFill>
                <a:latin typeface="Inter"/>
              </a:rPr>
              <a:t>Matriks Menjodohkan: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1550" y="3978771"/>
            <a:ext cx="4357687" cy="3387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68"/>
              </a:lnSpc>
            </a:pPr>
            <a:r>
              <a:rPr sz="1012" b="0" i="1" u="none">
                <a:solidFill>
                  <a:srgbClr val="1E293B"/>
                </a:solidFill>
                <a:latin typeface="Inter"/>
              </a:rPr>
              <a:t>[Jodoh: Penerbitan SBN &amp; Efisiensi Belanja Non-Prioritas]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71550" y="4351436"/>
            <a:ext cx="4491037" cy="3387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68"/>
              </a:lnSpc>
            </a:pPr>
            <a:r>
              <a:rPr sz="1012" b="0" i="1" u="none">
                <a:solidFill>
                  <a:srgbClr val="1E293B"/>
                </a:solidFill>
                <a:latin typeface="Inter"/>
              </a:rPr>
              <a:t>[Jodoh: Insentif Pajak Sektor Industri &amp; Subsiding Tepat Sasaran]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86525" y="2738139"/>
            <a:ext cx="161925" cy="18097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648450" y="3233439"/>
            <a:ext cx="27241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68"/>
              </a:lnSpc>
            </a:pPr>
            <a:r>
              <a:rPr sz="1012" b="1" i="0" u="none">
                <a:solidFill>
                  <a:srgbClr val="1E293B"/>
                </a:solidFill>
                <a:latin typeface="Inter"/>
              </a:rPr>
              <a:t>Pernyataan Berbasis Analisis Sebab-Akibat: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19900" y="3978771"/>
            <a:ext cx="5334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68"/>
              </a:lnSpc>
            </a:pPr>
            <a:r>
              <a:rPr sz="1012" b="1" i="0" u="none">
                <a:solidFill>
                  <a:srgbClr val="1E293B"/>
                </a:solidFill>
                <a:latin typeface="Inter"/>
              </a:rPr>
              <a:t>[BENAR]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19900" y="4724102"/>
            <a:ext cx="542925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68"/>
              </a:lnSpc>
            </a:pPr>
            <a:r>
              <a:rPr sz="1012" b="1" i="0" u="none">
                <a:solidFill>
                  <a:srgbClr val="1E293B"/>
                </a:solidFill>
                <a:latin typeface="Inter"/>
              </a:rPr>
              <a:t>[SALAH]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1500" y="476250"/>
            <a:ext cx="1160145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0" i="0" u="none">
                <a:solidFill>
                  <a:srgbClr val="0F172A"/>
                </a:solidFill>
                <a:latin typeface="Poppins SemiBold"/>
              </a:rPr>
              <a:t>Soal L6: Menjodohkan &amp; B/S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71500" y="1076325"/>
            <a:ext cx="11049000" cy="28575"/>
          </a:xfrm>
          <a:prstGeom prst="rect">
            <a:avLst/>
          </a:prstGeom>
          <a:solidFill>
            <a:srgbClr val="0EA5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71500" y="2664618"/>
          <a:ext cx="11048999" cy="2424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3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01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651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4822"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FFFFFF"/>
                          </a:solidFill>
                          <a:latin typeface="Poppins SemiBold"/>
                        </a:rPr>
                        <a:t>Tahapan Penyusunan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FFFFFF"/>
                          </a:solidFill>
                          <a:latin typeface="Poppins SemiBold"/>
                        </a:rPr>
                        <a:t>Peran Gemini AI (Asisten)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FFFFFF"/>
                          </a:solidFill>
                          <a:latin typeface="Poppins SemiBold"/>
                        </a:rPr>
                        <a:t>Peran Guru (Human-in-the-Loop)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4822">
                <a:tc>
                  <a:txBody>
                    <a:bodyPr/>
                    <a:lstStyle/>
                    <a:p>
                      <a:pPr algn="l"/>
                      <a:r>
                        <a:rPr sz="1087" b="1" i="0" u="none">
                          <a:solidFill>
                            <a:srgbClr val="334155"/>
                          </a:solidFill>
                          <a:latin typeface="Inter"/>
                        </a:rPr>
                        <a:t>1. Penentuan Indikator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Memetakan CP ke dalam kisi-kisi HOTS (L4-L6).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Validasi kesesuaian dengan kurikulum sekolah.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4822">
                <a:tc>
                  <a:txBody>
                    <a:bodyPr/>
                    <a:lstStyle/>
                    <a:p>
                      <a:pPr algn="l"/>
                      <a:r>
                        <a:rPr sz="1087" b="1" i="0" u="none">
                          <a:solidFill>
                            <a:srgbClr val="334155"/>
                          </a:solidFill>
                          <a:latin typeface="Inter"/>
                        </a:rPr>
                        <a:t>2. Pembuatan Stimulus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Generasi studi kasus, data tabel, dan skenario.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Cek akurasi fakta, data terkemuka, &amp; konteks lokal.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4822">
                <a:tc>
                  <a:txBody>
                    <a:bodyPr/>
                    <a:lstStyle/>
                    <a:p>
                      <a:pPr algn="l"/>
                      <a:r>
                        <a:rPr sz="1087" b="1" i="0" u="none">
                          <a:solidFill>
                            <a:srgbClr val="334155"/>
                          </a:solidFill>
                          <a:latin typeface="Inter"/>
                        </a:rPr>
                        <a:t>3. Konstruksi Soal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Menyusun butir PG, MCMA, Menjodohkan, B/S.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Evaluasi kelogisan distractor &amp; keterbacaan bahasa.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4824">
                <a:tc>
                  <a:txBody>
                    <a:bodyPr/>
                    <a:lstStyle/>
                    <a:p>
                      <a:pPr algn="l"/>
                      <a:r>
                        <a:rPr sz="1087" b="1" i="0" u="none">
                          <a:solidFill>
                            <a:srgbClr val="334155"/>
                          </a:solidFill>
                          <a:latin typeface="Inter"/>
                        </a:rPr>
                        <a:t>4. Kunci &amp; Pembahasan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Membuat draf rasionalisasi kunci jawaban.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Verifikasi kebenaran konsep ilmu ekonomi.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571500" y="3140868"/>
            <a:ext cx="241369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2985194" y="3140868"/>
            <a:ext cx="417016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155358" y="3140868"/>
            <a:ext cx="446514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71500" y="3624262"/>
            <a:ext cx="241369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985194" y="3624262"/>
            <a:ext cx="417016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7155358" y="3624262"/>
            <a:ext cx="446514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71500" y="4107656"/>
            <a:ext cx="241369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2985194" y="4107656"/>
            <a:ext cx="417016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7155358" y="4107656"/>
            <a:ext cx="446514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571500" y="4591050"/>
            <a:ext cx="241369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2985194" y="4591050"/>
            <a:ext cx="417016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7155358" y="4591050"/>
            <a:ext cx="446514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571500" y="5074443"/>
            <a:ext cx="241369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2985194" y="5074443"/>
            <a:ext cx="417016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7155358" y="5074443"/>
            <a:ext cx="446514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71500" y="476250"/>
            <a:ext cx="1160145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0" i="0" u="none">
                <a:solidFill>
                  <a:srgbClr val="0F172A"/>
                </a:solidFill>
                <a:latin typeface="Poppins SemiBold"/>
              </a:rPr>
              <a:t>Matriks Kerja &amp; Validasi Guru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71500" y="1076325"/>
            <a:ext cx="11049000" cy="28575"/>
          </a:xfrm>
          <a:prstGeom prst="rect">
            <a:avLst/>
          </a:prstGeom>
          <a:solidFill>
            <a:srgbClr val="0EA5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500" y="476250"/>
            <a:ext cx="560070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0" i="0" u="none">
                <a:solidFill>
                  <a:srgbClr val="0F172A"/>
                </a:solidFill>
                <a:latin typeface="Poppins SemiBold"/>
              </a:rPr>
              <a:t>Efisiensi Penyusunan Soal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" y="1076325"/>
            <a:ext cx="5334000" cy="28575"/>
          </a:xfrm>
          <a:prstGeom prst="rect">
            <a:avLst/>
          </a:prstGeom>
          <a:solidFill>
            <a:srgbClr val="0EA5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0"/>
            <a:ext cx="59055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1500" y="1371600"/>
            <a:ext cx="56007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0284C7"/>
                </a:solidFill>
                <a:latin typeface="Poppins SemiBold"/>
              </a:rPr>
              <a:t>Akselerasi Kualitas Evaluasi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" y="1752600"/>
            <a:ext cx="53340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Inter"/>
              </a:rPr>
              <a:t>Menggunakan Gemini AI menghemat waktu hingga </a:t>
            </a:r>
            <a:r>
              <a:rPr sz="1200" b="1" i="0" u="none">
                <a:solidFill>
                  <a:srgbClr val="334155"/>
                </a:solidFill>
                <a:latin typeface="Inter"/>
              </a:rPr>
              <a:t>80%</a:t>
            </a:r>
            <a:r>
              <a:rPr sz="1200" b="0" i="0" u="none">
                <a:solidFill>
                  <a:srgbClr val="334155"/>
                </a:solidFill>
                <a:latin typeface="Inter"/>
              </a:rPr>
              <a:t> dalam penyusunan draf awal soal TKA Ekonomi yang rumit.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500" y="2324100"/>
            <a:ext cx="533400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Inter"/>
              </a:rPr>
              <a:t>Guru Ekonomi tidak lagi kesulitan mencari stimulus data atau membuat pengecoh (distractor) yang homogen. Fokus guru bergeser pada </a:t>
            </a:r>
            <a:r>
              <a:rPr sz="1200" b="0" i="1" u="none">
                <a:solidFill>
                  <a:srgbClr val="334155"/>
                </a:solidFill>
                <a:latin typeface="Inter"/>
              </a:rPr>
              <a:t>validasi substansi</a:t>
            </a:r>
            <a:r>
              <a:rPr sz="1200" b="0" i="0" u="none">
                <a:solidFill>
                  <a:srgbClr val="334155"/>
                </a:solidFill>
                <a:latin typeface="Inter"/>
              </a:rPr>
              <a:t> dan </a:t>
            </a:r>
            <a:r>
              <a:rPr sz="1200" b="0" i="1" u="none">
                <a:solidFill>
                  <a:srgbClr val="334155"/>
                </a:solidFill>
                <a:latin typeface="Inter"/>
              </a:rPr>
              <a:t>penyesuaian daya nalar siswa</a:t>
            </a:r>
            <a:r>
              <a:rPr sz="1200" b="0" i="0" u="none">
                <a:solidFill>
                  <a:srgbClr val="334155"/>
                </a:solidFill>
                <a:latin typeface="Inter"/>
              </a:rPr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5275" y="2281237"/>
            <a:ext cx="11601450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800" b="1" i="0" u="none" dirty="0">
                <a:solidFill>
                  <a:srgbClr val="0F172A"/>
                </a:solidFill>
                <a:latin typeface="Poppins"/>
              </a:rPr>
              <a:t>Sesi  </a:t>
            </a:r>
            <a:r>
              <a:rPr sz="4800" b="1" i="0" u="none" dirty="0" err="1">
                <a:solidFill>
                  <a:srgbClr val="0F172A"/>
                </a:solidFill>
                <a:latin typeface="Poppins"/>
              </a:rPr>
              <a:t>Praktik</a:t>
            </a:r>
            <a:endParaRPr sz="4800" b="1" i="0" u="none" dirty="0">
              <a:solidFill>
                <a:srgbClr val="0F172A"/>
              </a:solidFill>
              <a:latin typeface="Poppin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500" y="3338512"/>
            <a:ext cx="1104900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sz="1650" b="0" i="0" u="none">
                <a:solidFill>
                  <a:srgbClr val="475569"/>
                </a:solidFill>
                <a:latin typeface="Inter"/>
              </a:rPr>
              <a:t>Mari Kita Praktikkan Pembuatan Prompt Soal HOTS Ekonomi TKA Sekarang!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744</Words>
  <Application>Microsoft Macintosh PowerPoint</Application>
  <PresentationFormat>Widescreen</PresentationFormat>
  <Paragraphs>71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Inter</vt:lpstr>
      <vt:lpstr>Poppins</vt:lpstr>
      <vt:lpstr>Poppins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Leli Marlina</cp:lastModifiedBy>
  <cp:revision>2</cp:revision>
  <dcterms:created xsi:type="dcterms:W3CDTF">2013-01-27T09:14:16Z</dcterms:created>
  <dcterms:modified xsi:type="dcterms:W3CDTF">2026-09-05T04:18:01Z</dcterms:modified>
  <cp:category/>
</cp:coreProperties>
</file>