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6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06307" y="2589014"/>
            <a:ext cx="7579384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172A"/>
                </a:solidFill>
                <a:latin typeface="Plus Jakarta Sans"/>
              </a:rPr>
              <a:t>Optimalisasi Google Gemini</a:t>
            </a:r>
            <a:r>
              <a:t>
</a:t>
            </a:r>
            <a:r>
              <a:rPr sz="4350" b="1" i="0" u="none">
                <a:solidFill>
                  <a:srgbClr val="0F172A"/>
                </a:solidFill>
                <a:latin typeface="Plus Jakarta Sans"/>
              </a:rPr>
              <a:t> dalam Soal TKA HOTS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4088010"/>
            <a:ext cx="85725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Strategi Penyusunan Asesmen Kemampuan Akademik Berorientasi Pembelajaran Mendalam (Deep Learning) Menggunakan Prompt AI Efektif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904" y="1748809"/>
            <a:ext cx="635889" cy="475988"/>
          </a:xfrm>
          <a:prstGeom prst="rect">
            <a:avLst/>
          </a:prstGeom>
        </p:spPr>
      </p:pic>
      <p:pic>
        <p:nvPicPr>
          <p:cNvPr id="7" name="Google Shape;85;p13" descr="image.png">
            <a:extLst>
              <a:ext uri="{FF2B5EF4-FFF2-40B4-BE49-F238E27FC236}">
                <a16:creationId xmlns:a16="http://schemas.microsoft.com/office/drawing/2014/main" id="{C4135C5E-9158-3129-E7DD-21D2AC3E65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0793" y="1751442"/>
            <a:ext cx="3518944" cy="58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5481" y="2770435"/>
            <a:ext cx="830103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Transformasi Asesmen Akademik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589585"/>
            <a:ext cx="7620000" cy="9742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Mengapa pendidik membutuhkan bantuan AI dalam merancang Tes Kemampuan Akademik (TKA) yang valid, objektif, dan menguji penalaran tingkat tinggi?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7" y="1333268"/>
            <a:ext cx="5295900" cy="24738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30239"/>
            <a:ext cx="5295900" cy="24738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9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4338CA"/>
                </a:solidFill>
                <a:latin typeface="Plus Jakarta Sans"/>
              </a:rPr>
              <a:t>Karakteristik</a:t>
            </a:r>
            <a:r>
              <a:rPr sz="1650" b="1" i="0" u="none" dirty="0">
                <a:solidFill>
                  <a:srgbClr val="4338CA"/>
                </a:solidFill>
                <a:latin typeface="Plus Jakarta Sans"/>
              </a:rPr>
              <a:t> Utama TKA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Asesmen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terstandar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nasional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untuk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mengukur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capaian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akademik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mata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pelajaran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secara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objektif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922662"/>
            <a:ext cx="46672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Berbentuk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Pilihan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Ganda (PG)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biasa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dan PG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Kompleks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yang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menekankan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pada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kemampuan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penalaran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serta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pemecahan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Inter"/>
              </a:rPr>
              <a:t>masalah</a:t>
            </a:r>
            <a:r>
              <a:rPr sz="1275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Alignment Pembelajaran Mendalam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Mendukung pendekatan Kurikulum Merdeka dengan fokus pada pilar </a:t>
            </a:r>
            <a:r>
              <a:rPr sz="1275" b="0" i="1" u="none">
                <a:solidFill>
                  <a:srgbClr val="475569"/>
                </a:solidFill>
                <a:latin typeface="Inter"/>
              </a:rPr>
              <a:t>Mindful, Meaningful, &amp; Joyful Learning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922662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Menggeser asesmen dari sekadar hapalan fakta menuju pengujian level kognitif tinggi (C4 Analisis hingga C6 Kreasi).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Konsep TKA &amp; Kurikulum Merdeka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52650"/>
            <a:ext cx="52959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2152650"/>
            <a:ext cx="52959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Pembelajaran Mendalam menuntut instrumen penilaian yang mampu mengukur pemahaman konseptual yang utuh: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850" y="2770465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768798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Kontekstual Realitis: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Stimulus diangkat dari fenomena kehidupan nyata dan isu kontemporer.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3386613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384946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Transfer Knowledge: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Menguji kemampuan murid menerapkan konsep pada situasi baru.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002762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4001095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Penalaran Logis: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Mendorong murid menganalisis sebab-akibat dan mengevaluasi argumen.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52650"/>
            <a:ext cx="5295900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Integrasi Deep Learning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95413"/>
            <a:ext cx="3479750" cy="254347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595413"/>
            <a:ext cx="3479750" cy="254347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595413"/>
            <a:ext cx="3479750" cy="254347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871638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1. Peran &amp; Persona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Tetapkan peran Gemini sebagai Pakar Asesmen Pendidikan &amp; Pembuat Soal TKA Kurikulum Merdeka.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175" y="2871638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9417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2. Konteks &amp; Tugas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417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Sediakan materi spesifik, Indikator Capaian Pembelajaran (CP), serta jenis stimulus yang diinginkan.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625" y="2871638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4062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3. Batasan &amp; Format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Tentukan level kognitif (C4-C6), bentuk soal (PG/PG Kompleks), serta wajibkan kunci &amp; pembahasan.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312" y="3033563"/>
            <a:ext cx="3143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4675" y="3033563"/>
            <a:ext cx="19050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2550" y="3033563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Anatomi Prompt di Gemini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607915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Context (Konteks Kurikulum):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"Dalam rangka Pembelajaran Mendalam Kurikulum Merdeka pada mata pelajaran [Nama Pelajaran] kelas [Jenjang]..."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3300263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Role (Peran Spesialis):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"Bertindaklah sebagai pembuat soal asesmen terstandar nasional TKA yang ahli merancang soal HOTS."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741687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Explicit Task (Tugas Detail):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"Buatkan 1 stimulus berupa kasus kontekstual diikuti 2 butir soal PG dan 1 PG Kompleks level C5 (Evaluasi)."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4434036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Constraint (Batasan Penting):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"Opsi jawaban harus homogen dan rasional, hindari jawaban yang menebak, serta sertakan kunci dan pembahasan mendalam."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26965"/>
            <a:ext cx="142875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319313"/>
            <a:ext cx="123825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760737"/>
            <a:ext cx="142875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453086"/>
            <a:ext cx="142875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Formula Prompt Soal HOTS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30239"/>
            <a:ext cx="5295900" cy="24738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30239"/>
            <a:ext cx="5295900" cy="24738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9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Stimulus Bermakna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Stimulus tidak boleh sekadar pajangan, melainkan wajib menjadi sumber data primer untuk menjawab pertanyaan.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922662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Bentuk stimulus ideal: Narasi studi kasus, grafik/tabel data terkini, diagram proses, atau infografis sains/sosial.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Konstruksi Pokok Soal (Stem)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Pertanyaan harus jelas, bebas dari petunjuk jawaban, dan menuntut proses berpikir tingkat tinggi.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922662"/>
            <a:ext cx="46672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Pilihan jawaban memiliki 1 kunci tepat dengan pengecoh (distraktor) yang menarik dan mencerminkan miskonsepsi umum.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Komponen Utama Soal TKA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55106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1: Stimulus Soal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076325"/>
            <a:ext cx="5248275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409700"/>
            <a:ext cx="5510688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Merancang Wacana Kontekstual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248275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Perintahkan Gemini untuk membuat stimulus berupa studi kasus nyata yang relevan dengan topik pembelajaran murid.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87798"/>
            <a:ext cx="5248275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Contoh Prompt: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"Buatkan stimulus wacana sepanjang 150 kata mengenai isu krisis air bersih lokal yang memuat data grafik tren presipitasi hujan..."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69951"/>
            <a:ext cx="3479750" cy="279439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469951"/>
            <a:ext cx="3479750" cy="279439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469951"/>
            <a:ext cx="3479750" cy="27943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746176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PG Biasa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870126"/>
            <a:ext cx="30035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Minta Gemini menyusun 5 pilihan jawaban (A-E) dengan 1 kunci benar dan 4 distraktor bermakna berbasis miskonsepsi.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175" y="2746176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9417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PG Kompleks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4175" y="3870126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Perintahkan format tabel Benar/Salah atau opsi multitarget yang menguji ketelitian analisis informasi stimulus.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625" y="2746176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4062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Verifikasi HOTS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870126"/>
            <a:ext cx="30035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Pastikan pertanyaan tidak dapat dijawab langsung tanpa membaca dan menganalisis stimulus secara mendalam.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650" y="2908101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6100" y="2908101"/>
            <a:ext cx="24765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2550" y="2908101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2: Pilihan Ganda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80927"/>
            <a:ext cx="3479750" cy="337244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180927"/>
            <a:ext cx="3479750" cy="337244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180927"/>
            <a:ext cx="3479750" cy="337244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380952"/>
            <a:ext cx="3079700" cy="1905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075" y="2380952"/>
            <a:ext cx="3079700" cy="1905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2525" y="2380952"/>
            <a:ext cx="3079700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1. Validasi Akurasi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Perintahkan Gemini mengecek ulang konsistensi logis antara stimulus, pokok soal, dan kunci jawaban.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607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2. Pembahasan Detail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607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Minta penjelasan alasan ilmiah mengapa jawaban benar tepat dan mengapa setiap distraktor bernilai salah.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52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3. Refleksi Pedagogis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52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Evaluasi apakah soal mampu mendorong pemahaman mendalam dan memberikan umpan balik konstruktif bagi murid.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380952"/>
            <a:ext cx="3079700" cy="1905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6075" y="2380952"/>
            <a:ext cx="3079700" cy="19050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2525" y="2380952"/>
            <a:ext cx="3079700" cy="1905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3: Validasi &amp; Kunci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672655"/>
          <a:ext cx="10953749" cy="238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9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Komponen Prompt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Instruksi Guru ke Gemini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Target Hasil Soal TKA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Materi &amp; CP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Aljabar &amp; Fungsi (Pemodelan Matematika Keuangan)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Soal kontekstual kehidupan sehari-hari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Stimulus Data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"Tabel perbandingan 3 opsi pinjaman modal usaha kecil..."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Murid menganalisis data bunga &amp; angsuran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Pertanyaan HOTS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"Keputusan mana yang paling efisien untuk UMKM X? Jelaskan alasannya." (PG Kompleks)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Level C5 (Evaluasi &amp; Pengambilan Keputusan)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19125" y="3223170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357562" y="3223170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86750" y="3223170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" y="3758951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357562" y="3758951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86750" y="375895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" y="4294733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57562" y="4294733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86750" y="4294733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Studi Kasus: Matematika TKA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61927"/>
          <a:ext cx="10953749" cy="261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9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Unsur Prompt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Formula Input di Gemini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Output Soal TKA HOTS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Jenis Teks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Teks Editorial Kontemporer tentang Transisi Energi Hijau (200 kata)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Wacana kritis dan sarat opini berargumen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Indikator TKA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Menilai bias penulis dan mengidentifikasi asumsi implisit dalam teks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Menguji ketajaman literasi tingkat lanjut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Bentuk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1 PG Biasa (Ide Pokok Implisit) &amp; 1 PG Kompleks (Tabel Pernyataan Fakta vs Opini)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Sesuai standar asesmen terstandar nasional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19125" y="3112442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357562" y="3112442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86750" y="311244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" y="3648223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357562" y="3648223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86750" y="3648223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" y="4405461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57562" y="4405461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86750" y="440546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Studi Kasus: Bahasa Indonesia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52278"/>
            <a:ext cx="5295900" cy="2229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7837" y="3133278"/>
            <a:ext cx="3019425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0" i="0" u="none">
                <a:solidFill>
                  <a:srgbClr val="FFFFFF"/>
                </a:solidFill>
                <a:latin typeface="Plus Jakarta Sans ExtraBold"/>
              </a:rPr>
              <a:t>100%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8850" y="4276278"/>
            <a:ext cx="2057400" cy="3247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1" i="0" u="none">
                <a:solidFill>
                  <a:srgbClr val="C7D2FE"/>
                </a:solidFill>
                <a:latin typeface="Inter"/>
              </a:rPr>
              <a:t>Human-in-the-Loop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752278"/>
            <a:ext cx="556069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AI Adalah Asisten, Guru Adalah Penentu Utama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114228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Google Gemini bertindak sebagai mitra akselerasi ide dan draf awal. Guru tetap memegang kendali penuh dalam melalukan verifikasi materi (Human-in-the-Loop).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981301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Selalu periksa kebenaran konten, kecocokan tingkat kesukaran dengan karakteristik murid, kejelasan kebahasaan, serta potensi timbulnya 'halusinasi' data AI sebelum soal diujikan.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Peran Guru dalam Verifikasi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984301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Konteks Realistis: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stimulus berkaitan langsung dengan dunia nyata dan relevan bagi kehidupan murid?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3425725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Level Kognitif Tinggi: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soal benar-benar menuntut proses penalaran analisis/evaluasi, bukan sekadar hafalan?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867150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Kaidah Asesmen TKA: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pilihan jawaban sudah bebas dari petunjuk negatif atau opsi "semua jawaban benar"?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4308574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Akurasi &amp; Bebas Halusinasi: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kunci jawaban dan pembahasan terbukti tepat secara ilmiah dan substantif?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003351"/>
            <a:ext cx="123825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444775"/>
            <a:ext cx="123825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886200"/>
            <a:ext cx="123825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327624"/>
            <a:ext cx="123825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Checklist Penjaminan Mutu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137" y="2689621"/>
            <a:ext cx="6943725" cy="466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79" y="533400"/>
            <a:ext cx="1152144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Plus Jakarta Sans"/>
              </a:rPr>
              <a:t>Sesi Diskusi &amp; Praktik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10972800" cy="7084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sz="1800" b="0" i="0" u="none">
                <a:solidFill>
                  <a:srgbClr val="475569"/>
                </a:solidFill>
                <a:latin typeface="Inter"/>
              </a:rPr>
              <a:t>"Mari optimalkan AI Gemini untuk mewujudkan asesmen TKA yang berkualitas dan berorientasi Pembelajaran Mendalam."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37" y="2842021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751558"/>
            <a:ext cx="10972800" cy="1154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906166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677691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449216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89664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89664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366816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366816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443969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443969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521121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521121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85975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04975" y="1894433"/>
            <a:ext cx="9877425" cy="5755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blogger.googleusercontent.com/img/b/R29vZ2xl/AVvXsEiKpaKORRZjschNpHfPy1-HdA7Q_UZNLw01GSir8O5JjqEnhLHJSHWm_5xHB2aQur1sp70IMz0O694puiXnVqZUftKvc1DaWrH1pGnyhDwKRrCLtwrweBA9hhrM_TssoYDxoMUD-DwxaBsFTv9W15CqZgUayYPd2WMyptrhJ01RStY5BGUI-FCJmVnXwA/s2000/Artificial_Intelligence_&amp;_AI_&amp;_Machine_Learning_-_30212411048.jpe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4975" y="2517576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www.bernardokastrup.com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049041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04975" y="3049339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https://www.nationsreportcard.gov/highlights/ltt/2023/assets/2023_MainNAEP_M_R_Age13.svg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4975" y="3288803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www.nationsreportcard.gov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820566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704975" y="3820864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https://www.dreamclass.io/wp-content/uploads/2026/01/1201_1200x675.png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4975" y="4060328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www.dreamclass.io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592091"/>
            <a:ext cx="857250" cy="476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704975" y="4592389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http://dailynous.com/wp-content/uploads/2017/05/lewin-philosophy-paper-grading-rubric-image.jpg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04975" y="4831853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dailynous.com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5363616"/>
            <a:ext cx="857250" cy="4762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04975" y="5363914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https://1stmakerspace.com/wp-content/uploads/2025/10/Crazy-Contraptions.webp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04975" y="5603378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1stmakerspace.com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Image Sources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1059</Words>
  <Application>Microsoft Macintosh PowerPoint</Application>
  <PresentationFormat>Widescreen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Inter</vt:lpstr>
      <vt:lpstr>Plus Jakarta Sans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Leli Marlina</cp:lastModifiedBy>
  <cp:revision>3</cp:revision>
  <dcterms:created xsi:type="dcterms:W3CDTF">2013-01-27T09:14:16Z</dcterms:created>
  <dcterms:modified xsi:type="dcterms:W3CDTF">2026-09-03T13:21:36Z</dcterms:modified>
  <cp:category/>
</cp:coreProperties>
</file>