
<file path=[Content_Types].xml><?xml version="1.0" encoding="utf-8"?>
<Types xmlns="http://schemas.openxmlformats.org/package/2006/content-types">
  <Default Extension="amr" ContentType="audio/unknown"/>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2" r:id="rId3"/>
    <p:sldId id="258" r:id="rId4"/>
    <p:sldId id="263" r:id="rId5"/>
    <p:sldId id="265" r:id="rId6"/>
    <p:sldId id="266" r:id="rId7"/>
    <p:sldId id="267" r:id="rId8"/>
    <p:sldId id="269" r:id="rId9"/>
    <p:sldId id="270" r:id="rId10"/>
    <p:sldId id="271" r:id="rId11"/>
    <p:sldId id="272" r:id="rId12"/>
    <p:sldId id="273" r:id="rId13"/>
    <p:sldId id="274" r:id="rId14"/>
    <p:sldId id="275" r:id="rId15"/>
    <p:sldId id="276" r:id="rId16"/>
    <p:sldId id="277" r:id="rId17"/>
    <p:sldId id="278" r:id="rId18"/>
    <p:sldId id="279" r:id="rId19"/>
    <p:sldId id="280" r:id="rId20"/>
    <p:sldId id="281" r:id="rId21"/>
    <p:sldId id="282" r:id="rId22"/>
    <p:sldId id="283" r:id="rId23"/>
    <p:sldId id="284" r:id="rId24"/>
    <p:sldId id="259" r:id="rId25"/>
    <p:sldId id="292" r:id="rId26"/>
    <p:sldId id="285" r:id="rId27"/>
    <p:sldId id="286" r:id="rId28"/>
    <p:sldId id="287" r:id="rId29"/>
    <p:sldId id="288" r:id="rId30"/>
    <p:sldId id="289" r:id="rId31"/>
    <p:sldId id="290" r:id="rId32"/>
    <p:sldId id="291" r:id="rId33"/>
    <p:sldId id="293" r:id="rId34"/>
    <p:sldId id="294" r:id="rId35"/>
    <p:sldId id="260" r:id="rId36"/>
    <p:sldId id="295" r:id="rId37"/>
    <p:sldId id="296" r:id="rId38"/>
    <p:sldId id="297" r:id="rId39"/>
    <p:sldId id="298" r:id="rId40"/>
    <p:sldId id="299" r:id="rId41"/>
    <p:sldId id="300" r:id="rId42"/>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9" d="100"/>
          <a:sy n="59" d="100"/>
        </p:scale>
        <p:origin x="1500" y="7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novo Ideapad" userId="d01b1456bbadd19d" providerId="LiveId" clId="{A5ECC4D6-85EC-490B-A526-8C9039438D0D}"/>
    <pc:docChg chg="modSld">
      <pc:chgData name="Lenovo Ideapad" userId="d01b1456bbadd19d" providerId="LiveId" clId="{A5ECC4D6-85EC-490B-A526-8C9039438D0D}" dt="2026-09-25T22:44:31.143" v="6" actId="20577"/>
      <pc:docMkLst>
        <pc:docMk/>
      </pc:docMkLst>
      <pc:sldChg chg="modSp mod">
        <pc:chgData name="Lenovo Ideapad" userId="d01b1456bbadd19d" providerId="LiveId" clId="{A5ECC4D6-85EC-490B-A526-8C9039438D0D}" dt="2026-09-25T22:44:31.143" v="6" actId="20577"/>
        <pc:sldMkLst>
          <pc:docMk/>
          <pc:sldMk cId="37294238" sldId="257"/>
        </pc:sldMkLst>
        <pc:spChg chg="mod">
          <ac:chgData name="Lenovo Ideapad" userId="d01b1456bbadd19d" providerId="LiveId" clId="{A5ECC4D6-85EC-490B-A526-8C9039438D0D}" dt="2026-09-25T22:44:31.143" v="6" actId="20577"/>
          <ac:spMkLst>
            <pc:docMk/>
            <pc:sldMk cId="37294238" sldId="257"/>
            <ac:spMk id="2"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id-ID"/>
          </a:p>
        </p:txBody>
      </p:sp>
      <p:sp>
        <p:nvSpPr>
          <p:cNvPr id="4" name="Date Placeholder 3"/>
          <p:cNvSpPr>
            <a:spLocks noGrp="1"/>
          </p:cNvSpPr>
          <p:nvPr>
            <p:ph type="dt" sz="half" idx="10"/>
          </p:nvPr>
        </p:nvSpPr>
        <p:spPr/>
        <p:txBody>
          <a:bodyPr/>
          <a:lstStyle/>
          <a:p>
            <a:fld id="{0684CAF9-BC76-4261-8244-0B6C0508BBEE}" type="datetimeFigureOut">
              <a:rPr lang="id-ID" smtClean="0"/>
              <a:t>26/09/2026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4E48D4A-1E82-4944-BC88-2ECD92EE8EB8}" type="slidenum">
              <a:rPr lang="id-ID" smtClean="0"/>
              <a:t>‹#›</a:t>
            </a:fld>
            <a:endParaRPr lang="id-ID"/>
          </a:p>
        </p:txBody>
      </p:sp>
    </p:spTree>
    <p:extLst>
      <p:ext uri="{BB962C8B-B14F-4D97-AF65-F5344CB8AC3E}">
        <p14:creationId xmlns:p14="http://schemas.microsoft.com/office/powerpoint/2010/main" val="17929522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0684CAF9-BC76-4261-8244-0B6C0508BBEE}" type="datetimeFigureOut">
              <a:rPr lang="id-ID" smtClean="0"/>
              <a:t>26/09/2026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4E48D4A-1E82-4944-BC88-2ECD92EE8EB8}" type="slidenum">
              <a:rPr lang="id-ID" smtClean="0"/>
              <a:t>‹#›</a:t>
            </a:fld>
            <a:endParaRPr lang="id-ID"/>
          </a:p>
        </p:txBody>
      </p:sp>
    </p:spTree>
    <p:extLst>
      <p:ext uri="{BB962C8B-B14F-4D97-AF65-F5344CB8AC3E}">
        <p14:creationId xmlns:p14="http://schemas.microsoft.com/office/powerpoint/2010/main" val="6298138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684CAF9-BC76-4261-8244-0B6C0508BBEE}" type="datetimeFigureOut">
              <a:rPr lang="id-ID" smtClean="0"/>
              <a:t>26/09/2026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4E48D4A-1E82-4944-BC88-2ECD92EE8EB8}" type="slidenum">
              <a:rPr lang="id-ID" smtClean="0"/>
              <a:t>‹#›</a:t>
            </a:fld>
            <a:endParaRPr lang="id-ID"/>
          </a:p>
        </p:txBody>
      </p:sp>
    </p:spTree>
    <p:extLst>
      <p:ext uri="{BB962C8B-B14F-4D97-AF65-F5344CB8AC3E}">
        <p14:creationId xmlns:p14="http://schemas.microsoft.com/office/powerpoint/2010/main" val="41779787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p:cNvSpPr>
            <a:spLocks noGrp="1"/>
          </p:cNvSpPr>
          <p:nvPr>
            <p:ph type="dt" sz="half" idx="10"/>
          </p:nvPr>
        </p:nvSpPr>
        <p:spPr/>
        <p:txBody>
          <a:bodyPr/>
          <a:lstStyle/>
          <a:p>
            <a:fld id="{0684CAF9-BC76-4261-8244-0B6C0508BBEE}" type="datetimeFigureOut">
              <a:rPr lang="id-ID" smtClean="0"/>
              <a:t>26/09/2026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4E48D4A-1E82-4944-BC88-2ECD92EE8EB8}" type="slidenum">
              <a:rPr lang="id-ID" smtClean="0"/>
              <a:t>‹#›</a:t>
            </a:fld>
            <a:endParaRPr lang="id-ID"/>
          </a:p>
        </p:txBody>
      </p:sp>
    </p:spTree>
    <p:extLst>
      <p:ext uri="{BB962C8B-B14F-4D97-AF65-F5344CB8AC3E}">
        <p14:creationId xmlns:p14="http://schemas.microsoft.com/office/powerpoint/2010/main" val="1666702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p:cNvSpPr>
            <a:spLocks noGrp="1"/>
          </p:cNvSpPr>
          <p:nvPr>
            <p:ph type="dt" sz="half" idx="10"/>
          </p:nvPr>
        </p:nvSpPr>
        <p:spPr/>
        <p:txBody>
          <a:bodyPr/>
          <a:lstStyle/>
          <a:p>
            <a:fld id="{0684CAF9-BC76-4261-8244-0B6C0508BBEE}" type="datetimeFigureOut">
              <a:rPr lang="id-ID" smtClean="0"/>
              <a:t>26/09/2026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C4E48D4A-1E82-4944-BC88-2ECD92EE8EB8}" type="slidenum">
              <a:rPr lang="id-ID" smtClean="0"/>
              <a:t>‹#›</a:t>
            </a:fld>
            <a:endParaRPr lang="id-ID"/>
          </a:p>
        </p:txBody>
      </p:sp>
    </p:spTree>
    <p:extLst>
      <p:ext uri="{BB962C8B-B14F-4D97-AF65-F5344CB8AC3E}">
        <p14:creationId xmlns:p14="http://schemas.microsoft.com/office/powerpoint/2010/main" val="41265374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Date Placeholder 2"/>
          <p:cNvSpPr>
            <a:spLocks noGrp="1"/>
          </p:cNvSpPr>
          <p:nvPr>
            <p:ph type="dt" sz="half" idx="10"/>
          </p:nvPr>
        </p:nvSpPr>
        <p:spPr/>
        <p:txBody>
          <a:bodyPr/>
          <a:lstStyle/>
          <a:p>
            <a:fld id="{0684CAF9-BC76-4261-8244-0B6C0508BBEE}" type="datetimeFigureOut">
              <a:rPr lang="id-ID" smtClean="0"/>
              <a:t>26/09/2026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C4E48D4A-1E82-4944-BC88-2ECD92EE8EB8}" type="slidenum">
              <a:rPr lang="id-ID" smtClean="0"/>
              <a:t>‹#›</a:t>
            </a:fld>
            <a:endParaRPr lang="id-ID"/>
          </a:p>
        </p:txBody>
      </p:sp>
    </p:spTree>
    <p:extLst>
      <p:ext uri="{BB962C8B-B14F-4D97-AF65-F5344CB8AC3E}">
        <p14:creationId xmlns:p14="http://schemas.microsoft.com/office/powerpoint/2010/main" val="23829654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84CAF9-BC76-4261-8244-0B6C0508BBEE}" type="datetimeFigureOut">
              <a:rPr lang="id-ID" smtClean="0"/>
              <a:t>26/09/2026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C4E48D4A-1E82-4944-BC88-2ECD92EE8EB8}" type="slidenum">
              <a:rPr lang="id-ID" smtClean="0"/>
              <a:t>‹#›</a:t>
            </a:fld>
            <a:endParaRPr lang="id-ID"/>
          </a:p>
        </p:txBody>
      </p:sp>
    </p:spTree>
    <p:extLst>
      <p:ext uri="{BB962C8B-B14F-4D97-AF65-F5344CB8AC3E}">
        <p14:creationId xmlns:p14="http://schemas.microsoft.com/office/powerpoint/2010/main" val="4158882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684CAF9-BC76-4261-8244-0B6C0508BBEE}" type="datetimeFigureOut">
              <a:rPr lang="id-ID" smtClean="0"/>
              <a:t>26/09/2026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4E48D4A-1E82-4944-BC88-2ECD92EE8EB8}" type="slidenum">
              <a:rPr lang="id-ID" smtClean="0"/>
              <a:t>‹#›</a:t>
            </a:fld>
            <a:endParaRPr lang="id-ID"/>
          </a:p>
        </p:txBody>
      </p:sp>
    </p:spTree>
    <p:extLst>
      <p:ext uri="{BB962C8B-B14F-4D97-AF65-F5344CB8AC3E}">
        <p14:creationId xmlns:p14="http://schemas.microsoft.com/office/powerpoint/2010/main" val="2040345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684CAF9-BC76-4261-8244-0B6C0508BBEE}" type="datetimeFigureOut">
              <a:rPr lang="id-ID" smtClean="0"/>
              <a:t>26/09/2026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C4E48D4A-1E82-4944-BC88-2ECD92EE8EB8}" type="slidenum">
              <a:rPr lang="id-ID" smtClean="0"/>
              <a:t>‹#›</a:t>
            </a:fld>
            <a:endParaRPr lang="id-ID"/>
          </a:p>
        </p:txBody>
      </p:sp>
    </p:spTree>
    <p:extLst>
      <p:ext uri="{BB962C8B-B14F-4D97-AF65-F5344CB8AC3E}">
        <p14:creationId xmlns:p14="http://schemas.microsoft.com/office/powerpoint/2010/main" val="94406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0684CAF9-BC76-4261-8244-0B6C0508BBEE}" type="datetimeFigureOut">
              <a:rPr lang="id-ID" smtClean="0"/>
              <a:t>26/09/2026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4E48D4A-1E82-4944-BC88-2ECD92EE8EB8}" type="slidenum">
              <a:rPr lang="id-ID" smtClean="0"/>
              <a:t>‹#›</a:t>
            </a:fld>
            <a:endParaRPr lang="id-ID"/>
          </a:p>
        </p:txBody>
      </p:sp>
    </p:spTree>
    <p:extLst>
      <p:ext uri="{BB962C8B-B14F-4D97-AF65-F5344CB8AC3E}">
        <p14:creationId xmlns:p14="http://schemas.microsoft.com/office/powerpoint/2010/main" val="13447465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0684CAF9-BC76-4261-8244-0B6C0508BBEE}" type="datetimeFigureOut">
              <a:rPr lang="id-ID" smtClean="0"/>
              <a:t>26/09/2026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C4E48D4A-1E82-4944-BC88-2ECD92EE8EB8}" type="slidenum">
              <a:rPr lang="id-ID" smtClean="0"/>
              <a:t>‹#›</a:t>
            </a:fld>
            <a:endParaRPr lang="id-ID"/>
          </a:p>
        </p:txBody>
      </p:sp>
    </p:spTree>
    <p:extLst>
      <p:ext uri="{BB962C8B-B14F-4D97-AF65-F5344CB8AC3E}">
        <p14:creationId xmlns:p14="http://schemas.microsoft.com/office/powerpoint/2010/main" val="5199408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84CAF9-BC76-4261-8244-0B6C0508BBEE}" type="datetimeFigureOut">
              <a:rPr lang="id-ID" smtClean="0"/>
              <a:t>26/09/2026</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E48D4A-1E82-4944-BC88-2ECD92EE8EB8}" type="slidenum">
              <a:rPr lang="id-ID" smtClean="0"/>
              <a:t>‹#›</a:t>
            </a:fld>
            <a:endParaRPr lang="id-ID"/>
          </a:p>
        </p:txBody>
      </p:sp>
    </p:spTree>
    <p:extLst>
      <p:ext uri="{BB962C8B-B14F-4D97-AF65-F5344CB8AC3E}">
        <p14:creationId xmlns:p14="http://schemas.microsoft.com/office/powerpoint/2010/main" val="2152140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amr"/><Relationship Id="rId1" Type="http://schemas.microsoft.com/office/2007/relationships/media" Target="../media/media1.amr"/><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amr"/><Relationship Id="rId1" Type="http://schemas.microsoft.com/office/2007/relationships/media" Target="../media/media2.amr"/><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amr"/><Relationship Id="rId1" Type="http://schemas.microsoft.com/office/2007/relationships/media" Target="../media/media3.amr"/><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amr"/><Relationship Id="rId1" Type="http://schemas.microsoft.com/office/2007/relationships/media" Target="../media/media4.amr"/><Relationship Id="rId6" Type="http://schemas.openxmlformats.org/officeDocument/2006/relationships/image" Target="../media/image1.png"/><Relationship Id="rId5" Type="http://schemas.openxmlformats.org/officeDocument/2006/relationships/image" Target="../media/image3.emf"/><Relationship Id="rId4" Type="http://schemas.openxmlformats.org/officeDocument/2006/relationships/image" Target="../media/image2.emf"/></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5.amr"/><Relationship Id="rId1" Type="http://schemas.microsoft.com/office/2007/relationships/media" Target="../media/media5.amr"/><Relationship Id="rId6" Type="http://schemas.openxmlformats.org/officeDocument/2006/relationships/image" Target="../media/image1.png"/><Relationship Id="rId5" Type="http://schemas.openxmlformats.org/officeDocument/2006/relationships/image" Target="../media/image5.png"/><Relationship Id="rId4" Type="http://schemas.openxmlformats.org/officeDocument/2006/relationships/image" Target="../media/image4.emf"/></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6.amr"/><Relationship Id="rId1" Type="http://schemas.microsoft.com/office/2007/relationships/media" Target="../media/media6.amr"/><Relationship Id="rId5" Type="http://schemas.openxmlformats.org/officeDocument/2006/relationships/image" Target="../media/image1.png"/><Relationship Id="rId4" Type="http://schemas.openxmlformats.org/officeDocument/2006/relationships/image" Target="../media/image6.emf"/></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amr"/><Relationship Id="rId1" Type="http://schemas.microsoft.com/office/2007/relationships/media" Target="../media/media7.amr"/><Relationship Id="rId6" Type="http://schemas.openxmlformats.org/officeDocument/2006/relationships/image" Target="../media/image1.pn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amr"/><Relationship Id="rId1" Type="http://schemas.microsoft.com/office/2007/relationships/media" Target="../media/media8.amr"/><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amr"/><Relationship Id="rId1" Type="http://schemas.microsoft.com/office/2007/relationships/media" Target="../media/media9.amr"/><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8" Type="http://schemas.openxmlformats.org/officeDocument/2006/relationships/hyperlink" Target="http://mediaproyek.blogspot.com/" TargetMode="External"/><Relationship Id="rId3" Type="http://schemas.openxmlformats.org/officeDocument/2006/relationships/slideLayout" Target="../slideLayouts/slideLayout2.xml"/><Relationship Id="rId7" Type="http://schemas.openxmlformats.org/officeDocument/2006/relationships/image" Target="../media/image10.jpeg"/><Relationship Id="rId2" Type="http://schemas.openxmlformats.org/officeDocument/2006/relationships/audio" Target="../media/media10.amr"/><Relationship Id="rId1" Type="http://schemas.microsoft.com/office/2007/relationships/media" Target="../media/media10.amr"/><Relationship Id="rId6" Type="http://schemas.openxmlformats.org/officeDocument/2006/relationships/hyperlink" Target="http://1.bp.blogspot.com/-mWRcBHwl2qo/VQGnqQBauKI/AAAAAAAABgg/vRs1NU7VQ9E/s1600/harnes.jpg" TargetMode="External"/><Relationship Id="rId5" Type="http://schemas.openxmlformats.org/officeDocument/2006/relationships/image" Target="../media/image9.jpeg"/><Relationship Id="rId10" Type="http://schemas.openxmlformats.org/officeDocument/2006/relationships/image" Target="../media/image1.png"/><Relationship Id="rId4" Type="http://schemas.openxmlformats.org/officeDocument/2006/relationships/hyperlink" Target="http://4.bp.blogspot.com/-DE9znerF4wA/VQGlmkj_2kI/AAAAAAAABgA/uzVw3qaHL9I/s1600/TL-2109-Early-warning-seat-belt-huge.jpg" TargetMode="External"/><Relationship Id="rId9"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png"/><Relationship Id="rId2" Type="http://schemas.openxmlformats.org/officeDocument/2006/relationships/audio" Target="../media/media11.amr"/><Relationship Id="rId1" Type="http://schemas.microsoft.com/office/2007/relationships/media" Target="../media/media11.amr"/><Relationship Id="rId6" Type="http://schemas.openxmlformats.org/officeDocument/2006/relationships/image" Target="../media/image13.png"/><Relationship Id="rId5" Type="http://schemas.openxmlformats.org/officeDocument/2006/relationships/hyperlink" Target="http://1.bp.blogspot.com/-8zU3YmKj8Co/VQGmZ7xqQeI/AAAAAAAABgI/ub8jAhEDEeI/s1600/sepatu+boot+ap.png" TargetMode="Externa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xml"/><Relationship Id="rId7" Type="http://schemas.openxmlformats.org/officeDocument/2006/relationships/image" Target="../media/image15.jpeg"/><Relationship Id="rId2" Type="http://schemas.openxmlformats.org/officeDocument/2006/relationships/audio" Target="../media/media12.amr"/><Relationship Id="rId1" Type="http://schemas.microsoft.com/office/2007/relationships/media" Target="../media/media12.amr"/><Relationship Id="rId6" Type="http://schemas.openxmlformats.org/officeDocument/2006/relationships/hyperlink" Target="http://3.bp.blogspot.com/-BjH34dbBcQk/VQGmz6XSXsI/AAAAAAAABgQ/j88cuXG2RPs/s1600/gloves.jpg" TargetMode="External"/><Relationship Id="rId5" Type="http://schemas.openxmlformats.org/officeDocument/2006/relationships/image" Target="../media/image14.jpeg"/><Relationship Id="rId4" Type="http://schemas.openxmlformats.org/officeDocument/2006/relationships/hyperlink" Target="http://mediaproyek.blogspot.com/" TargetMode="Externa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amr"/><Relationship Id="rId1" Type="http://schemas.microsoft.com/office/2007/relationships/media" Target="../media/media13.amr"/><Relationship Id="rId6" Type="http://schemas.openxmlformats.org/officeDocument/2006/relationships/image" Target="../media/image1.png"/><Relationship Id="rId5" Type="http://schemas.openxmlformats.org/officeDocument/2006/relationships/image" Target="../media/image17.pn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amr"/><Relationship Id="rId1" Type="http://schemas.microsoft.com/office/2007/relationships/media" Target="../media/media14.amr"/><Relationship Id="rId6" Type="http://schemas.openxmlformats.org/officeDocument/2006/relationships/image" Target="../media/image1.png"/><Relationship Id="rId5" Type="http://schemas.openxmlformats.org/officeDocument/2006/relationships/image" Target="../media/image18.jpeg"/><Relationship Id="rId4" Type="http://schemas.openxmlformats.org/officeDocument/2006/relationships/hyperlink" Target="http://mediaproyek.blogspot.com/" TargetMode="Externa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amr"/><Relationship Id="rId1" Type="http://schemas.microsoft.com/office/2007/relationships/media" Target="../media/media15.amr"/><Relationship Id="rId6" Type="http://schemas.openxmlformats.org/officeDocument/2006/relationships/image" Target="../media/image1.png"/><Relationship Id="rId5" Type="http://schemas.openxmlformats.org/officeDocument/2006/relationships/image" Target="../media/image19.jpeg"/><Relationship Id="rId4" Type="http://schemas.openxmlformats.org/officeDocument/2006/relationships/hyperlink" Target="http://1.bp.blogspot.com/-UoLar-d3p0A/VQGoy_SlOOI/AAAAAAAABg8/CTntyP_Eljs/s1600/safety-glasses-260x260.jpg" TargetMode="Externa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amr"/><Relationship Id="rId1" Type="http://schemas.microsoft.com/office/2007/relationships/media" Target="../media/media16.amr"/><Relationship Id="rId6" Type="http://schemas.openxmlformats.org/officeDocument/2006/relationships/image" Target="../media/image1.png"/><Relationship Id="rId5" Type="http://schemas.openxmlformats.org/officeDocument/2006/relationships/image" Target="../media/image20.jpeg"/><Relationship Id="rId4" Type="http://schemas.openxmlformats.org/officeDocument/2006/relationships/hyperlink" Target="http://2.bp.blogspot.com/-BbKPwb08i4w/VQGpOUL6rqI/AAAAAAAABhE/iGf27820G6Q/s1600/proguard-safety-helmet-sirim-mhzz-1205-29-mhzz@3.jpg" TargetMode="Externa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amr"/><Relationship Id="rId1" Type="http://schemas.microsoft.com/office/2007/relationships/media" Target="../media/media17.amr"/><Relationship Id="rId6" Type="http://schemas.openxmlformats.org/officeDocument/2006/relationships/image" Target="../media/image1.png"/><Relationship Id="rId5" Type="http://schemas.openxmlformats.org/officeDocument/2006/relationships/image" Target="../media/image21.jpeg"/><Relationship Id="rId4" Type="http://schemas.openxmlformats.org/officeDocument/2006/relationships/hyperlink" Target="http://3.bp.blogspot.com/-rYcG1D79bdo/VQGp0bqPtbI/AAAAAAAABhM/FRWAe_SPmEw/s1600/face.jpg" TargetMode="External"/></Relationships>
</file>

<file path=ppt/slides/_rels/slide1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xml"/><Relationship Id="rId7" Type="http://schemas.openxmlformats.org/officeDocument/2006/relationships/image" Target="../media/image24.png"/><Relationship Id="rId2" Type="http://schemas.openxmlformats.org/officeDocument/2006/relationships/audio" Target="../media/media18.amr"/><Relationship Id="rId1" Type="http://schemas.microsoft.com/office/2007/relationships/media" Target="../media/media18.amr"/><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hyperlink" Target="http://mediaproyek.blogspot.com/" TargetMode="Externa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amr"/><Relationship Id="rId1" Type="http://schemas.microsoft.com/office/2007/relationships/media" Target="../media/media19.amr"/><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50706"/>
          </a:xfrm>
        </p:spPr>
        <p:txBody>
          <a:bodyPr>
            <a:normAutofit/>
          </a:bodyPr>
          <a:lstStyle/>
          <a:p>
            <a:r>
              <a:rPr lang="id-ID" sz="4000" b="1" dirty="0"/>
              <a:t>Memenuhi Persyaratan Kesehatan, Keselamatan dan Lingkungan di Tempat Kerja</a:t>
            </a:r>
            <a:r>
              <a:rPr lang="en-US" sz="4000" b="1"/>
              <a:t> (K3)</a:t>
            </a:r>
            <a:endParaRPr lang="id-ID" sz="4000" dirty="0"/>
          </a:p>
        </p:txBody>
      </p:sp>
    </p:spTree>
    <p:extLst>
      <p:ext uri="{BB962C8B-B14F-4D97-AF65-F5344CB8AC3E}">
        <p14:creationId xmlns:p14="http://schemas.microsoft.com/office/powerpoint/2010/main" val="3729423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1628800"/>
            <a:ext cx="8352928" cy="4536504"/>
          </a:xfrm>
        </p:spPr>
        <p:txBody>
          <a:bodyPr>
            <a:normAutofit/>
          </a:bodyPr>
          <a:lstStyle/>
          <a:p>
            <a:pPr algn="just"/>
            <a:r>
              <a:rPr lang="id-ID" sz="2400" b="1" dirty="0">
                <a:solidFill>
                  <a:schemeClr val="tx1"/>
                </a:solidFill>
              </a:rPr>
              <a:t>	Adapun tujuan mempelajari unit kompetensi melalui buku informasi Memenuhi Persyaratan Kesehatan, Keselamatan dan Lingkungan di Tempat Kerja ini guna memfasilitasi peserta sehingga pada akhir </a:t>
            </a:r>
            <a:r>
              <a:rPr lang="en-ID" sz="2400" b="1" dirty="0" err="1">
                <a:solidFill>
                  <a:schemeClr val="tx1"/>
                </a:solidFill>
              </a:rPr>
              <a:t>diklat</a:t>
            </a:r>
            <a:r>
              <a:rPr lang="id-ID" sz="2400" b="1" dirty="0">
                <a:solidFill>
                  <a:schemeClr val="tx1"/>
                </a:solidFill>
              </a:rPr>
              <a:t> diharapkan memiliki kemampuan sebagai berikut:</a:t>
            </a:r>
          </a:p>
          <a:p>
            <a:pPr marL="457200" lvl="0" indent="-457200" algn="just">
              <a:buFont typeface="+mj-lt"/>
              <a:buAutoNum type="arabicPeriod"/>
            </a:pPr>
            <a:r>
              <a:rPr lang="id-ID" sz="2400" b="1" dirty="0">
                <a:solidFill>
                  <a:schemeClr val="tx1"/>
                </a:solidFill>
              </a:rPr>
              <a:t>Mengikuti prosedur di tempat kerja untuk kesehatan dan keselamatan di tempat kerja.</a:t>
            </a:r>
          </a:p>
          <a:p>
            <a:pPr marL="457200" lvl="0" indent="-457200" algn="just">
              <a:buFont typeface="+mj-lt"/>
              <a:buAutoNum type="arabicPeriod"/>
            </a:pPr>
            <a:r>
              <a:rPr lang="id-ID" sz="2400" b="1" dirty="0">
                <a:solidFill>
                  <a:schemeClr val="tx1"/>
                </a:solidFill>
              </a:rPr>
              <a:t>Melakukan tindakan kesehatan dan keselamatan kerja dalam kondisi berbahaya/darurat.</a:t>
            </a:r>
          </a:p>
          <a:p>
            <a:pPr marL="457200" lvl="0" indent="-457200" algn="just">
              <a:buFont typeface="+mj-lt"/>
              <a:buAutoNum type="arabicPeriod"/>
            </a:pPr>
            <a:r>
              <a:rPr lang="id-ID" sz="2400" b="1" dirty="0">
                <a:solidFill>
                  <a:schemeClr val="tx1"/>
                </a:solidFill>
              </a:rPr>
              <a:t>Memelihara infrastruktur dan lingkungan kerja.</a:t>
            </a:r>
          </a:p>
          <a:p>
            <a:pPr algn="l"/>
            <a:endParaRPr lang="id-ID" sz="2400" b="1" dirty="0">
              <a:solidFill>
                <a:schemeClr val="tx1"/>
              </a:solidFill>
            </a:endParaRPr>
          </a:p>
        </p:txBody>
      </p:sp>
      <p:pic>
        <p:nvPicPr>
          <p:cNvPr id="4" name="SUARA-0008.amr">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244408" y="5949280"/>
            <a:ext cx="609600" cy="609600"/>
          </a:xfrm>
          <a:prstGeom prst="rect">
            <a:avLst/>
          </a:prstGeom>
        </p:spPr>
      </p:pic>
    </p:spTree>
    <p:extLst>
      <p:ext uri="{BB962C8B-B14F-4D97-AF65-F5344CB8AC3E}">
        <p14:creationId xmlns:p14="http://schemas.microsoft.com/office/powerpoint/2010/main" val="1762736348"/>
      </p:ext>
    </p:extLst>
  </p:cSld>
  <p:clrMapOvr>
    <a:masterClrMapping/>
  </p:clrMapOvr>
  <p:transition spd="slow">
    <p:cover/>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6407"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22714"/>
          </a:xfrm>
        </p:spPr>
        <p:txBody>
          <a:bodyPr>
            <a:normAutofit/>
          </a:bodyPr>
          <a:lstStyle/>
          <a:p>
            <a:endParaRPr lang="id-ID" sz="1200" dirty="0"/>
          </a:p>
        </p:txBody>
      </p:sp>
      <p:graphicFrame>
        <p:nvGraphicFramePr>
          <p:cNvPr id="3" name="Table 2"/>
          <p:cNvGraphicFramePr>
            <a:graphicFrameLocks noGrp="1"/>
          </p:cNvGraphicFramePr>
          <p:nvPr>
            <p:extLst>
              <p:ext uri="{D42A27DB-BD31-4B8C-83A1-F6EECF244321}">
                <p14:modId xmlns:p14="http://schemas.microsoft.com/office/powerpoint/2010/main" val="163599153"/>
              </p:ext>
            </p:extLst>
          </p:nvPr>
        </p:nvGraphicFramePr>
        <p:xfrm>
          <a:off x="467544" y="332656"/>
          <a:ext cx="8208912" cy="1028566"/>
        </p:xfrm>
        <a:graphic>
          <a:graphicData uri="http://schemas.openxmlformats.org/drawingml/2006/table">
            <a:tbl>
              <a:tblPr>
                <a:tableStyleId>{5C22544A-7EE6-4342-B048-85BDC9FD1C3A}</a:tableStyleId>
              </a:tblPr>
              <a:tblGrid>
                <a:gridCol w="1747394">
                  <a:extLst>
                    <a:ext uri="{9D8B030D-6E8A-4147-A177-3AD203B41FA5}">
                      <a16:colId xmlns:a16="http://schemas.microsoft.com/office/drawing/2014/main" val="20000"/>
                    </a:ext>
                  </a:extLst>
                </a:gridCol>
                <a:gridCol w="6461518">
                  <a:extLst>
                    <a:ext uri="{9D8B030D-6E8A-4147-A177-3AD203B41FA5}">
                      <a16:colId xmlns:a16="http://schemas.microsoft.com/office/drawing/2014/main" val="20001"/>
                    </a:ext>
                  </a:extLst>
                </a:gridCol>
              </a:tblGrid>
              <a:tr h="1028566">
                <a:tc>
                  <a:txBody>
                    <a:bodyPr/>
                    <a:lstStyle/>
                    <a:p>
                      <a:pPr algn="ctr">
                        <a:spcAft>
                          <a:spcPts val="0"/>
                        </a:spcAft>
                        <a:tabLst>
                          <a:tab pos="5068570" algn="l"/>
                          <a:tab pos="5643245" algn="r"/>
                        </a:tabLst>
                      </a:pPr>
                      <a:r>
                        <a:rPr lang="id-ID" sz="2400" dirty="0">
                          <a:effectLst/>
                        </a:rPr>
                        <a:t>1.</a:t>
                      </a:r>
                      <a:endParaRPr lang="id-ID" sz="2400" dirty="0">
                        <a:effectLst/>
                        <a:latin typeface="Arial"/>
                        <a:ea typeface="Times New Roman"/>
                        <a:cs typeface="Times New Roman"/>
                      </a:endParaRPr>
                    </a:p>
                  </a:txBody>
                  <a:tcPr marL="68580" marR="68580" marT="0" marB="0"/>
                </a:tc>
                <a:tc>
                  <a:txBody>
                    <a:bodyPr/>
                    <a:lstStyle/>
                    <a:p>
                      <a:pPr>
                        <a:spcAft>
                          <a:spcPts val="0"/>
                        </a:spcAft>
                        <a:tabLst>
                          <a:tab pos="5068570" algn="l"/>
                          <a:tab pos="5643245" algn="r"/>
                        </a:tabLst>
                      </a:pPr>
                      <a:r>
                        <a:rPr lang="id-ID" sz="2400" dirty="0">
                          <a:effectLst/>
                        </a:rPr>
                        <a:t>Mengikuti prosedur di tempat kerja untuk kesehatan dan keselamatan di tempat kerja</a:t>
                      </a:r>
                      <a:endParaRPr lang="id-ID" sz="2400" dirty="0">
                        <a:effectLst/>
                        <a:latin typeface="Arial"/>
                        <a:ea typeface="Times New Roman"/>
                        <a:cs typeface="Times New Roman"/>
                      </a:endParaRPr>
                    </a:p>
                  </a:txBody>
                  <a:tcPr marL="68580" marR="68580" marT="0" marB="0"/>
                </a:tc>
                <a:extLst>
                  <a:ext uri="{0D108BD9-81ED-4DB2-BD59-A6C34878D82A}">
                    <a16:rowId xmlns:a16="http://schemas.microsoft.com/office/drawing/2014/main" val="10000"/>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1904042173"/>
              </p:ext>
            </p:extLst>
          </p:nvPr>
        </p:nvGraphicFramePr>
        <p:xfrm>
          <a:off x="2195736" y="1484783"/>
          <a:ext cx="6504037" cy="5040560"/>
        </p:xfrm>
        <a:graphic>
          <a:graphicData uri="http://schemas.openxmlformats.org/drawingml/2006/table">
            <a:tbl>
              <a:tblPr>
                <a:tableStyleId>{5C22544A-7EE6-4342-B048-85BDC9FD1C3A}</a:tableStyleId>
              </a:tblPr>
              <a:tblGrid>
                <a:gridCol w="775415">
                  <a:extLst>
                    <a:ext uri="{9D8B030D-6E8A-4147-A177-3AD203B41FA5}">
                      <a16:colId xmlns:a16="http://schemas.microsoft.com/office/drawing/2014/main" val="20000"/>
                    </a:ext>
                  </a:extLst>
                </a:gridCol>
                <a:gridCol w="5728622">
                  <a:extLst>
                    <a:ext uri="{9D8B030D-6E8A-4147-A177-3AD203B41FA5}">
                      <a16:colId xmlns:a16="http://schemas.microsoft.com/office/drawing/2014/main" val="20001"/>
                    </a:ext>
                  </a:extLst>
                </a:gridCol>
              </a:tblGrid>
              <a:tr h="839924">
                <a:tc>
                  <a:txBody>
                    <a:bodyPr/>
                    <a:lstStyle/>
                    <a:p>
                      <a:pPr algn="just">
                        <a:spcAft>
                          <a:spcPts val="0"/>
                        </a:spcAft>
                        <a:tabLst>
                          <a:tab pos="5068570" algn="l"/>
                          <a:tab pos="5643245" algn="r"/>
                        </a:tabLst>
                      </a:pPr>
                      <a:r>
                        <a:rPr lang="id-ID" sz="1800" dirty="0">
                          <a:effectLst/>
                        </a:rPr>
                        <a:t>1.1</a:t>
                      </a:r>
                      <a:endParaRPr lang="id-ID" sz="1800" dirty="0">
                        <a:effectLst/>
                        <a:latin typeface="Arial"/>
                        <a:ea typeface="Times New Roman"/>
                        <a:cs typeface="Times New Roman"/>
                      </a:endParaRPr>
                    </a:p>
                  </a:txBody>
                  <a:tcPr marL="68580" marR="68580" marT="0" marB="0"/>
                </a:tc>
                <a:tc>
                  <a:txBody>
                    <a:bodyPr/>
                    <a:lstStyle/>
                    <a:p>
                      <a:pPr algn="just">
                        <a:spcAft>
                          <a:spcPts val="0"/>
                        </a:spcAft>
                      </a:pPr>
                      <a:r>
                        <a:rPr lang="id-ID" sz="1800" dirty="0">
                          <a:effectLst/>
                        </a:rPr>
                        <a:t>Unsur/bahan-bahan beresiko tinggi diidentifikasi berdasarkan label dan lembar data keselamatan    </a:t>
                      </a:r>
                      <a:endParaRPr lang="id-ID" sz="1800" dirty="0">
                        <a:effectLst/>
                        <a:latin typeface="Courier New"/>
                        <a:ea typeface="Times New Roman"/>
                      </a:endParaRPr>
                    </a:p>
                  </a:txBody>
                  <a:tcPr marL="68580" marR="68580" marT="0" marB="0"/>
                </a:tc>
                <a:extLst>
                  <a:ext uri="{0D108BD9-81ED-4DB2-BD59-A6C34878D82A}">
                    <a16:rowId xmlns:a16="http://schemas.microsoft.com/office/drawing/2014/main" val="10000"/>
                  </a:ext>
                </a:extLst>
              </a:tr>
              <a:tr h="839924">
                <a:tc>
                  <a:txBody>
                    <a:bodyPr/>
                    <a:lstStyle/>
                    <a:p>
                      <a:pPr algn="just">
                        <a:spcAft>
                          <a:spcPts val="0"/>
                        </a:spcAft>
                        <a:tabLst>
                          <a:tab pos="5068570" algn="l"/>
                          <a:tab pos="5643245" algn="r"/>
                        </a:tabLst>
                      </a:pPr>
                      <a:r>
                        <a:rPr lang="id-ID" sz="1800">
                          <a:effectLst/>
                        </a:rPr>
                        <a:t>1.2</a:t>
                      </a:r>
                      <a:endParaRPr lang="id-ID" sz="1800">
                        <a:effectLst/>
                        <a:latin typeface="Arial"/>
                        <a:ea typeface="Times New Roman"/>
                        <a:cs typeface="Times New Roman"/>
                      </a:endParaRPr>
                    </a:p>
                  </a:txBody>
                  <a:tcPr marL="68580" marR="68580" marT="0" marB="0"/>
                </a:tc>
                <a:tc>
                  <a:txBody>
                    <a:bodyPr/>
                    <a:lstStyle/>
                    <a:p>
                      <a:pPr algn="just">
                        <a:spcAft>
                          <a:spcPts val="0"/>
                        </a:spcAft>
                        <a:tabLst>
                          <a:tab pos="5068570" algn="l"/>
                          <a:tab pos="5643245" algn="r"/>
                        </a:tabLst>
                      </a:pPr>
                      <a:r>
                        <a:rPr lang="id-ID" sz="1800" dirty="0">
                          <a:effectLst/>
                        </a:rPr>
                        <a:t>Komponen keselamatan kerja dilakukan pemeriksaan pada awal sebelum mengoperasikan semua mesin, sarana angkut dan bahan-bahan berbahaya. </a:t>
                      </a:r>
                      <a:endParaRPr lang="id-ID" sz="1800" dirty="0">
                        <a:effectLst/>
                        <a:latin typeface="Arial"/>
                        <a:ea typeface="Times New Roman"/>
                        <a:cs typeface="Times New Roman"/>
                      </a:endParaRPr>
                    </a:p>
                  </a:txBody>
                  <a:tcPr marL="68580" marR="68580" marT="0" marB="0"/>
                </a:tc>
                <a:extLst>
                  <a:ext uri="{0D108BD9-81ED-4DB2-BD59-A6C34878D82A}">
                    <a16:rowId xmlns:a16="http://schemas.microsoft.com/office/drawing/2014/main" val="10001"/>
                  </a:ext>
                </a:extLst>
              </a:tr>
              <a:tr h="839924">
                <a:tc>
                  <a:txBody>
                    <a:bodyPr/>
                    <a:lstStyle/>
                    <a:p>
                      <a:pPr algn="just">
                        <a:spcAft>
                          <a:spcPts val="0"/>
                        </a:spcAft>
                        <a:tabLst>
                          <a:tab pos="5068570" algn="l"/>
                          <a:tab pos="5643245" algn="r"/>
                        </a:tabLst>
                      </a:pPr>
                      <a:r>
                        <a:rPr lang="id-ID" sz="1800" dirty="0">
                          <a:effectLst/>
                        </a:rPr>
                        <a:t>1.3</a:t>
                      </a:r>
                      <a:endParaRPr lang="id-ID" sz="1800" dirty="0">
                        <a:effectLst/>
                        <a:latin typeface="Arial"/>
                        <a:ea typeface="Times New Roman"/>
                        <a:cs typeface="Times New Roman"/>
                      </a:endParaRPr>
                    </a:p>
                  </a:txBody>
                  <a:tcPr marL="68580" marR="68580" marT="0" marB="0"/>
                </a:tc>
                <a:tc>
                  <a:txBody>
                    <a:bodyPr/>
                    <a:lstStyle/>
                    <a:p>
                      <a:pPr algn="just">
                        <a:spcAft>
                          <a:spcPts val="0"/>
                        </a:spcAft>
                        <a:tabLst>
                          <a:tab pos="5068570" algn="l"/>
                          <a:tab pos="5643245" algn="r"/>
                        </a:tabLst>
                      </a:pPr>
                      <a:r>
                        <a:rPr lang="id-ID" sz="1800" dirty="0">
                          <a:effectLst/>
                        </a:rPr>
                        <a:t>Pakaian pelindung atau peralatan yang dibutuhkan untuk bekerja diidentifikasi sesuai   tugas-tugas yang ditetapkan di  tempat bekerja</a:t>
                      </a:r>
                      <a:endParaRPr lang="id-ID" sz="1800" dirty="0">
                        <a:effectLst/>
                        <a:latin typeface="Arial"/>
                        <a:ea typeface="Times New Roman"/>
                        <a:cs typeface="Times New Roman"/>
                      </a:endParaRPr>
                    </a:p>
                  </a:txBody>
                  <a:tcPr marL="68580" marR="68580" marT="0" marB="0"/>
                </a:tc>
                <a:extLst>
                  <a:ext uri="{0D108BD9-81ED-4DB2-BD59-A6C34878D82A}">
                    <a16:rowId xmlns:a16="http://schemas.microsoft.com/office/drawing/2014/main" val="10002"/>
                  </a:ext>
                </a:extLst>
              </a:tr>
              <a:tr h="839924">
                <a:tc>
                  <a:txBody>
                    <a:bodyPr/>
                    <a:lstStyle/>
                    <a:p>
                      <a:pPr algn="just">
                        <a:spcAft>
                          <a:spcPts val="0"/>
                        </a:spcAft>
                        <a:tabLst>
                          <a:tab pos="5068570" algn="l"/>
                          <a:tab pos="5643245" algn="r"/>
                        </a:tabLst>
                      </a:pPr>
                      <a:r>
                        <a:rPr lang="id-ID" sz="1800" dirty="0">
                          <a:effectLst/>
                        </a:rPr>
                        <a:t>1.4</a:t>
                      </a:r>
                      <a:endParaRPr lang="id-ID" sz="1800" dirty="0">
                        <a:effectLst/>
                        <a:latin typeface="Arial"/>
                        <a:ea typeface="Times New Roman"/>
                        <a:cs typeface="Times New Roman"/>
                      </a:endParaRPr>
                    </a:p>
                  </a:txBody>
                  <a:tcPr marL="68580" marR="68580" marT="0" marB="0"/>
                </a:tc>
                <a:tc>
                  <a:txBody>
                    <a:bodyPr/>
                    <a:lstStyle/>
                    <a:p>
                      <a:pPr algn="just">
                        <a:spcAft>
                          <a:spcPts val="0"/>
                        </a:spcAft>
                        <a:tabLst>
                          <a:tab pos="5068570" algn="l"/>
                          <a:tab pos="5643245" algn="r"/>
                        </a:tabLst>
                      </a:pPr>
                      <a:r>
                        <a:rPr lang="id-ID" sz="1800" dirty="0">
                          <a:effectLst/>
                        </a:rPr>
                        <a:t>Sebelum melakukan penanganan secara manual, resiko pekerjaan dinilai dan pekerjaan dilaksanakan sesuai rekomendasi yang aman</a:t>
                      </a:r>
                      <a:endParaRPr lang="id-ID" sz="1800" dirty="0">
                        <a:effectLst/>
                        <a:latin typeface="Arial"/>
                        <a:ea typeface="Times New Roman"/>
                        <a:cs typeface="Times New Roman"/>
                      </a:endParaRPr>
                    </a:p>
                  </a:txBody>
                  <a:tcPr marL="68580" marR="68580" marT="0" marB="0"/>
                </a:tc>
                <a:extLst>
                  <a:ext uri="{0D108BD9-81ED-4DB2-BD59-A6C34878D82A}">
                    <a16:rowId xmlns:a16="http://schemas.microsoft.com/office/drawing/2014/main" val="10003"/>
                  </a:ext>
                </a:extLst>
              </a:tr>
              <a:tr h="1130744">
                <a:tc>
                  <a:txBody>
                    <a:bodyPr/>
                    <a:lstStyle/>
                    <a:p>
                      <a:pPr algn="just">
                        <a:spcAft>
                          <a:spcPts val="0"/>
                        </a:spcAft>
                        <a:tabLst>
                          <a:tab pos="5068570" algn="l"/>
                          <a:tab pos="5643245" algn="r"/>
                        </a:tabLst>
                      </a:pPr>
                      <a:r>
                        <a:rPr lang="id-ID" sz="1800">
                          <a:effectLst/>
                        </a:rPr>
                        <a:t>1.5</a:t>
                      </a:r>
                      <a:endParaRPr lang="id-ID" sz="1800">
                        <a:effectLst/>
                        <a:latin typeface="Arial"/>
                        <a:ea typeface="Times New Roman"/>
                        <a:cs typeface="Times New Roman"/>
                      </a:endParaRPr>
                    </a:p>
                  </a:txBody>
                  <a:tcPr marL="68580" marR="68580" marT="0" marB="0"/>
                </a:tc>
                <a:tc>
                  <a:txBody>
                    <a:bodyPr/>
                    <a:lstStyle/>
                    <a:p>
                      <a:pPr algn="just">
                        <a:spcAft>
                          <a:spcPts val="0"/>
                        </a:spcAft>
                        <a:tabLst>
                          <a:tab pos="5068570" algn="l"/>
                          <a:tab pos="5643245" algn="r"/>
                        </a:tabLst>
                      </a:pPr>
                      <a:r>
                        <a:rPr lang="id-ID" sz="1800" dirty="0">
                          <a:effectLst/>
                        </a:rPr>
                        <a:t>Resiko peserta dalam melakukan suatu pekerjaan diidentifikasi dan tindakan antisipasi dilakukan untuk mengurangi resiko yang berhubungan dengan pekerjaan di tempat pekerja</a:t>
                      </a:r>
                      <a:endParaRPr lang="id-ID" sz="1800" dirty="0">
                        <a:effectLst/>
                        <a:latin typeface="Arial"/>
                        <a:ea typeface="Times New Roman"/>
                        <a:cs typeface="Times New Roman"/>
                      </a:endParaRPr>
                    </a:p>
                  </a:txBody>
                  <a:tcPr marL="68580" marR="68580" marT="0" marB="0"/>
                </a:tc>
                <a:extLst>
                  <a:ext uri="{0D108BD9-81ED-4DB2-BD59-A6C34878D82A}">
                    <a16:rowId xmlns:a16="http://schemas.microsoft.com/office/drawing/2014/main" val="10004"/>
                  </a:ext>
                </a:extLst>
              </a:tr>
              <a:tr h="550120">
                <a:tc>
                  <a:txBody>
                    <a:bodyPr/>
                    <a:lstStyle/>
                    <a:p>
                      <a:pPr algn="just">
                        <a:spcAft>
                          <a:spcPts val="0"/>
                        </a:spcAft>
                        <a:tabLst>
                          <a:tab pos="5068570" algn="l"/>
                          <a:tab pos="5643245" algn="r"/>
                        </a:tabLst>
                      </a:pPr>
                      <a:r>
                        <a:rPr lang="id-ID" sz="1800">
                          <a:effectLst/>
                        </a:rPr>
                        <a:t>1.6</a:t>
                      </a:r>
                      <a:endParaRPr lang="id-ID" sz="1800">
                        <a:effectLst/>
                        <a:latin typeface="Arial"/>
                        <a:ea typeface="Times New Roman"/>
                        <a:cs typeface="Times New Roman"/>
                      </a:endParaRPr>
                    </a:p>
                  </a:txBody>
                  <a:tcPr marL="68580" marR="68580" marT="0" marB="0"/>
                </a:tc>
                <a:tc>
                  <a:txBody>
                    <a:bodyPr/>
                    <a:lstStyle/>
                    <a:p>
                      <a:pPr>
                        <a:spcAft>
                          <a:spcPts val="0"/>
                        </a:spcAft>
                        <a:tabLst>
                          <a:tab pos="5068570" algn="l"/>
                          <a:tab pos="5643245" algn="r"/>
                        </a:tabLst>
                      </a:pPr>
                      <a:r>
                        <a:rPr lang="id-ID" sz="1800" dirty="0">
                          <a:effectLst/>
                        </a:rPr>
                        <a:t>Semua prosedur dan instruksi kerja untuk pengendalian pekerjaan berbahaya diikuti secara saksama</a:t>
                      </a:r>
                      <a:endParaRPr lang="id-ID" sz="1800" dirty="0">
                        <a:effectLst/>
                        <a:latin typeface="Arial"/>
                        <a:ea typeface="Times New Roman"/>
                        <a:cs typeface="Times New Roman"/>
                      </a:endParaRPr>
                    </a:p>
                  </a:txBody>
                  <a:tcPr marL="68580" marR="68580" marT="0" marB="0"/>
                </a:tc>
                <a:extLst>
                  <a:ext uri="{0D108BD9-81ED-4DB2-BD59-A6C34878D82A}">
                    <a16:rowId xmlns:a16="http://schemas.microsoft.com/office/drawing/2014/main" val="10005"/>
                  </a:ext>
                </a:extLst>
              </a:tr>
            </a:tbl>
          </a:graphicData>
        </a:graphic>
      </p:graphicFrame>
      <p:pic>
        <p:nvPicPr>
          <p:cNvPr id="5" name="SUARA-0004.amr">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83568" y="5428456"/>
            <a:ext cx="609600" cy="609600"/>
          </a:xfrm>
          <a:prstGeom prst="rect">
            <a:avLst/>
          </a:prstGeom>
        </p:spPr>
      </p:pic>
    </p:spTree>
    <p:extLst>
      <p:ext uri="{BB962C8B-B14F-4D97-AF65-F5344CB8AC3E}">
        <p14:creationId xmlns:p14="http://schemas.microsoft.com/office/powerpoint/2010/main" val="2104395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5"/>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97407" fill="hold"/>
                                        <p:tgtEl>
                                          <p:spTgt spid="5"/>
                                        </p:tgtEl>
                                      </p:cBhvr>
                                    </p:cmd>
                                  </p:childTnLst>
                                </p:cTn>
                              </p:par>
                            </p:childTnLst>
                          </p:cTn>
                        </p:par>
                      </p:childTnLst>
                    </p:cTn>
                  </p:par>
                </p:childTnLst>
              </p:cTn>
              <p:nextCondLst>
                <p:cond evt="onClick" delay="0">
                  <p:tgtEl>
                    <p:spTgt spid="5"/>
                  </p:tgtEl>
                </p:cond>
              </p:nextCondLst>
            </p:seq>
            <p:audio>
              <p:cMediaNode vol="80000">
                <p:cTn id="20"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5" name="Rectangle 2"/>
          <p:cNvSpPr>
            <a:spLocks noChangeArrowheads="1"/>
          </p:cNvSpPr>
          <p:nvPr/>
        </p:nvSpPr>
        <p:spPr bwMode="auto">
          <a:xfrm>
            <a:off x="549947" y="338316"/>
            <a:ext cx="8208913" cy="4093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id-ID" sz="2000" b="1" dirty="0">
                <a:solidFill>
                  <a:srgbClr val="FF0000"/>
                </a:solidFill>
              </a:rPr>
              <a:t>Pengetahuan yang Diperlukan dalam Mengikuti Prosedur di Tempat        Kerja untuk Kesehatan dan Keselamatan di Tempat Kerja</a:t>
            </a:r>
            <a:endParaRPr lang="id-ID" sz="2000" dirty="0">
              <a:solidFill>
                <a:srgbClr val="FF0000"/>
              </a:solidFill>
            </a:endParaRPr>
          </a:p>
          <a:p>
            <a:pPr marR="0" lvl="0" algn="l" defTabSz="914400" rtl="0" eaLnBrk="0" fontAlgn="base" latinLnBrk="0" hangingPunct="0">
              <a:lnSpc>
                <a:spcPct val="100000"/>
              </a:lnSpc>
              <a:spcBef>
                <a:spcPct val="0"/>
              </a:spcBef>
              <a:spcAft>
                <a:spcPct val="0"/>
              </a:spcAft>
              <a:buClrTx/>
              <a:buSzTx/>
              <a:tabLst/>
            </a:pPr>
            <a:endParaRPr kumimoji="0" lang="id-ID" sz="2000" b="1" i="0" u="none" strike="noStrike" cap="none" normalizeH="0" baseline="0" dirty="0">
              <a:ln>
                <a:noFill/>
              </a:ln>
              <a:solidFill>
                <a:schemeClr val="tx1"/>
              </a:solidFill>
              <a:effectLst/>
              <a:latin typeface="Tahoma" pitchFamily="34" charset="0"/>
              <a:ea typeface="MS Mincho" pitchFamily="49" charset="-128"/>
              <a:cs typeface="Tahoma" pitchFamily="34" charset="0"/>
            </a:endParaRP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r>
              <a:rPr kumimoji="0" lang="id-ID" sz="2000" b="1" i="0" u="none" strike="noStrike" cap="none" normalizeH="0" baseline="0" dirty="0">
                <a:ln>
                  <a:noFill/>
                </a:ln>
                <a:solidFill>
                  <a:schemeClr val="tx1"/>
                </a:solidFill>
                <a:effectLst/>
                <a:latin typeface="Tahoma" pitchFamily="34" charset="0"/>
                <a:ea typeface="MS Mincho" pitchFamily="49" charset="-128"/>
                <a:cs typeface="Tahoma" pitchFamily="34" charset="0"/>
              </a:rPr>
              <a:t>Identifikasi Unsur/bahan-bahan beresiko tinggi berdasarkan label </a:t>
            </a:r>
          </a:p>
          <a:p>
            <a:pPr marR="0" lvl="0" algn="l" defTabSz="914400" rtl="0" eaLnBrk="0" fontAlgn="base" latinLnBrk="0" hangingPunct="0">
              <a:lnSpc>
                <a:spcPct val="100000"/>
              </a:lnSpc>
              <a:spcBef>
                <a:spcPct val="0"/>
              </a:spcBef>
              <a:spcAft>
                <a:spcPct val="0"/>
              </a:spcAft>
              <a:buClrTx/>
              <a:buSzTx/>
              <a:tabLst/>
            </a:pPr>
            <a:endParaRPr kumimoji="0" lang="id-ID" sz="2000" b="0" i="0" u="none" strike="noStrike" cap="none" normalizeH="0" baseline="0" dirty="0">
              <a:ln>
                <a:noFill/>
              </a:ln>
              <a:solidFill>
                <a:schemeClr val="tx1"/>
              </a:solidFill>
              <a:effectLst/>
              <a:latin typeface="Arial" pitchFamily="34" charset="0"/>
              <a:cs typeface="Arial" pitchFamily="34" charset="0"/>
            </a:endParaRPr>
          </a:p>
          <a:p>
            <a:pPr marR="0" lvl="0" algn="l" defTabSz="914400" rtl="0" eaLnBrk="0" fontAlgn="base" latinLnBrk="0" hangingPunct="0">
              <a:lnSpc>
                <a:spcPct val="100000"/>
              </a:lnSpc>
              <a:spcBef>
                <a:spcPct val="0"/>
              </a:spcBef>
              <a:spcAft>
                <a:spcPct val="0"/>
              </a:spcAft>
              <a:buClrTx/>
              <a:buSzTx/>
              <a:tabLst/>
            </a:pPr>
            <a:endParaRPr kumimoji="0" lang="id-ID" sz="2000" b="0" i="0" u="none" strike="noStrike" cap="none" normalizeH="0" baseline="0" dirty="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lang="id-ID" sz="2000" dirty="0">
                <a:solidFill>
                  <a:srgbClr val="000000"/>
                </a:solidFill>
                <a:latin typeface="Tahoma" pitchFamily="34" charset="0"/>
                <a:ea typeface="Times New Roman" pitchFamily="18" charset="0"/>
                <a:cs typeface="Tahoma" pitchFamily="34" charset="0"/>
              </a:rPr>
              <a:t>	</a:t>
            </a:r>
            <a:r>
              <a:rPr kumimoji="0" lang="en-US" sz="2000" b="0"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Tanda</a:t>
            </a:r>
            <a:r>
              <a:rPr kumimoji="0" lang="en-US" sz="2000" b="0"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2000" b="0"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bahaya</a:t>
            </a:r>
            <a:r>
              <a:rPr kumimoji="0" lang="en-US" sz="2000" b="0"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2000" b="0"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harus</a:t>
            </a:r>
            <a:r>
              <a:rPr kumimoji="0" lang="en-US" sz="2000" b="0"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2000" b="0"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kita</a:t>
            </a:r>
            <a:r>
              <a:rPr kumimoji="0" lang="en-US" sz="2000" b="0"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2000" b="0"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ketahui</a:t>
            </a:r>
            <a:r>
              <a:rPr kumimoji="0" lang="en-US" sz="2000" b="0"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2000" b="0"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sehingga</a:t>
            </a:r>
            <a:r>
              <a:rPr kumimoji="0" lang="en-US" sz="2000" b="0"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2000" b="0"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ketika</a:t>
            </a:r>
            <a:r>
              <a:rPr kumimoji="0" lang="en-US" sz="2000" b="0"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2000" b="0"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kita</a:t>
            </a:r>
            <a:r>
              <a:rPr kumimoji="0" lang="en-US" sz="2000" b="0"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2000" b="0"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bekerja</a:t>
            </a:r>
            <a:r>
              <a:rPr kumimoji="0" lang="en-US" sz="2000" b="0"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2000" b="0"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dengan</a:t>
            </a:r>
            <a:r>
              <a:rPr kumimoji="0" lang="en-US" sz="2000" b="0"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2000" b="0"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bahan</a:t>
            </a:r>
            <a:r>
              <a:rPr kumimoji="0" lang="en-US" sz="2000" b="0"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2000" b="0"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kimia</a:t>
            </a:r>
            <a:r>
              <a:rPr kumimoji="0" lang="en-US" sz="2000" b="0"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2000" b="0"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kita</a:t>
            </a:r>
            <a:r>
              <a:rPr kumimoji="0" lang="en-US" sz="2000" b="0"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2000" b="0"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dapat</a:t>
            </a:r>
            <a:r>
              <a:rPr kumimoji="0" lang="en-US" sz="2000" b="0"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2000" b="0"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dengan</a:t>
            </a:r>
            <a:r>
              <a:rPr kumimoji="0" lang="en-US" sz="2000" b="0"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2000" b="0"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mudah</a:t>
            </a:r>
            <a:r>
              <a:rPr kumimoji="0" lang="en-US" sz="2000" b="0"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2000" b="0"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mengenali</a:t>
            </a:r>
            <a:r>
              <a:rPr kumimoji="0" lang="en-US" sz="2000" b="0"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2000" b="0"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dari</a:t>
            </a:r>
            <a:r>
              <a:rPr kumimoji="0" lang="en-US" sz="2000" b="0"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2000" b="0"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tanda</a:t>
            </a:r>
            <a:r>
              <a:rPr kumimoji="0" lang="en-US" sz="2000" b="0"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2000" b="0"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bahaya</a:t>
            </a:r>
            <a:r>
              <a:rPr kumimoji="0" lang="en-US" sz="2000" b="0" i="0" u="none" strike="noStrike" cap="none" normalizeH="0" baseline="0" dirty="0">
                <a:ln>
                  <a:noFill/>
                </a:ln>
                <a:solidFill>
                  <a:srgbClr val="000000"/>
                </a:solidFill>
                <a:effectLst/>
                <a:latin typeface="Tahoma" pitchFamily="34" charset="0"/>
                <a:ea typeface="Times New Roman" pitchFamily="18" charset="0"/>
                <a:cs typeface="Tahoma" pitchFamily="34" charset="0"/>
              </a:rPr>
              <a:t> yang </a:t>
            </a:r>
            <a:r>
              <a:rPr kumimoji="0" lang="en-US" sz="2000" b="0"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terdapat</a:t>
            </a:r>
            <a:r>
              <a:rPr kumimoji="0" lang="en-US" sz="2000" b="0"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2000" b="0"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dalam</a:t>
            </a:r>
            <a:r>
              <a:rPr kumimoji="0" lang="en-US" sz="2000" b="0" i="0" u="none" strike="noStrike" cap="none" normalizeH="0" baseline="0" dirty="0">
                <a:ln>
                  <a:noFill/>
                </a:ln>
                <a:solidFill>
                  <a:srgbClr val="000000"/>
                </a:solidFill>
                <a:effectLst/>
                <a:latin typeface="Tahoma" pitchFamily="34" charset="0"/>
                <a:ea typeface="Times New Roman" pitchFamily="18" charset="0"/>
                <a:cs typeface="Tahoma" pitchFamily="34" charset="0"/>
              </a:rPr>
              <a:t> label </a:t>
            </a:r>
            <a:r>
              <a:rPr kumimoji="0" lang="en-US" sz="2000" b="0"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zat</a:t>
            </a:r>
            <a:r>
              <a:rPr kumimoji="0" lang="en-US" sz="2000" b="0"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2000" b="0"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atau</a:t>
            </a:r>
            <a:r>
              <a:rPr kumimoji="0" lang="en-US" sz="2000" b="0"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2000" b="0"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bahan</a:t>
            </a:r>
            <a:r>
              <a:rPr kumimoji="0" lang="en-US" sz="2000" b="0"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2000" b="0"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kimia</a:t>
            </a:r>
            <a:r>
              <a:rPr kumimoji="0" lang="en-US" sz="2000" b="0"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2000" b="0"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tersebut</a:t>
            </a:r>
            <a:r>
              <a:rPr kumimoji="0" lang="en-US" sz="2000" b="0"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2000" b="0"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dan</a:t>
            </a:r>
            <a:r>
              <a:rPr kumimoji="0" lang="en-US" sz="2000" b="0"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2000" b="0"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kita</a:t>
            </a:r>
            <a:r>
              <a:rPr kumimoji="0" lang="en-US" sz="2000" b="0"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2000" b="0"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dapat</a:t>
            </a:r>
            <a:r>
              <a:rPr kumimoji="0" lang="en-US" sz="2000" b="0"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2000" b="0"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menangani</a:t>
            </a:r>
            <a:r>
              <a:rPr kumimoji="0" lang="en-US" sz="2000" b="0"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2000" b="0"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bahan</a:t>
            </a:r>
            <a:r>
              <a:rPr kumimoji="0" lang="en-US" sz="2000" b="0"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2000" b="0"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kimia</a:t>
            </a:r>
            <a:r>
              <a:rPr kumimoji="0" lang="en-US" sz="2000" b="0"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2000" b="0"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ters</a:t>
            </a:r>
            <a:r>
              <a:rPr kumimoji="0" lang="id-ID" sz="2000" b="0" i="0" u="none" strike="noStrike" cap="none" normalizeH="0" baseline="0" dirty="0">
                <a:ln>
                  <a:noFill/>
                </a:ln>
                <a:solidFill>
                  <a:srgbClr val="000000"/>
                </a:solidFill>
                <a:effectLst/>
                <a:latin typeface="Tahoma" pitchFamily="34" charset="0"/>
                <a:ea typeface="Times New Roman" pitchFamily="18" charset="0"/>
                <a:cs typeface="Tahoma" pitchFamily="34" charset="0"/>
              </a:rPr>
              <a:t>e</a:t>
            </a:r>
            <a:r>
              <a:rPr kumimoji="0" lang="en-US" sz="2000" b="0" i="0" u="none" strike="noStrike" cap="none" normalizeH="0" baseline="0" dirty="0">
                <a:ln>
                  <a:noFill/>
                </a:ln>
                <a:solidFill>
                  <a:srgbClr val="000000"/>
                </a:solidFill>
                <a:effectLst/>
                <a:latin typeface="Tahoma" pitchFamily="34" charset="0"/>
                <a:ea typeface="Times New Roman" pitchFamily="18" charset="0"/>
                <a:cs typeface="Tahoma" pitchFamily="34" charset="0"/>
              </a:rPr>
              <a:t>but </a:t>
            </a:r>
            <a:r>
              <a:rPr kumimoji="0" lang="en-US" sz="2000" b="0"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dengan</a:t>
            </a:r>
            <a:r>
              <a:rPr kumimoji="0" lang="en-US" sz="2000" b="0" i="0" u="none" strike="noStrike" cap="none" normalizeH="0" baseline="0" dirty="0">
                <a:ln>
                  <a:noFill/>
                </a:ln>
                <a:solidFill>
                  <a:srgbClr val="000000"/>
                </a:solidFill>
                <a:effectLst/>
                <a:latin typeface="Tahoma" pitchFamily="34" charset="0"/>
                <a:ea typeface="Times New Roman" pitchFamily="18" charset="0"/>
                <a:cs typeface="Tahoma" pitchFamily="34" charset="0"/>
              </a:rPr>
              <a:t> </a:t>
            </a:r>
            <a:r>
              <a:rPr kumimoji="0" lang="en-US" sz="2000" b="0" i="0" u="none" strike="noStrike" cap="none" normalizeH="0" baseline="0" dirty="0" err="1">
                <a:ln>
                  <a:noFill/>
                </a:ln>
                <a:solidFill>
                  <a:srgbClr val="000000"/>
                </a:solidFill>
                <a:effectLst/>
                <a:latin typeface="Tahoma" pitchFamily="34" charset="0"/>
                <a:ea typeface="Times New Roman" pitchFamily="18" charset="0"/>
                <a:cs typeface="Tahoma" pitchFamily="34" charset="0"/>
              </a:rPr>
              <a:t>benar</a:t>
            </a:r>
            <a:r>
              <a:rPr kumimoji="0" lang="en-US" sz="2000" b="0" i="0" u="none" strike="noStrike" cap="none" normalizeH="0" baseline="0" dirty="0">
                <a:ln>
                  <a:noFill/>
                </a:ln>
                <a:solidFill>
                  <a:srgbClr val="000000"/>
                </a:solidFill>
                <a:effectLst/>
                <a:latin typeface="Tahoma" pitchFamily="34" charset="0"/>
                <a:ea typeface="Times New Roman" pitchFamily="18" charset="0"/>
                <a:cs typeface="Tahoma" pitchFamily="34" charset="0"/>
              </a:rPr>
              <a:t>.</a:t>
            </a:r>
            <a:endParaRPr kumimoji="0" lang="id-ID" sz="2000" b="0" i="0" u="none" strike="noStrike" cap="none" normalizeH="0" baseline="0" dirty="0">
              <a:ln>
                <a:noFill/>
              </a:ln>
              <a:solidFill>
                <a:srgbClr val="000000"/>
              </a:solidFill>
              <a:effectLst/>
              <a:latin typeface="Tahoma" pitchFamily="34" charset="0"/>
              <a:ea typeface="Times New Roman" pitchFamily="18" charset="0"/>
              <a:cs typeface="Tahoma" pitchFamily="34" charset="0"/>
            </a:endParaRPr>
          </a:p>
        </p:txBody>
      </p:sp>
      <p:pic>
        <p:nvPicPr>
          <p:cNvPr id="2" name="SUARA-0005.amr">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804248" y="5589240"/>
            <a:ext cx="609600" cy="609600"/>
          </a:xfrm>
          <a:prstGeom prst="rect">
            <a:avLst/>
          </a:prstGeom>
        </p:spPr>
      </p:pic>
    </p:spTree>
    <p:extLst>
      <p:ext uri="{BB962C8B-B14F-4D97-AF65-F5344CB8AC3E}">
        <p14:creationId xmlns:p14="http://schemas.microsoft.com/office/powerpoint/2010/main" val="3527926097"/>
      </p:ext>
    </p:extLst>
  </p:cSld>
  <p:clrMapOvr>
    <a:masterClrMapping/>
  </p:clrMapOvr>
  <p:transition spd="slow">
    <p:wipe/>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8807"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490066"/>
          </a:xfrm>
        </p:spPr>
        <p:txBody>
          <a:bodyPr>
            <a:normAutofit fontScale="90000"/>
          </a:bodyPr>
          <a:lstStyle/>
          <a:p>
            <a:br>
              <a:rPr lang="id-ID" sz="2700" dirty="0"/>
            </a:br>
            <a:br>
              <a:rPr lang="id-ID" sz="2700" dirty="0"/>
            </a:br>
            <a:br>
              <a:rPr lang="id-ID" sz="2700" dirty="0"/>
            </a:br>
            <a:r>
              <a:rPr lang="en-US" sz="2700" dirty="0"/>
              <a:t>Mari </a:t>
            </a:r>
            <a:r>
              <a:rPr lang="en-US" sz="2700" dirty="0" err="1"/>
              <a:t>kita</a:t>
            </a:r>
            <a:r>
              <a:rPr lang="en-US" sz="2700" dirty="0"/>
              <a:t> </a:t>
            </a:r>
            <a:r>
              <a:rPr lang="en-US" sz="2700" dirty="0" err="1"/>
              <a:t>lihat</a:t>
            </a:r>
            <a:r>
              <a:rPr lang="en-US" sz="2700" dirty="0"/>
              <a:t> </a:t>
            </a:r>
            <a:r>
              <a:rPr lang="en-US" sz="2700" dirty="0" err="1"/>
              <a:t>tanda</a:t>
            </a:r>
            <a:r>
              <a:rPr lang="en-US" sz="2700" dirty="0"/>
              <a:t> </a:t>
            </a:r>
            <a:r>
              <a:rPr lang="en-US" sz="2700" dirty="0" err="1"/>
              <a:t>bahaya</a:t>
            </a:r>
            <a:r>
              <a:rPr lang="en-US" sz="2700" dirty="0"/>
              <a:t> yang </a:t>
            </a:r>
            <a:r>
              <a:rPr lang="en-US" sz="2700" dirty="0" err="1"/>
              <a:t>dapat</a:t>
            </a:r>
            <a:r>
              <a:rPr lang="en-US" sz="2700" dirty="0"/>
              <a:t> </a:t>
            </a:r>
            <a:r>
              <a:rPr lang="en-US" sz="2700" dirty="0" err="1"/>
              <a:t>kita</a:t>
            </a:r>
            <a:r>
              <a:rPr lang="en-US" sz="2700" dirty="0"/>
              <a:t> </a:t>
            </a:r>
            <a:r>
              <a:rPr lang="en-US" sz="2700" dirty="0" err="1"/>
              <a:t>identifikasi</a:t>
            </a:r>
            <a:r>
              <a:rPr lang="en-US" sz="2700" dirty="0"/>
              <a:t> </a:t>
            </a:r>
            <a:r>
              <a:rPr lang="en-US" sz="2700" dirty="0" err="1"/>
              <a:t>dengan</a:t>
            </a:r>
            <a:r>
              <a:rPr lang="en-US" sz="2700" dirty="0"/>
              <a:t> </a:t>
            </a:r>
            <a:r>
              <a:rPr lang="en-US" sz="2700" dirty="0" err="1"/>
              <a:t>benar</a:t>
            </a:r>
            <a:r>
              <a:rPr lang="en-US" sz="2700" dirty="0"/>
              <a:t>. </a:t>
            </a:r>
            <a:br>
              <a:rPr lang="id-ID" dirty="0"/>
            </a:br>
            <a:br>
              <a:rPr lang="id-ID" dirty="0"/>
            </a:br>
            <a:endParaRPr lang="id-ID"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53465362"/>
              </p:ext>
            </p:extLst>
          </p:nvPr>
        </p:nvGraphicFramePr>
        <p:xfrm>
          <a:off x="179512" y="1941984"/>
          <a:ext cx="8568952" cy="1190435"/>
        </p:xfrm>
        <a:graphic>
          <a:graphicData uri="http://schemas.openxmlformats.org/drawingml/2006/table">
            <a:tbl>
              <a:tblPr firstRow="1" firstCol="1" bandRow="1">
                <a:tableStyleId>{5C22544A-7EE6-4342-B048-85BDC9FD1C3A}</a:tableStyleId>
              </a:tblPr>
              <a:tblGrid>
                <a:gridCol w="1873156">
                  <a:extLst>
                    <a:ext uri="{9D8B030D-6E8A-4147-A177-3AD203B41FA5}">
                      <a16:colId xmlns:a16="http://schemas.microsoft.com/office/drawing/2014/main" val="20000"/>
                    </a:ext>
                  </a:extLst>
                </a:gridCol>
                <a:gridCol w="6695796">
                  <a:extLst>
                    <a:ext uri="{9D8B030D-6E8A-4147-A177-3AD203B41FA5}">
                      <a16:colId xmlns:a16="http://schemas.microsoft.com/office/drawing/2014/main" val="20001"/>
                    </a:ext>
                  </a:extLst>
                </a:gridCol>
              </a:tblGrid>
              <a:tr h="709930">
                <a:tc>
                  <a:txBody>
                    <a:bodyPr/>
                    <a:lstStyle/>
                    <a:p>
                      <a:pPr>
                        <a:lnSpc>
                          <a:spcPct val="150000"/>
                        </a:lnSpc>
                        <a:spcAft>
                          <a:spcPts val="0"/>
                        </a:spcAft>
                      </a:pPr>
                      <a:br>
                        <a:rPr lang="id-ID" sz="1200" dirty="0">
                          <a:effectLst/>
                        </a:rPr>
                      </a:br>
                      <a:endParaRPr lang="id-ID" sz="1200" dirty="0">
                        <a:effectLst/>
                        <a:latin typeface="Times New Roman"/>
                        <a:ea typeface="Times New Roman"/>
                      </a:endParaRPr>
                    </a:p>
                  </a:txBody>
                  <a:tcPr marL="68580" marR="68580" marT="0" marB="0"/>
                </a:tc>
                <a:tc>
                  <a:txBody>
                    <a:bodyPr/>
                    <a:lstStyle/>
                    <a:p>
                      <a:pPr algn="just">
                        <a:lnSpc>
                          <a:spcPct val="150000"/>
                        </a:lnSpc>
                        <a:spcAft>
                          <a:spcPts val="0"/>
                        </a:spcAft>
                      </a:pPr>
                      <a:r>
                        <a:rPr lang="en-US" sz="1800" dirty="0" err="1">
                          <a:effectLst/>
                        </a:rPr>
                        <a:t>Bahan</a:t>
                      </a:r>
                      <a:r>
                        <a:rPr lang="en-US" sz="1800" dirty="0">
                          <a:effectLst/>
                        </a:rPr>
                        <a:t> </a:t>
                      </a:r>
                      <a:r>
                        <a:rPr lang="en-US" sz="1800" dirty="0" err="1">
                          <a:effectLst/>
                        </a:rPr>
                        <a:t>kimia</a:t>
                      </a:r>
                      <a:r>
                        <a:rPr lang="en-US" sz="1800" dirty="0">
                          <a:effectLst/>
                        </a:rPr>
                        <a:t> </a:t>
                      </a:r>
                      <a:r>
                        <a:rPr lang="en-US" sz="1800" dirty="0" err="1">
                          <a:effectLst/>
                        </a:rPr>
                        <a:t>ini</a:t>
                      </a:r>
                      <a:r>
                        <a:rPr lang="en-US" sz="1800" dirty="0">
                          <a:effectLst/>
                        </a:rPr>
                        <a:t> </a:t>
                      </a:r>
                      <a:r>
                        <a:rPr lang="en-US" sz="1800" dirty="0" err="1">
                          <a:effectLst/>
                        </a:rPr>
                        <a:t>bersifat</a:t>
                      </a:r>
                      <a:r>
                        <a:rPr lang="en-US" sz="1800" dirty="0">
                          <a:effectLst/>
                        </a:rPr>
                        <a:t> </a:t>
                      </a:r>
                      <a:r>
                        <a:rPr lang="en-US" sz="1800" dirty="0" err="1">
                          <a:effectLst/>
                        </a:rPr>
                        <a:t>menghancurkan</a:t>
                      </a:r>
                      <a:r>
                        <a:rPr lang="en-US" sz="1800" dirty="0">
                          <a:effectLst/>
                        </a:rPr>
                        <a:t> </a:t>
                      </a:r>
                      <a:r>
                        <a:rPr lang="en-US" sz="1800" dirty="0" err="1">
                          <a:effectLst/>
                        </a:rPr>
                        <a:t>dan</a:t>
                      </a:r>
                      <a:r>
                        <a:rPr lang="en-US" sz="1800" dirty="0">
                          <a:effectLst/>
                        </a:rPr>
                        <a:t> </a:t>
                      </a:r>
                      <a:r>
                        <a:rPr lang="en-US" sz="1800" dirty="0" err="1">
                          <a:effectLst/>
                        </a:rPr>
                        <a:t>dikenal</a:t>
                      </a:r>
                      <a:r>
                        <a:rPr lang="en-US" sz="1800" dirty="0">
                          <a:effectLst/>
                        </a:rPr>
                        <a:t> </a:t>
                      </a:r>
                      <a:r>
                        <a:rPr lang="en-US" sz="1800" dirty="0" err="1">
                          <a:effectLst/>
                        </a:rPr>
                        <a:t>sebagai</a:t>
                      </a:r>
                      <a:r>
                        <a:rPr lang="en-US" sz="1800" dirty="0">
                          <a:effectLst/>
                        </a:rPr>
                        <a:t> </a:t>
                      </a:r>
                      <a:r>
                        <a:rPr lang="en-US" sz="1800" dirty="0" err="1">
                          <a:effectLst/>
                        </a:rPr>
                        <a:t>bahan</a:t>
                      </a:r>
                      <a:r>
                        <a:rPr lang="en-US" sz="1800" dirty="0">
                          <a:effectLst/>
                        </a:rPr>
                        <a:t> yang </a:t>
                      </a:r>
                      <a:r>
                        <a:rPr lang="en-US" sz="1800" dirty="0" err="1">
                          <a:effectLst/>
                        </a:rPr>
                        <a:t>tajam</a:t>
                      </a:r>
                      <a:r>
                        <a:rPr lang="en-US" sz="1800" dirty="0">
                          <a:effectLst/>
                        </a:rPr>
                        <a:t> (caustic).</a:t>
                      </a:r>
                      <a:r>
                        <a:rPr lang="en-US" sz="1800" dirty="0" err="1">
                          <a:effectLst/>
                        </a:rPr>
                        <a:t>Secara</a:t>
                      </a:r>
                      <a:r>
                        <a:rPr lang="en-US" sz="1800" dirty="0">
                          <a:effectLst/>
                        </a:rPr>
                        <a:t> </a:t>
                      </a:r>
                      <a:r>
                        <a:rPr lang="en-US" sz="1800" dirty="0" err="1">
                          <a:effectLst/>
                        </a:rPr>
                        <a:t>kimiawi</a:t>
                      </a:r>
                      <a:r>
                        <a:rPr lang="en-US" sz="1800" dirty="0">
                          <a:effectLst/>
                        </a:rPr>
                        <a:t> </a:t>
                      </a:r>
                      <a:r>
                        <a:rPr lang="en-US" sz="1800" dirty="0" err="1">
                          <a:effectLst/>
                        </a:rPr>
                        <a:t>membinasakan</a:t>
                      </a:r>
                      <a:r>
                        <a:rPr lang="en-US" sz="1800" dirty="0">
                          <a:effectLst/>
                        </a:rPr>
                        <a:t> </a:t>
                      </a:r>
                      <a:r>
                        <a:rPr lang="en-US" sz="1800" dirty="0" err="1">
                          <a:effectLst/>
                        </a:rPr>
                        <a:t>bagian</a:t>
                      </a:r>
                      <a:r>
                        <a:rPr lang="en-US" sz="1800" dirty="0">
                          <a:effectLst/>
                        </a:rPr>
                        <a:t> (</a:t>
                      </a:r>
                      <a:r>
                        <a:rPr lang="en-US" sz="1800" dirty="0" err="1">
                          <a:effectLst/>
                        </a:rPr>
                        <a:t>oksidasi</a:t>
                      </a:r>
                      <a:r>
                        <a:rPr lang="en-US" sz="1800" dirty="0">
                          <a:effectLst/>
                        </a:rPr>
                        <a:t>), </a:t>
                      </a:r>
                      <a:r>
                        <a:rPr lang="en-US" sz="1800" dirty="0" err="1">
                          <a:effectLst/>
                        </a:rPr>
                        <a:t>atau</a:t>
                      </a:r>
                      <a:r>
                        <a:rPr lang="en-US" sz="1800" dirty="0">
                          <a:effectLst/>
                        </a:rPr>
                        <a:t> </a:t>
                      </a:r>
                      <a:r>
                        <a:rPr lang="en-US" sz="1800" dirty="0" err="1">
                          <a:effectLst/>
                        </a:rPr>
                        <a:t>secara</a:t>
                      </a:r>
                      <a:r>
                        <a:rPr lang="en-US" sz="1800" dirty="0">
                          <a:effectLst/>
                        </a:rPr>
                        <a:t> </a:t>
                      </a:r>
                      <a:r>
                        <a:rPr lang="en-US" sz="1800" dirty="0" err="1">
                          <a:effectLst/>
                        </a:rPr>
                        <a:t>tidak</a:t>
                      </a:r>
                      <a:r>
                        <a:rPr lang="en-US" sz="1800" dirty="0">
                          <a:effectLst/>
                        </a:rPr>
                        <a:t> </a:t>
                      </a:r>
                      <a:r>
                        <a:rPr lang="en-US" sz="1800" dirty="0" err="1">
                          <a:effectLst/>
                        </a:rPr>
                        <a:t>langsung</a:t>
                      </a:r>
                      <a:r>
                        <a:rPr lang="en-US" sz="1800" dirty="0">
                          <a:effectLst/>
                        </a:rPr>
                        <a:t> </a:t>
                      </a:r>
                      <a:r>
                        <a:rPr lang="en-US" sz="1800" dirty="0" err="1">
                          <a:effectLst/>
                        </a:rPr>
                        <a:t>menyebabkan</a:t>
                      </a:r>
                      <a:r>
                        <a:rPr lang="en-US" sz="1800" dirty="0">
                          <a:effectLst/>
                        </a:rPr>
                        <a:t> </a:t>
                      </a:r>
                      <a:r>
                        <a:rPr lang="en-US" sz="1800" dirty="0" err="1">
                          <a:effectLst/>
                        </a:rPr>
                        <a:t>radang</a:t>
                      </a:r>
                      <a:r>
                        <a:rPr lang="id-ID" sz="1800" dirty="0">
                          <a:effectLst/>
                        </a:rPr>
                        <a:t>.</a:t>
                      </a:r>
                      <a:endParaRPr lang="id-ID" sz="1800" dirty="0">
                        <a:effectLst/>
                        <a:latin typeface="Times New Roman"/>
                        <a:ea typeface="Times New Roman"/>
                      </a:endParaRPr>
                    </a:p>
                  </a:txBody>
                  <a:tcPr marL="68580" marR="68580" marT="0" marB="0"/>
                </a:tc>
                <a:extLst>
                  <a:ext uri="{0D108BD9-81ED-4DB2-BD59-A6C34878D82A}">
                    <a16:rowId xmlns:a16="http://schemas.microsoft.com/office/drawing/2014/main" val="10000"/>
                  </a:ext>
                </a:extLst>
              </a:tr>
            </a:tbl>
          </a:graphicData>
        </a:graphic>
      </p:graphicFrame>
      <p:sp>
        <p:nvSpPr>
          <p:cNvPr id="5" name="Rectangle 2"/>
          <p:cNvSpPr>
            <a:spLocks noChangeArrowheads="1"/>
          </p:cNvSpPr>
          <p:nvPr/>
        </p:nvSpPr>
        <p:spPr bwMode="auto">
          <a:xfrm>
            <a:off x="0" y="1390219"/>
            <a:ext cx="375134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R="0" lvl="0" algn="l" defTabSz="914400" rtl="0" eaLnBrk="1" fontAlgn="base" latinLnBrk="0" hangingPunct="1">
              <a:lnSpc>
                <a:spcPct val="100000"/>
              </a:lnSpc>
              <a:spcBef>
                <a:spcPct val="0"/>
              </a:spcBef>
              <a:spcAft>
                <a:spcPct val="0"/>
              </a:spcAft>
              <a:buClrTx/>
              <a:buSzTx/>
              <a:tabLst/>
            </a:pPr>
            <a:r>
              <a:rPr kumimoji="0" lang="id-ID" b="1" i="0" u="none" strike="noStrike" cap="none" normalizeH="0" baseline="0" dirty="0">
                <a:ln>
                  <a:noFill/>
                </a:ln>
                <a:solidFill>
                  <a:srgbClr val="000000"/>
                </a:solidFill>
                <a:effectLst/>
                <a:latin typeface="Tahoma" pitchFamily="34" charset="0"/>
                <a:ea typeface="MS Mincho" pitchFamily="49" charset="-128"/>
                <a:cs typeface="Tahoma" pitchFamily="34" charset="0"/>
              </a:rPr>
              <a:t>a. </a:t>
            </a:r>
            <a:r>
              <a:rPr kumimoji="0" lang="en-US" b="1" i="0" u="none" strike="noStrike" cap="none" normalizeH="0" baseline="0" dirty="0" err="1">
                <a:ln>
                  <a:noFill/>
                </a:ln>
                <a:solidFill>
                  <a:srgbClr val="000000"/>
                </a:solidFill>
                <a:effectLst/>
                <a:latin typeface="Tahoma" pitchFamily="34" charset="0"/>
                <a:ea typeface="MS Mincho" pitchFamily="49" charset="-128"/>
                <a:cs typeface="Tahoma" pitchFamily="34" charset="0"/>
              </a:rPr>
              <a:t>Bahan</a:t>
            </a:r>
            <a:r>
              <a:rPr kumimoji="0" lang="en-US" b="1" i="0" u="none" strike="noStrike" cap="none" normalizeH="0" baseline="0" dirty="0">
                <a:ln>
                  <a:noFill/>
                </a:ln>
                <a:solidFill>
                  <a:srgbClr val="000000"/>
                </a:solidFill>
                <a:effectLst/>
                <a:latin typeface="Tahoma" pitchFamily="34" charset="0"/>
                <a:ea typeface="MS Mincho" pitchFamily="49" charset="-128"/>
                <a:cs typeface="Tahoma" pitchFamily="34" charset="0"/>
              </a:rPr>
              <a:t> </a:t>
            </a:r>
            <a:r>
              <a:rPr kumimoji="0" lang="id-ID" b="1" i="0" u="none" strike="noStrike" cap="none" normalizeH="0" baseline="0" dirty="0">
                <a:ln>
                  <a:noFill/>
                </a:ln>
                <a:solidFill>
                  <a:srgbClr val="000000"/>
                </a:solidFill>
                <a:effectLst/>
                <a:latin typeface="Tahoma" pitchFamily="34" charset="0"/>
                <a:ea typeface="MS Mincho" pitchFamily="49" charset="-128"/>
                <a:cs typeface="Tahoma" pitchFamily="34" charset="0"/>
              </a:rPr>
              <a:t>y</a:t>
            </a:r>
            <a:r>
              <a:rPr kumimoji="0" lang="en-US" b="1" i="0" u="none" strike="noStrike" cap="none" normalizeH="0" baseline="0" dirty="0" err="1">
                <a:ln>
                  <a:noFill/>
                </a:ln>
                <a:solidFill>
                  <a:srgbClr val="000000"/>
                </a:solidFill>
                <a:effectLst/>
                <a:latin typeface="Tahoma" pitchFamily="34" charset="0"/>
                <a:ea typeface="MS Mincho" pitchFamily="49" charset="-128"/>
                <a:cs typeface="Tahoma" pitchFamily="34" charset="0"/>
              </a:rPr>
              <a:t>ang</a:t>
            </a:r>
            <a:r>
              <a:rPr kumimoji="0" lang="en-US" b="1" i="0" u="none" strike="noStrike" cap="none" normalizeH="0" baseline="0" dirty="0">
                <a:ln>
                  <a:noFill/>
                </a:ln>
                <a:solidFill>
                  <a:srgbClr val="000000"/>
                </a:solidFill>
                <a:effectLst/>
                <a:latin typeface="Tahoma" pitchFamily="34" charset="0"/>
                <a:ea typeface="MS Mincho" pitchFamily="49" charset="-128"/>
                <a:cs typeface="Tahoma" pitchFamily="34" charset="0"/>
              </a:rPr>
              <a:t> </a:t>
            </a:r>
            <a:r>
              <a:rPr kumimoji="0" lang="en-US" b="1" i="0" u="none" strike="noStrike" cap="none" normalizeH="0" baseline="0" dirty="0" err="1">
                <a:ln>
                  <a:noFill/>
                </a:ln>
                <a:solidFill>
                  <a:srgbClr val="000000"/>
                </a:solidFill>
                <a:effectLst/>
                <a:latin typeface="Tahoma" pitchFamily="34" charset="0"/>
                <a:ea typeface="MS Mincho" pitchFamily="49" charset="-128"/>
                <a:cs typeface="Tahoma" pitchFamily="34" charset="0"/>
              </a:rPr>
              <a:t>Bersifat</a:t>
            </a:r>
            <a:r>
              <a:rPr kumimoji="0" lang="en-US" b="1" i="0" u="none" strike="noStrike" cap="none" normalizeH="0" baseline="0" dirty="0">
                <a:ln>
                  <a:noFill/>
                </a:ln>
                <a:solidFill>
                  <a:srgbClr val="000000"/>
                </a:solidFill>
                <a:effectLst/>
                <a:latin typeface="Tahoma" pitchFamily="34" charset="0"/>
                <a:ea typeface="MS Mincho" pitchFamily="49" charset="-128"/>
                <a:cs typeface="Tahoma" pitchFamily="34" charset="0"/>
              </a:rPr>
              <a:t> </a:t>
            </a:r>
            <a:r>
              <a:rPr kumimoji="0" lang="en-US" b="1" i="0" u="none" strike="noStrike" cap="none" normalizeH="0" baseline="0" dirty="0" err="1">
                <a:ln>
                  <a:noFill/>
                </a:ln>
                <a:solidFill>
                  <a:srgbClr val="000000"/>
                </a:solidFill>
                <a:effectLst/>
                <a:latin typeface="Tahoma" pitchFamily="34" charset="0"/>
                <a:ea typeface="MS Mincho" pitchFamily="49" charset="-128"/>
                <a:cs typeface="Tahoma" pitchFamily="34" charset="0"/>
              </a:rPr>
              <a:t>Korosif</a:t>
            </a:r>
            <a:r>
              <a:rPr kumimoji="0" lang="en-US" b="1" i="0" u="none" strike="noStrike" cap="none" normalizeH="0" baseline="0" dirty="0">
                <a:ln>
                  <a:noFill/>
                </a:ln>
                <a:solidFill>
                  <a:srgbClr val="000000"/>
                </a:solidFill>
                <a:effectLst/>
                <a:latin typeface="Tahoma" pitchFamily="34" charset="0"/>
                <a:ea typeface="MS Mincho" pitchFamily="49" charset="-128"/>
                <a:cs typeface="Tahoma" pitchFamily="34" charset="0"/>
              </a:rPr>
              <a:t> </a:t>
            </a:r>
            <a:endParaRPr kumimoji="0" lang="id-ID"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id-ID" sz="1800" b="0" i="0" u="none" strike="noStrike" cap="none" normalizeH="0" baseline="0" dirty="0">
              <a:ln>
                <a:noFill/>
              </a:ln>
              <a:solidFill>
                <a:schemeClr val="tx1"/>
              </a:solidFill>
              <a:effectLst/>
              <a:latin typeface="Arial" pitchFamily="34" charset="0"/>
              <a:cs typeface="Arial" pitchFamily="34" charset="0"/>
            </a:endParaRPr>
          </a:p>
        </p:txBody>
      </p:sp>
      <p:pic>
        <p:nvPicPr>
          <p:cNvPr id="5121" name="Picture 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3" y="2178819"/>
            <a:ext cx="733425" cy="74612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 5"/>
          <p:cNvGraphicFramePr>
            <a:graphicFrameLocks noGrp="1"/>
          </p:cNvGraphicFramePr>
          <p:nvPr>
            <p:extLst>
              <p:ext uri="{D42A27DB-BD31-4B8C-83A1-F6EECF244321}">
                <p14:modId xmlns:p14="http://schemas.microsoft.com/office/powerpoint/2010/main" val="171240169"/>
              </p:ext>
            </p:extLst>
          </p:nvPr>
        </p:nvGraphicFramePr>
        <p:xfrm>
          <a:off x="251520" y="3794078"/>
          <a:ext cx="8424936" cy="1135418"/>
        </p:xfrm>
        <a:graphic>
          <a:graphicData uri="http://schemas.openxmlformats.org/drawingml/2006/table">
            <a:tbl>
              <a:tblPr firstRow="1" firstCol="1" bandRow="1">
                <a:tableStyleId>{5C22544A-7EE6-4342-B048-85BDC9FD1C3A}</a:tableStyleId>
              </a:tblPr>
              <a:tblGrid>
                <a:gridCol w="1862077">
                  <a:extLst>
                    <a:ext uri="{9D8B030D-6E8A-4147-A177-3AD203B41FA5}">
                      <a16:colId xmlns:a16="http://schemas.microsoft.com/office/drawing/2014/main" val="20000"/>
                    </a:ext>
                  </a:extLst>
                </a:gridCol>
                <a:gridCol w="6562859">
                  <a:extLst>
                    <a:ext uri="{9D8B030D-6E8A-4147-A177-3AD203B41FA5}">
                      <a16:colId xmlns:a16="http://schemas.microsoft.com/office/drawing/2014/main" val="20001"/>
                    </a:ext>
                  </a:extLst>
                </a:gridCol>
              </a:tblGrid>
              <a:tr h="1135418">
                <a:tc>
                  <a:txBody>
                    <a:bodyPr/>
                    <a:lstStyle/>
                    <a:p>
                      <a:pPr marL="457200" indent="-215900">
                        <a:lnSpc>
                          <a:spcPct val="150000"/>
                        </a:lnSpc>
                        <a:spcAft>
                          <a:spcPts val="0"/>
                        </a:spcAft>
                      </a:pPr>
                      <a:endParaRPr lang="id-ID" sz="1200" dirty="0">
                        <a:effectLst/>
                        <a:latin typeface="Times New Roman"/>
                        <a:ea typeface="MS Mincho"/>
                      </a:endParaRPr>
                    </a:p>
                  </a:txBody>
                  <a:tcPr marL="68580" marR="68580" marT="0" marB="0"/>
                </a:tc>
                <a:tc>
                  <a:txBody>
                    <a:bodyPr/>
                    <a:lstStyle/>
                    <a:p>
                      <a:pPr>
                        <a:lnSpc>
                          <a:spcPct val="150000"/>
                        </a:lnSpc>
                        <a:spcAft>
                          <a:spcPts val="0"/>
                        </a:spcAft>
                      </a:pPr>
                      <a:r>
                        <a:rPr lang="id-ID" sz="1800" dirty="0">
                          <a:effectLst/>
                        </a:rPr>
                        <a:t>Suatu material mudah terbakar bisa berupa suatu padatan, cairan atau gas. </a:t>
                      </a:r>
                    </a:p>
                  </a:txBody>
                  <a:tcPr marL="68580" marR="68580" marT="0" marB="0"/>
                </a:tc>
                <a:extLst>
                  <a:ext uri="{0D108BD9-81ED-4DB2-BD59-A6C34878D82A}">
                    <a16:rowId xmlns:a16="http://schemas.microsoft.com/office/drawing/2014/main" val="10000"/>
                  </a:ext>
                </a:extLst>
              </a:tr>
            </a:tbl>
          </a:graphicData>
        </a:graphic>
      </p:graphicFrame>
      <p:sp>
        <p:nvSpPr>
          <p:cNvPr id="7" name="Rectangle 4"/>
          <p:cNvSpPr>
            <a:spLocks noChangeArrowheads="1"/>
          </p:cNvSpPr>
          <p:nvPr/>
        </p:nvSpPr>
        <p:spPr bwMode="auto">
          <a:xfrm>
            <a:off x="89756" y="3424745"/>
            <a:ext cx="352534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lang="id-ID" b="1" dirty="0">
                <a:latin typeface="Tahoma" pitchFamily="34" charset="0"/>
                <a:ea typeface="MS Mincho" pitchFamily="49" charset="-128"/>
                <a:cs typeface="Tahoma" pitchFamily="34" charset="0"/>
              </a:rPr>
              <a:t>b. </a:t>
            </a:r>
            <a:r>
              <a:rPr kumimoji="0" lang="id-ID" b="1" i="0" u="none" strike="noStrike" cap="none" normalizeH="0" baseline="0" dirty="0">
                <a:ln>
                  <a:noFill/>
                </a:ln>
                <a:solidFill>
                  <a:schemeClr val="tx1"/>
                </a:solidFill>
                <a:effectLst/>
                <a:latin typeface="Tahoma" pitchFamily="34" charset="0"/>
                <a:ea typeface="MS Mincho" pitchFamily="49" charset="-128"/>
                <a:cs typeface="Tahoma" pitchFamily="34" charset="0"/>
              </a:rPr>
              <a:t>Bahan mudah terbakar</a:t>
            </a:r>
            <a:endParaRPr kumimoji="0" lang="id-ID" b="0" i="0" u="none" strike="noStrike" cap="none" normalizeH="0" baseline="0" dirty="0">
              <a:ln>
                <a:noFill/>
              </a:ln>
              <a:solidFill>
                <a:schemeClr val="tx1"/>
              </a:solidFill>
              <a:effectLst/>
              <a:latin typeface="Arial" pitchFamily="34" charset="0"/>
              <a:cs typeface="Arial" pitchFamily="34" charset="0"/>
            </a:endParaRPr>
          </a:p>
        </p:txBody>
      </p:sp>
      <p:pic>
        <p:nvPicPr>
          <p:cNvPr id="5123" name="Picture 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9441" y="3946114"/>
            <a:ext cx="809625" cy="800100"/>
          </a:xfrm>
          <a:prstGeom prst="rect">
            <a:avLst/>
          </a:prstGeom>
          <a:noFill/>
          <a:extLst>
            <a:ext uri="{909E8E84-426E-40DD-AFC4-6F175D3DCCD1}">
              <a14:hiddenFill xmlns:a14="http://schemas.microsoft.com/office/drawing/2010/main">
                <a:solidFill>
                  <a:srgbClr val="FFFFFF"/>
                </a:solidFill>
              </a14:hiddenFill>
            </a:ext>
          </a:extLst>
        </p:spPr>
      </p:pic>
      <p:pic>
        <p:nvPicPr>
          <p:cNvPr id="8" name="SUARA-0006.amr">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028384" y="5805264"/>
            <a:ext cx="609600" cy="609600"/>
          </a:xfrm>
          <a:prstGeom prst="rect">
            <a:avLst/>
          </a:prstGeom>
        </p:spPr>
      </p:pic>
    </p:spTree>
    <p:extLst>
      <p:ext uri="{BB962C8B-B14F-4D97-AF65-F5344CB8AC3E}">
        <p14:creationId xmlns:p14="http://schemas.microsoft.com/office/powerpoint/2010/main" val="154776276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5121"/>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5123"/>
                                        </p:tgtEl>
                                        <p:attrNameLst>
                                          <p:attrName>style.visibility</p:attrName>
                                        </p:attrNameLst>
                                      </p:cBhvr>
                                      <p:to>
                                        <p:strVal val="visible"/>
                                      </p:to>
                                    </p:set>
                                    <p:animEffect transition="in" filter="barn(inVertical)">
                                      <p:cBhvr>
                                        <p:cTn id="35" dur="500"/>
                                        <p:tgtEl>
                                          <p:spTgt spid="512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6" restart="whenNotActive" fill="hold" evtFilter="cancelBubble" nodeType="interactiveSeq">
                <p:stCondLst>
                  <p:cond evt="onClick" delay="0">
                    <p:tgtEl>
                      <p:spTgt spid="8"/>
                    </p:tgtEl>
                  </p:cond>
                </p:stCondLst>
                <p:endSync evt="end" delay="0">
                  <p:rtn val="all"/>
                </p:endSync>
                <p:childTnLst>
                  <p:par>
                    <p:cTn id="37" fill="hold">
                      <p:stCondLst>
                        <p:cond delay="0"/>
                      </p:stCondLst>
                      <p:childTnLst>
                        <p:par>
                          <p:cTn id="38" fill="hold">
                            <p:stCondLst>
                              <p:cond delay="0"/>
                            </p:stCondLst>
                            <p:childTnLst>
                              <p:par>
                                <p:cTn id="39" presetID="1" presetClass="mediacall" presetSubtype="0" fill="hold" nodeType="clickEffect">
                                  <p:stCondLst>
                                    <p:cond delay="0"/>
                                  </p:stCondLst>
                                  <p:childTnLst>
                                    <p:cmd type="call" cmd="playFrom(0.0)">
                                      <p:cBhvr>
                                        <p:cTn id="40" dur="52600" fill="hold"/>
                                        <p:tgtEl>
                                          <p:spTgt spid="8"/>
                                        </p:tgtEl>
                                      </p:cBhvr>
                                    </p:cmd>
                                  </p:childTnLst>
                                </p:cTn>
                              </p:par>
                            </p:childTnLst>
                          </p:cTn>
                        </p:par>
                      </p:childTnLst>
                    </p:cTn>
                  </p:par>
                </p:childTnLst>
              </p:cTn>
              <p:nextCondLst>
                <p:cond evt="onClick" delay="0">
                  <p:tgtEl>
                    <p:spTgt spid="8"/>
                  </p:tgtEl>
                </p:cond>
              </p:nextCondLst>
            </p:seq>
            <p:audio>
              <p:cMediaNode vol="80000">
                <p:cTn id="41" fill="hold" display="0">
                  <p:stCondLst>
                    <p:cond delay="indefinite"/>
                  </p:stCondLst>
                  <p:endCondLst>
                    <p:cond evt="onStopAudio" delay="0">
                      <p:tgtEl>
                        <p:sldTgt/>
                      </p:tgtEl>
                    </p:cond>
                  </p:endCondLst>
                </p:cTn>
                <p:tgtEl>
                  <p:spTgt spid="8"/>
                </p:tgtEl>
              </p:cMediaNode>
            </p:audio>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4722"/>
          </a:xfrm>
        </p:spPr>
        <p:txBody>
          <a:bodyPr>
            <a:normAutofit/>
          </a:bodyPr>
          <a:lstStyle/>
          <a:p>
            <a:endParaRPr lang="id-ID" sz="1800" dirty="0"/>
          </a:p>
        </p:txBody>
      </p:sp>
      <p:graphicFrame>
        <p:nvGraphicFramePr>
          <p:cNvPr id="3" name="Table 2"/>
          <p:cNvGraphicFramePr>
            <a:graphicFrameLocks noGrp="1"/>
          </p:cNvGraphicFramePr>
          <p:nvPr>
            <p:extLst>
              <p:ext uri="{D42A27DB-BD31-4B8C-83A1-F6EECF244321}">
                <p14:modId xmlns:p14="http://schemas.microsoft.com/office/powerpoint/2010/main" val="4081892800"/>
              </p:ext>
            </p:extLst>
          </p:nvPr>
        </p:nvGraphicFramePr>
        <p:xfrm>
          <a:off x="611560" y="861061"/>
          <a:ext cx="8064896" cy="1601915"/>
        </p:xfrm>
        <a:graphic>
          <a:graphicData uri="http://schemas.openxmlformats.org/drawingml/2006/table">
            <a:tbl>
              <a:tblPr firstRow="1" firstCol="1" bandRow="1">
                <a:tableStyleId>{5C22544A-7EE6-4342-B048-85BDC9FD1C3A}</a:tableStyleId>
              </a:tblPr>
              <a:tblGrid>
                <a:gridCol w="1777093">
                  <a:extLst>
                    <a:ext uri="{9D8B030D-6E8A-4147-A177-3AD203B41FA5}">
                      <a16:colId xmlns:a16="http://schemas.microsoft.com/office/drawing/2014/main" val="20000"/>
                    </a:ext>
                  </a:extLst>
                </a:gridCol>
                <a:gridCol w="6287803">
                  <a:extLst>
                    <a:ext uri="{9D8B030D-6E8A-4147-A177-3AD203B41FA5}">
                      <a16:colId xmlns:a16="http://schemas.microsoft.com/office/drawing/2014/main" val="20001"/>
                    </a:ext>
                  </a:extLst>
                </a:gridCol>
              </a:tblGrid>
              <a:tr h="0">
                <a:tc>
                  <a:txBody>
                    <a:bodyPr/>
                    <a:lstStyle/>
                    <a:p>
                      <a:pPr>
                        <a:lnSpc>
                          <a:spcPct val="150000"/>
                        </a:lnSpc>
                        <a:spcAft>
                          <a:spcPts val="0"/>
                        </a:spcAft>
                      </a:pPr>
                      <a:endParaRPr lang="id-ID" sz="1200" dirty="0">
                        <a:solidFill>
                          <a:srgbClr val="000000"/>
                        </a:solidFill>
                        <a:effectLst/>
                        <a:latin typeface="Tahoma"/>
                        <a:ea typeface="Calibri"/>
                      </a:endParaRPr>
                    </a:p>
                  </a:txBody>
                  <a:tcPr marL="68580" marR="68580" marT="0" marB="0"/>
                </a:tc>
                <a:tc>
                  <a:txBody>
                    <a:bodyPr/>
                    <a:lstStyle/>
                    <a:p>
                      <a:pPr marL="342900" lvl="0" indent="-342900">
                        <a:lnSpc>
                          <a:spcPct val="150000"/>
                        </a:lnSpc>
                        <a:spcAft>
                          <a:spcPts val="0"/>
                        </a:spcAft>
                        <a:buSzPts val="1600"/>
                        <a:buFont typeface="Arial"/>
                        <a:buChar char="•"/>
                      </a:pPr>
                      <a:r>
                        <a:rPr lang="id-ID" sz="1800" dirty="0">
                          <a:effectLst/>
                        </a:rPr>
                        <a:t>Suatu material yang bersifat oksidator bisa berupa suatu padatan, cairan atau gas. </a:t>
                      </a:r>
                    </a:p>
                    <a:p>
                      <a:pPr marL="342900" lvl="0" indent="-342900">
                        <a:lnSpc>
                          <a:spcPct val="150000"/>
                        </a:lnSpc>
                        <a:spcAft>
                          <a:spcPts val="0"/>
                        </a:spcAft>
                        <a:buSzPts val="1600"/>
                        <a:buFont typeface="Arial"/>
                        <a:buChar char="•"/>
                      </a:pPr>
                      <a:r>
                        <a:rPr lang="id-ID" sz="1800" dirty="0">
                          <a:effectLst/>
                        </a:rPr>
                        <a:t>Bahan inkompatibel: bahan mudah terbakar, asam kuat, dan logam yang bersifat reduktor</a:t>
                      </a:r>
                      <a:endParaRPr lang="id-ID" sz="1800" dirty="0">
                        <a:effectLst/>
                        <a:latin typeface="Times New Roman"/>
                        <a:ea typeface="Times New Roman"/>
                      </a:endParaRPr>
                    </a:p>
                  </a:txBody>
                  <a:tcPr marL="68580" marR="68580" marT="0" marB="0"/>
                </a:tc>
                <a:extLst>
                  <a:ext uri="{0D108BD9-81ED-4DB2-BD59-A6C34878D82A}">
                    <a16:rowId xmlns:a16="http://schemas.microsoft.com/office/drawing/2014/main" val="10000"/>
                  </a:ext>
                </a:extLst>
              </a:tr>
            </a:tbl>
          </a:graphicData>
        </a:graphic>
      </p:graphicFrame>
      <p:sp>
        <p:nvSpPr>
          <p:cNvPr id="4" name="Rectangle 2"/>
          <p:cNvSpPr>
            <a:spLocks noChangeArrowheads="1"/>
          </p:cNvSpPr>
          <p:nvPr/>
        </p:nvSpPr>
        <p:spPr bwMode="auto">
          <a:xfrm>
            <a:off x="467544" y="304582"/>
            <a:ext cx="24368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lang="id-ID" b="1" dirty="0">
                <a:solidFill>
                  <a:srgbClr val="000000"/>
                </a:solidFill>
                <a:latin typeface="Tahoma" pitchFamily="34" charset="0"/>
                <a:ea typeface="Calibri" pitchFamily="34" charset="0"/>
                <a:cs typeface="Tahoma" pitchFamily="34" charset="0"/>
              </a:rPr>
              <a:t>c</a:t>
            </a:r>
            <a:r>
              <a:rPr kumimoji="0" lang="id-ID" b="1" i="0" u="none" strike="noStrike" cap="none" normalizeH="0" baseline="0" dirty="0">
                <a:ln>
                  <a:noFill/>
                </a:ln>
                <a:solidFill>
                  <a:srgbClr val="000000"/>
                </a:solidFill>
                <a:effectLst/>
                <a:latin typeface="Tahoma" pitchFamily="34" charset="0"/>
                <a:ea typeface="Calibri" pitchFamily="34" charset="0"/>
                <a:cs typeface="Tahoma" pitchFamily="34" charset="0"/>
              </a:rPr>
              <a:t>. Bahan Oksidator </a:t>
            </a:r>
            <a:endParaRPr kumimoji="0" lang="id-ID" b="0" i="0" u="none" strike="noStrike" cap="none" normalizeH="0" baseline="0" dirty="0">
              <a:ln>
                <a:noFill/>
              </a:ln>
              <a:solidFill>
                <a:schemeClr val="tx1"/>
              </a:solidFill>
              <a:effectLst/>
              <a:latin typeface="Arial" pitchFamily="34" charset="0"/>
              <a:cs typeface="Arial" pitchFamily="34" charset="0"/>
            </a:endParaRPr>
          </a:p>
        </p:txBody>
      </p:sp>
      <p:pic>
        <p:nvPicPr>
          <p:cNvPr id="6145" name="Picture 2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0272" y="980728"/>
            <a:ext cx="904875" cy="82867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Table 4"/>
          <p:cNvGraphicFramePr>
            <a:graphicFrameLocks noGrp="1"/>
          </p:cNvGraphicFramePr>
          <p:nvPr>
            <p:extLst>
              <p:ext uri="{D42A27DB-BD31-4B8C-83A1-F6EECF244321}">
                <p14:modId xmlns:p14="http://schemas.microsoft.com/office/powerpoint/2010/main" val="2835789770"/>
              </p:ext>
            </p:extLst>
          </p:nvPr>
        </p:nvGraphicFramePr>
        <p:xfrm>
          <a:off x="489123" y="3909070"/>
          <a:ext cx="8064896" cy="1064387"/>
        </p:xfrm>
        <a:graphic>
          <a:graphicData uri="http://schemas.openxmlformats.org/drawingml/2006/table">
            <a:tbl>
              <a:tblPr firstRow="1" firstCol="1" bandRow="1">
                <a:tableStyleId>{5C22544A-7EE6-4342-B048-85BDC9FD1C3A}</a:tableStyleId>
              </a:tblPr>
              <a:tblGrid>
                <a:gridCol w="2015987">
                  <a:extLst>
                    <a:ext uri="{9D8B030D-6E8A-4147-A177-3AD203B41FA5}">
                      <a16:colId xmlns:a16="http://schemas.microsoft.com/office/drawing/2014/main" val="20000"/>
                    </a:ext>
                  </a:extLst>
                </a:gridCol>
                <a:gridCol w="6048909">
                  <a:extLst>
                    <a:ext uri="{9D8B030D-6E8A-4147-A177-3AD203B41FA5}">
                      <a16:colId xmlns:a16="http://schemas.microsoft.com/office/drawing/2014/main" val="20001"/>
                    </a:ext>
                  </a:extLst>
                </a:gridCol>
              </a:tblGrid>
              <a:tr h="0">
                <a:tc>
                  <a:txBody>
                    <a:bodyPr/>
                    <a:lstStyle/>
                    <a:p>
                      <a:pPr>
                        <a:lnSpc>
                          <a:spcPct val="150000"/>
                        </a:lnSpc>
                        <a:spcAft>
                          <a:spcPts val="0"/>
                        </a:spcAft>
                      </a:pPr>
                      <a:endParaRPr lang="id-ID" sz="1200" dirty="0">
                        <a:solidFill>
                          <a:srgbClr val="000000"/>
                        </a:solidFill>
                        <a:effectLst/>
                        <a:latin typeface="Tahoma"/>
                        <a:ea typeface="Calibri"/>
                      </a:endParaRPr>
                    </a:p>
                  </a:txBody>
                  <a:tcPr marL="68580" marR="68580" marT="0" marB="0"/>
                </a:tc>
                <a:tc>
                  <a:txBody>
                    <a:bodyPr/>
                    <a:lstStyle/>
                    <a:p>
                      <a:pPr algn="just">
                        <a:lnSpc>
                          <a:spcPct val="150000"/>
                        </a:lnSpc>
                        <a:spcAft>
                          <a:spcPts val="0"/>
                        </a:spcAft>
                      </a:pPr>
                      <a:r>
                        <a:rPr lang="id-ID" sz="1800" dirty="0">
                          <a:effectLst/>
                        </a:rPr>
                        <a:t>Suatu material yang bersifat IRRITANT bisa menyebabkan iritasi pada tenggorokan, mata, dan kulit.</a:t>
                      </a:r>
                    </a:p>
                    <a:p>
                      <a:pPr algn="just">
                        <a:lnSpc>
                          <a:spcPct val="150000"/>
                        </a:lnSpc>
                        <a:spcAft>
                          <a:spcPts val="0"/>
                        </a:spcAft>
                      </a:pPr>
                      <a:endParaRPr lang="id-ID" sz="1200" dirty="0">
                        <a:effectLst/>
                        <a:latin typeface="Times New Roman"/>
                        <a:ea typeface="Times New Roman"/>
                      </a:endParaRPr>
                    </a:p>
                  </a:txBody>
                  <a:tcPr marL="68580" marR="68580" marT="0" marB="0"/>
                </a:tc>
                <a:extLst>
                  <a:ext uri="{0D108BD9-81ED-4DB2-BD59-A6C34878D82A}">
                    <a16:rowId xmlns:a16="http://schemas.microsoft.com/office/drawing/2014/main" val="10000"/>
                  </a:ext>
                </a:extLst>
              </a:tr>
            </a:tbl>
          </a:graphicData>
        </a:graphic>
      </p:graphicFrame>
      <p:sp>
        <p:nvSpPr>
          <p:cNvPr id="6" name="Rectangle 4"/>
          <p:cNvSpPr>
            <a:spLocks noChangeArrowheads="1"/>
          </p:cNvSpPr>
          <p:nvPr/>
        </p:nvSpPr>
        <p:spPr bwMode="auto">
          <a:xfrm>
            <a:off x="467544" y="3140968"/>
            <a:ext cx="316464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lang="id-ID" b="1" dirty="0">
                <a:solidFill>
                  <a:srgbClr val="000000"/>
                </a:solidFill>
                <a:latin typeface="Tahoma" pitchFamily="34" charset="0"/>
                <a:ea typeface="Calibri" pitchFamily="34" charset="0"/>
                <a:cs typeface="Tahoma" pitchFamily="34" charset="0"/>
              </a:rPr>
              <a:t>d</a:t>
            </a:r>
            <a:r>
              <a:rPr kumimoji="0" lang="id-ID" b="1" i="0" u="none" strike="noStrike" cap="none" normalizeH="0" baseline="0" dirty="0">
                <a:ln>
                  <a:noFill/>
                </a:ln>
                <a:solidFill>
                  <a:srgbClr val="000000"/>
                </a:solidFill>
                <a:effectLst/>
                <a:latin typeface="Tahoma" pitchFamily="34" charset="0"/>
                <a:ea typeface="Calibri" pitchFamily="34" charset="0"/>
                <a:cs typeface="Tahoma" pitchFamily="34" charset="0"/>
              </a:rPr>
              <a:t>. Bahan Bersifat Irritant </a:t>
            </a:r>
            <a:endParaRPr kumimoji="0" lang="id-ID" b="0" i="0" u="none" strike="noStrike" cap="none" normalizeH="0" baseline="0" dirty="0">
              <a:ln>
                <a:noFill/>
              </a:ln>
              <a:solidFill>
                <a:schemeClr val="tx1"/>
              </a:solidFill>
              <a:effectLst/>
              <a:latin typeface="Arial" pitchFamily="34" charset="0"/>
              <a:cs typeface="Arial" pitchFamily="34" charset="0"/>
            </a:endParaRPr>
          </a:p>
        </p:txBody>
      </p:sp>
      <p:pic>
        <p:nvPicPr>
          <p:cNvPr id="6147" name="Picture 3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71600" y="3933056"/>
            <a:ext cx="1190625" cy="1200150"/>
          </a:xfrm>
          <a:prstGeom prst="rect">
            <a:avLst/>
          </a:prstGeom>
          <a:noFill/>
          <a:extLst>
            <a:ext uri="{909E8E84-426E-40DD-AFC4-6F175D3DCCD1}">
              <a14:hiddenFill xmlns:a14="http://schemas.microsoft.com/office/drawing/2010/main">
                <a:solidFill>
                  <a:srgbClr val="FFFFFF"/>
                </a:solidFill>
              </a14:hiddenFill>
            </a:ext>
          </a:extLst>
        </p:spPr>
      </p:pic>
      <p:pic>
        <p:nvPicPr>
          <p:cNvPr id="7" name="SUARA-0007.amr">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092280" y="5661248"/>
            <a:ext cx="609600" cy="609600"/>
          </a:xfrm>
          <a:prstGeom prst="rect">
            <a:avLst/>
          </a:prstGeom>
        </p:spPr>
      </p:pic>
    </p:spTree>
    <p:extLst>
      <p:ext uri="{BB962C8B-B14F-4D97-AF65-F5344CB8AC3E}">
        <p14:creationId xmlns:p14="http://schemas.microsoft.com/office/powerpoint/2010/main" val="391955257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14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ppt_x"/>
                                          </p:val>
                                        </p:tav>
                                        <p:tav tm="100000">
                                          <p:val>
                                            <p:strVal val="#ppt_x"/>
                                          </p:val>
                                        </p:tav>
                                      </p:tavLst>
                                    </p:anim>
                                    <p:anim calcmode="lin" valueType="num">
                                      <p:cBhvr additive="base">
                                        <p:cTn id="2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6147"/>
                                        </p:tgtEl>
                                        <p:attrNameLst>
                                          <p:attrName>style.visibility</p:attrName>
                                        </p:attrNameLst>
                                      </p:cBhvr>
                                      <p:to>
                                        <p:strVal val="visible"/>
                                      </p:to>
                                    </p:set>
                                    <p:animEffect transition="in" filter="barn(inVertical)">
                                      <p:cBhvr>
                                        <p:cTn id="32" dur="500"/>
                                        <p:tgtEl>
                                          <p:spTgt spid="614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7"/>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42407" fill="hold"/>
                                        <p:tgtEl>
                                          <p:spTgt spid="7"/>
                                        </p:tgtEl>
                                      </p:cBhvr>
                                    </p:cmd>
                                  </p:childTnLst>
                                </p:cTn>
                              </p:par>
                            </p:childTnLst>
                          </p:cTn>
                        </p:par>
                      </p:childTnLst>
                    </p:cTn>
                  </p:par>
                </p:childTnLst>
              </p:cTn>
              <p:nextCondLst>
                <p:cond evt="onClick" delay="0">
                  <p:tgtEl>
                    <p:spTgt spid="7"/>
                  </p:tgtEl>
                </p:cond>
              </p:nextCondLst>
            </p:seq>
            <p:audio>
              <p:cMediaNode vol="80000">
                <p:cTn id="38" fill="hold" display="0">
                  <p:stCondLst>
                    <p:cond delay="indefinite"/>
                  </p:stCondLst>
                  <p:endCondLst>
                    <p:cond evt="onStopAudio" delay="0">
                      <p:tgtEl>
                        <p:sldTgt/>
                      </p:tgtEl>
                    </p:cond>
                  </p:endCondLst>
                </p:cTn>
                <p:tgtEl>
                  <p:spTgt spid="7"/>
                </p:tgtEl>
              </p:cMediaNode>
            </p:audio>
          </p:childTnLst>
        </p:cTn>
      </p:par>
    </p:tnLst>
    <p:bldLst>
      <p:bldP spid="4"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50706"/>
          </a:xfrm>
        </p:spPr>
        <p:txBody>
          <a:bodyPr>
            <a:normAutofit/>
          </a:bodyPr>
          <a:lstStyle/>
          <a:p>
            <a:endParaRPr lang="id-ID" sz="1800" dirty="0"/>
          </a:p>
        </p:txBody>
      </p:sp>
      <p:graphicFrame>
        <p:nvGraphicFramePr>
          <p:cNvPr id="3" name="Table 2"/>
          <p:cNvGraphicFramePr>
            <a:graphicFrameLocks noGrp="1"/>
          </p:cNvGraphicFramePr>
          <p:nvPr>
            <p:extLst>
              <p:ext uri="{D42A27DB-BD31-4B8C-83A1-F6EECF244321}">
                <p14:modId xmlns:p14="http://schemas.microsoft.com/office/powerpoint/2010/main" val="516785550"/>
              </p:ext>
            </p:extLst>
          </p:nvPr>
        </p:nvGraphicFramePr>
        <p:xfrm>
          <a:off x="458058" y="980728"/>
          <a:ext cx="8290405" cy="864096"/>
        </p:xfrm>
        <a:graphic>
          <a:graphicData uri="http://schemas.openxmlformats.org/drawingml/2006/table">
            <a:tbl>
              <a:tblPr firstRow="1" firstCol="1" bandRow="1">
                <a:tableStyleId>{5C22544A-7EE6-4342-B048-85BDC9FD1C3A}</a:tableStyleId>
              </a:tblPr>
              <a:tblGrid>
                <a:gridCol w="1681292">
                  <a:extLst>
                    <a:ext uri="{9D8B030D-6E8A-4147-A177-3AD203B41FA5}">
                      <a16:colId xmlns:a16="http://schemas.microsoft.com/office/drawing/2014/main" val="20000"/>
                    </a:ext>
                  </a:extLst>
                </a:gridCol>
                <a:gridCol w="6609113">
                  <a:extLst>
                    <a:ext uri="{9D8B030D-6E8A-4147-A177-3AD203B41FA5}">
                      <a16:colId xmlns:a16="http://schemas.microsoft.com/office/drawing/2014/main" val="20001"/>
                    </a:ext>
                  </a:extLst>
                </a:gridCol>
              </a:tblGrid>
              <a:tr h="864096">
                <a:tc>
                  <a:txBody>
                    <a:bodyPr/>
                    <a:lstStyle/>
                    <a:p>
                      <a:pPr>
                        <a:lnSpc>
                          <a:spcPct val="150000"/>
                        </a:lnSpc>
                        <a:spcAft>
                          <a:spcPts val="0"/>
                        </a:spcAft>
                      </a:pPr>
                      <a:endParaRPr lang="id-ID" sz="1200" dirty="0">
                        <a:solidFill>
                          <a:srgbClr val="000000"/>
                        </a:solidFill>
                        <a:effectLst/>
                        <a:latin typeface="Tahoma"/>
                        <a:ea typeface="Calibri"/>
                      </a:endParaRPr>
                    </a:p>
                  </a:txBody>
                  <a:tcPr marL="68580" marR="68580" marT="0" marB="0"/>
                </a:tc>
                <a:tc>
                  <a:txBody>
                    <a:bodyPr/>
                    <a:lstStyle/>
                    <a:p>
                      <a:pPr algn="just">
                        <a:lnSpc>
                          <a:spcPct val="150000"/>
                        </a:lnSpc>
                        <a:spcAft>
                          <a:spcPts val="0"/>
                        </a:spcAft>
                      </a:pPr>
                      <a:r>
                        <a:rPr lang="id-ID" sz="1800" dirty="0">
                          <a:effectLst/>
                        </a:rPr>
                        <a:t>Suatu material yang bersifat beracun bisa menyebabkan kematian.</a:t>
                      </a:r>
                      <a:endParaRPr lang="id-ID" sz="1800" dirty="0">
                        <a:effectLst/>
                        <a:latin typeface="Times New Roman"/>
                        <a:ea typeface="Times New Roman"/>
                      </a:endParaRPr>
                    </a:p>
                  </a:txBody>
                  <a:tcPr marL="68580" marR="68580" marT="0" marB="0"/>
                </a:tc>
                <a:extLst>
                  <a:ext uri="{0D108BD9-81ED-4DB2-BD59-A6C34878D82A}">
                    <a16:rowId xmlns:a16="http://schemas.microsoft.com/office/drawing/2014/main" val="10000"/>
                  </a:ext>
                </a:extLst>
              </a:tr>
            </a:tbl>
          </a:graphicData>
        </a:graphic>
      </p:graphicFrame>
      <p:sp>
        <p:nvSpPr>
          <p:cNvPr id="4" name="Rectangle 2"/>
          <p:cNvSpPr>
            <a:spLocks noChangeArrowheads="1"/>
          </p:cNvSpPr>
          <p:nvPr/>
        </p:nvSpPr>
        <p:spPr bwMode="auto">
          <a:xfrm>
            <a:off x="467544" y="304582"/>
            <a:ext cx="324960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lang="id-ID" b="1" dirty="0">
                <a:solidFill>
                  <a:srgbClr val="000000"/>
                </a:solidFill>
                <a:latin typeface="Tahoma" pitchFamily="34" charset="0"/>
                <a:ea typeface="Calibri" pitchFamily="34" charset="0"/>
                <a:cs typeface="Tahoma" pitchFamily="34" charset="0"/>
              </a:rPr>
              <a:t>e</a:t>
            </a:r>
            <a:r>
              <a:rPr kumimoji="0" lang="id-ID" b="1" i="0" u="none" strike="noStrike" cap="none" normalizeH="0" baseline="0" dirty="0">
                <a:ln>
                  <a:noFill/>
                </a:ln>
                <a:solidFill>
                  <a:srgbClr val="000000"/>
                </a:solidFill>
                <a:effectLst/>
                <a:latin typeface="Tahoma" pitchFamily="34" charset="0"/>
                <a:ea typeface="Calibri" pitchFamily="34" charset="0"/>
                <a:cs typeface="Tahoma" pitchFamily="34" charset="0"/>
              </a:rPr>
              <a:t>. Bahan Bersifat Beracun </a:t>
            </a:r>
            <a:endParaRPr kumimoji="0" lang="id-ID" b="0" i="0" u="none" strike="noStrike" cap="none" normalizeH="0" baseline="0" dirty="0">
              <a:ln>
                <a:noFill/>
              </a:ln>
              <a:solidFill>
                <a:schemeClr val="tx1"/>
              </a:solidFill>
              <a:effectLst/>
              <a:latin typeface="Arial" pitchFamily="34" charset="0"/>
              <a:cs typeface="Arial" pitchFamily="34" charset="0"/>
            </a:endParaRPr>
          </a:p>
        </p:txBody>
      </p:sp>
      <p:pic>
        <p:nvPicPr>
          <p:cNvPr id="7169" name="Picture 2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600" y="980728"/>
            <a:ext cx="628650" cy="819150"/>
          </a:xfrm>
          <a:prstGeom prst="rect">
            <a:avLst/>
          </a:prstGeom>
          <a:noFill/>
          <a:extLst>
            <a:ext uri="{909E8E84-426E-40DD-AFC4-6F175D3DCCD1}">
              <a14:hiddenFill xmlns:a14="http://schemas.microsoft.com/office/drawing/2010/main">
                <a:solidFill>
                  <a:srgbClr val="FFFFFF"/>
                </a:solidFill>
              </a14:hiddenFill>
            </a:ext>
          </a:extLst>
        </p:spPr>
      </p:pic>
      <p:pic>
        <p:nvPicPr>
          <p:cNvPr id="5" name="SUARA-0008.amr">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452320" y="5301208"/>
            <a:ext cx="609600" cy="609600"/>
          </a:xfrm>
          <a:prstGeom prst="rect">
            <a:avLst/>
          </a:prstGeom>
        </p:spPr>
      </p:pic>
    </p:spTree>
    <p:extLst>
      <p:ext uri="{BB962C8B-B14F-4D97-AF65-F5344CB8AC3E}">
        <p14:creationId xmlns:p14="http://schemas.microsoft.com/office/powerpoint/2010/main" val="385257842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7169"/>
                                        </p:tgtEl>
                                        <p:attrNameLst>
                                          <p:attrName>style.visibility</p:attrName>
                                        </p:attrNameLst>
                                      </p:cBhvr>
                                      <p:to>
                                        <p:strVal val="visible"/>
                                      </p:to>
                                    </p:set>
                                    <p:animEffect transition="in" filter="wipe(down)">
                                      <p:cBhvr>
                                        <p:cTn id="21" dur="500"/>
                                        <p:tgtEl>
                                          <p:spTgt spid="716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2" restart="whenNotActive" fill="hold" evtFilter="cancelBubble" nodeType="interactiveSeq">
                <p:stCondLst>
                  <p:cond evt="onClick" delay="0">
                    <p:tgtEl>
                      <p:spTgt spid="5"/>
                    </p:tgtEl>
                  </p:cond>
                </p:stCondLst>
                <p:endSync evt="end" delay="0">
                  <p:rtn val="all"/>
                </p:endSync>
                <p:childTnLst>
                  <p:par>
                    <p:cTn id="23" fill="hold">
                      <p:stCondLst>
                        <p:cond delay="0"/>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1607" fill="hold"/>
                                        <p:tgtEl>
                                          <p:spTgt spid="5"/>
                                        </p:tgtEl>
                                      </p:cBhvr>
                                    </p:cmd>
                                  </p:childTnLst>
                                </p:cTn>
                              </p:par>
                            </p:childTnLst>
                          </p:cTn>
                        </p:par>
                      </p:childTnLst>
                    </p:cTn>
                  </p:par>
                </p:childTnLst>
              </p:cTn>
              <p:nextCondLst>
                <p:cond evt="onClick" delay="0">
                  <p:tgtEl>
                    <p:spTgt spid="5"/>
                  </p:tgtEl>
                </p:cond>
              </p:nextCondLst>
            </p:seq>
            <p:audio>
              <p:cMediaNode vol="80000">
                <p:cTn id="27" fill="hold" display="0">
                  <p:stCondLst>
                    <p:cond delay="indefinite"/>
                  </p:stCondLst>
                  <p:endCondLst>
                    <p:cond evt="onStopAudio" delay="0">
                      <p:tgtEl>
                        <p:sldTgt/>
                      </p:tgtEl>
                    </p:cond>
                  </p:endCondLst>
                </p:cTn>
                <p:tgtEl>
                  <p:spTgt spid="5"/>
                </p:tgtEl>
              </p:cMediaNode>
            </p:audio>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11560" y="404664"/>
            <a:ext cx="7772400" cy="1470025"/>
          </a:xfrm>
        </p:spPr>
        <p:txBody>
          <a:bodyPr>
            <a:normAutofit/>
          </a:bodyPr>
          <a:lstStyle/>
          <a:p>
            <a:pPr lvl="0" algn="l"/>
            <a:r>
              <a:rPr lang="id-ID" sz="1800" b="1" dirty="0"/>
              <a:t>2. Komponen Keselamatan Kerja   </a:t>
            </a:r>
            <a:br>
              <a:rPr lang="id-ID" sz="1800" dirty="0"/>
            </a:br>
            <a:r>
              <a:rPr lang="id-ID" sz="1800" dirty="0"/>
              <a:t>	</a:t>
            </a:r>
            <a:r>
              <a:rPr lang="en-US" sz="1800" dirty="0" err="1"/>
              <a:t>Peralatan</a:t>
            </a:r>
            <a:r>
              <a:rPr lang="en-US" sz="1800" dirty="0"/>
              <a:t> </a:t>
            </a:r>
            <a:r>
              <a:rPr lang="en-US" sz="1800" dirty="0" err="1"/>
              <a:t>atau</a:t>
            </a:r>
            <a:r>
              <a:rPr lang="en-US" sz="1800" dirty="0"/>
              <a:t> </a:t>
            </a:r>
            <a:r>
              <a:rPr lang="en-US" sz="1800" dirty="0" err="1"/>
              <a:t>perlengkapan</a:t>
            </a:r>
            <a:r>
              <a:rPr lang="en-US" sz="1800" dirty="0"/>
              <a:t> </a:t>
            </a:r>
            <a:r>
              <a:rPr lang="en-US" sz="1800" dirty="0" err="1"/>
              <a:t>pertolongan</a:t>
            </a:r>
            <a:r>
              <a:rPr lang="en-US" sz="1800" dirty="0"/>
              <a:t> </a:t>
            </a:r>
            <a:r>
              <a:rPr lang="en-US" sz="1800" dirty="0" err="1"/>
              <a:t>pertama</a:t>
            </a:r>
            <a:r>
              <a:rPr lang="en-US" sz="1800" dirty="0"/>
              <a:t> </a:t>
            </a:r>
            <a:r>
              <a:rPr lang="en-US" sz="1800" dirty="0" err="1"/>
              <a:t>pada</a:t>
            </a:r>
            <a:r>
              <a:rPr lang="en-US" sz="1800" dirty="0"/>
              <a:t> </a:t>
            </a:r>
            <a:r>
              <a:rPr lang="en-US" sz="1800" dirty="0" err="1"/>
              <a:t>kecelakaan</a:t>
            </a:r>
            <a:r>
              <a:rPr lang="en-US" sz="1800" dirty="0"/>
              <a:t> minimal yang </a:t>
            </a:r>
            <a:r>
              <a:rPr lang="en-US" sz="1800" dirty="0" err="1"/>
              <a:t>perlu</a:t>
            </a:r>
            <a:r>
              <a:rPr lang="en-US" sz="1800" dirty="0"/>
              <a:t> </a:t>
            </a:r>
            <a:r>
              <a:rPr lang="en-US" sz="1800" dirty="0" err="1"/>
              <a:t>dipersiapkan</a:t>
            </a:r>
            <a:r>
              <a:rPr lang="en-US" sz="1800" dirty="0"/>
              <a:t> </a:t>
            </a:r>
            <a:r>
              <a:rPr lang="en-US" sz="1800" dirty="0" err="1"/>
              <a:t>dalam</a:t>
            </a:r>
            <a:r>
              <a:rPr lang="en-US" sz="1800" dirty="0"/>
              <a:t> </a:t>
            </a:r>
            <a:r>
              <a:rPr lang="en-US" sz="1800" dirty="0" err="1"/>
              <a:t>usaha</a:t>
            </a:r>
            <a:r>
              <a:rPr lang="en-US" sz="1800" dirty="0"/>
              <a:t> </a:t>
            </a:r>
            <a:r>
              <a:rPr lang="en-US" sz="1800" dirty="0" err="1"/>
              <a:t>memberikan</a:t>
            </a:r>
            <a:r>
              <a:rPr lang="en-US" sz="1800" dirty="0"/>
              <a:t> </a:t>
            </a:r>
            <a:r>
              <a:rPr lang="en-US" sz="1800" dirty="0" err="1"/>
              <a:t>pertolongan</a:t>
            </a:r>
            <a:r>
              <a:rPr lang="en-US" sz="1800" dirty="0"/>
              <a:t>, </a:t>
            </a:r>
            <a:r>
              <a:rPr lang="en-US" sz="1800" dirty="0" err="1"/>
              <a:t>antara</a:t>
            </a:r>
            <a:r>
              <a:rPr lang="en-US" sz="1800" dirty="0"/>
              <a:t> lain </a:t>
            </a:r>
            <a:r>
              <a:rPr lang="en-US" sz="1800" dirty="0" err="1"/>
              <a:t>sebagai</a:t>
            </a:r>
            <a:r>
              <a:rPr lang="en-US" sz="1800" dirty="0"/>
              <a:t> </a:t>
            </a:r>
            <a:r>
              <a:rPr lang="en-US" sz="1800" dirty="0" err="1"/>
              <a:t>berikut</a:t>
            </a:r>
            <a:r>
              <a:rPr lang="id-ID" sz="1800" dirty="0"/>
              <a:t>: </a:t>
            </a:r>
            <a:br>
              <a:rPr lang="id-ID" sz="1800" dirty="0"/>
            </a:br>
            <a:endParaRPr lang="id-ID" sz="1800" dirty="0"/>
          </a:p>
        </p:txBody>
      </p:sp>
      <p:sp>
        <p:nvSpPr>
          <p:cNvPr id="3" name="Subtitle 2"/>
          <p:cNvSpPr>
            <a:spLocks noGrp="1"/>
          </p:cNvSpPr>
          <p:nvPr>
            <p:ph type="subTitle" idx="1"/>
          </p:nvPr>
        </p:nvSpPr>
        <p:spPr>
          <a:xfrm>
            <a:off x="0" y="2132856"/>
            <a:ext cx="9144000" cy="4392488"/>
          </a:xfrm>
        </p:spPr>
        <p:txBody>
          <a:bodyPr>
            <a:normAutofit/>
          </a:bodyPr>
          <a:lstStyle/>
          <a:p>
            <a:pPr marL="0" lvl="1"/>
            <a:r>
              <a:rPr lang="id-ID" b="1" dirty="0"/>
              <a:t>a. </a:t>
            </a:r>
            <a:r>
              <a:rPr lang="en-US" b="1" dirty="0" err="1"/>
              <a:t>Peralatan</a:t>
            </a:r>
            <a:r>
              <a:rPr lang="en-US" b="1" dirty="0"/>
              <a:t> P3K</a:t>
            </a:r>
            <a:endParaRPr lang="id-ID" dirty="0"/>
          </a:p>
          <a:p>
            <a:endParaRPr lang="id-ID" sz="1800" dirty="0"/>
          </a:p>
        </p:txBody>
      </p:sp>
      <p:pic>
        <p:nvPicPr>
          <p:cNvPr id="4" name="Picture 3" descr="Description: http://1.bp.blogspot.com/-79dUzyCIYN4/UtBFpCGczlI/AAAAAAAAAG8/uNMQcJ8y9Ow/s1600/p3k.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84168" y="1988840"/>
            <a:ext cx="954206" cy="966787"/>
          </a:xfrm>
          <a:prstGeom prst="rect">
            <a:avLst/>
          </a:prstGeom>
          <a:noFill/>
          <a:ln>
            <a:noFill/>
          </a:ln>
        </p:spPr>
      </p:pic>
      <p:pic>
        <p:nvPicPr>
          <p:cNvPr id="819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7584" y="2936812"/>
            <a:ext cx="7749012" cy="37137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SUARA-0009.amr">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477200" y="5771728"/>
            <a:ext cx="609600" cy="609600"/>
          </a:xfrm>
          <a:prstGeom prst="rect">
            <a:avLst/>
          </a:prstGeom>
        </p:spPr>
      </p:pic>
    </p:spTree>
    <p:extLst>
      <p:ext uri="{BB962C8B-B14F-4D97-AF65-F5344CB8AC3E}">
        <p14:creationId xmlns:p14="http://schemas.microsoft.com/office/powerpoint/2010/main" val="155814899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additive="base">
                                        <p:cTn id="7" dur="500" fill="hold"/>
                                        <p:tgtEl>
                                          <p:spTgt spid="8194"/>
                                        </p:tgtEl>
                                        <p:attrNameLst>
                                          <p:attrName>ppt_x</p:attrName>
                                        </p:attrNameLst>
                                      </p:cBhvr>
                                      <p:tavLst>
                                        <p:tav tm="0">
                                          <p:val>
                                            <p:strVal val="#ppt_x"/>
                                          </p:val>
                                        </p:tav>
                                        <p:tav tm="100000">
                                          <p:val>
                                            <p:strVal val="#ppt_x"/>
                                          </p:val>
                                        </p:tav>
                                      </p:tavLst>
                                    </p:anim>
                                    <p:anim calcmode="lin" valueType="num">
                                      <p:cBhvr additive="base">
                                        <p:cTn id="8" dur="500" fill="hold"/>
                                        <p:tgtEl>
                                          <p:spTgt spid="81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5"/>
                    </p:tgtEl>
                  </p:cond>
                </p:stCondLst>
                <p:endSync evt="end" delay="0">
                  <p:rtn val="all"/>
                </p:endSync>
                <p:childTnLst>
                  <p:par>
                    <p:cTn id="10" fill="hold">
                      <p:stCondLst>
                        <p:cond delay="0"/>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104207" fill="hold"/>
                                        <p:tgtEl>
                                          <p:spTgt spid="5"/>
                                        </p:tgtEl>
                                      </p:cBhvr>
                                    </p:cmd>
                                  </p:childTnLst>
                                </p:cTn>
                              </p:par>
                            </p:childTnLst>
                          </p:cTn>
                        </p:par>
                      </p:childTnLst>
                    </p:cTn>
                  </p:par>
                </p:childTnLst>
              </p:cTn>
              <p:nextCondLst>
                <p:cond evt="onClick" delay="0">
                  <p:tgtEl>
                    <p:spTgt spid="5"/>
                  </p:tgtEl>
                </p:cond>
              </p:nextCondLst>
            </p:seq>
            <p:audio>
              <p:cMediaNode vol="80000">
                <p:cTn id="14"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394720" cy="850106"/>
          </a:xfrm>
        </p:spPr>
        <p:txBody>
          <a:bodyPr/>
          <a:lstStyle/>
          <a:p>
            <a:pPr lvl="1" algn="ctr" rtl="0">
              <a:spcBef>
                <a:spcPct val="0"/>
              </a:spcBef>
            </a:pPr>
            <a:r>
              <a:rPr lang="id-ID" sz="2400" b="1" dirty="0"/>
              <a:t>b.  </a:t>
            </a:r>
            <a:r>
              <a:rPr lang="en-US" sz="2400" b="1" dirty="0" err="1"/>
              <a:t>Obat</a:t>
            </a:r>
            <a:r>
              <a:rPr lang="id-ID" sz="2400" b="1" dirty="0"/>
              <a:t>-obatan P3K </a:t>
            </a:r>
            <a:br>
              <a:rPr lang="id-ID" dirty="0"/>
            </a:br>
            <a:endParaRPr lang="id-ID" dirty="0"/>
          </a:p>
        </p:txBody>
      </p:sp>
      <p:sp>
        <p:nvSpPr>
          <p:cNvPr id="3" name="Content Placeholder 2"/>
          <p:cNvSpPr>
            <a:spLocks noGrp="1"/>
          </p:cNvSpPr>
          <p:nvPr>
            <p:ph idx="1"/>
          </p:nvPr>
        </p:nvSpPr>
        <p:spPr>
          <a:xfrm>
            <a:off x="457200" y="1124744"/>
            <a:ext cx="8229600" cy="5001419"/>
          </a:xfrm>
        </p:spPr>
        <p:txBody>
          <a:bodyPr>
            <a:normAutofit/>
          </a:bodyPr>
          <a:lstStyle/>
          <a:p>
            <a:pPr marL="0" lvl="0" indent="0">
              <a:buNone/>
            </a:pPr>
            <a:r>
              <a:rPr lang="id-ID" sz="2000" dirty="0"/>
              <a:t>1. </a:t>
            </a:r>
            <a:r>
              <a:rPr lang="en-US" sz="2000" dirty="0" err="1"/>
              <a:t>Obat</a:t>
            </a:r>
            <a:r>
              <a:rPr lang="en-US" sz="2000" dirty="0"/>
              <a:t> </a:t>
            </a:r>
            <a:r>
              <a:rPr lang="en-US" sz="2000" dirty="0" err="1"/>
              <a:t>Penghilang</a:t>
            </a:r>
            <a:r>
              <a:rPr lang="en-US" sz="2000" dirty="0"/>
              <a:t> Rasa </a:t>
            </a:r>
            <a:r>
              <a:rPr lang="en-US" sz="2000" dirty="0" err="1"/>
              <a:t>Sakit</a:t>
            </a:r>
            <a:endParaRPr lang="id-ID" sz="2000" dirty="0">
              <a:effectLst/>
            </a:endParaRPr>
          </a:p>
          <a:p>
            <a:pPr marL="0" lvl="0" indent="0">
              <a:buNone/>
            </a:pPr>
            <a:r>
              <a:rPr lang="id-ID" sz="2000" dirty="0"/>
              <a:t>2. </a:t>
            </a:r>
            <a:r>
              <a:rPr lang="en-US" sz="2000" dirty="0" err="1"/>
              <a:t>Obat</a:t>
            </a:r>
            <a:r>
              <a:rPr lang="en-US" sz="2000" dirty="0"/>
              <a:t> Luka </a:t>
            </a:r>
            <a:r>
              <a:rPr lang="en-US" sz="2000" dirty="0" err="1"/>
              <a:t>Bakar</a:t>
            </a:r>
            <a:endParaRPr lang="id-ID" sz="2000" dirty="0">
              <a:effectLst/>
            </a:endParaRPr>
          </a:p>
          <a:p>
            <a:pPr marL="0" lvl="0" indent="0">
              <a:buNone/>
            </a:pPr>
            <a:r>
              <a:rPr lang="id-ID" sz="2000" dirty="0"/>
              <a:t>3. </a:t>
            </a:r>
            <a:r>
              <a:rPr lang="en-US" sz="2000" dirty="0" err="1"/>
              <a:t>Obat</a:t>
            </a:r>
            <a:r>
              <a:rPr lang="en-US" sz="2000" dirty="0"/>
              <a:t> Luka </a:t>
            </a:r>
            <a:r>
              <a:rPr lang="en-US" sz="2000" dirty="0" err="1"/>
              <a:t>Ringan</a:t>
            </a:r>
            <a:endParaRPr lang="id-ID" sz="2000" dirty="0">
              <a:effectLst/>
            </a:endParaRPr>
          </a:p>
          <a:p>
            <a:pPr marL="0" lvl="0" indent="0">
              <a:buNone/>
            </a:pPr>
            <a:r>
              <a:rPr lang="id-ID" sz="2000" dirty="0"/>
              <a:t>4. </a:t>
            </a:r>
            <a:r>
              <a:rPr lang="en-US" sz="2000" dirty="0" err="1"/>
              <a:t>Obat</a:t>
            </a:r>
            <a:r>
              <a:rPr lang="en-US" sz="2000" dirty="0"/>
              <a:t> </a:t>
            </a:r>
            <a:r>
              <a:rPr lang="en-US" sz="2000" dirty="0" err="1"/>
              <a:t>Penyadar</a:t>
            </a:r>
            <a:r>
              <a:rPr lang="en-US" sz="2000" dirty="0"/>
              <a:t> Orang </a:t>
            </a:r>
            <a:r>
              <a:rPr lang="en-US" sz="2000" dirty="0" err="1"/>
              <a:t>Pingsan</a:t>
            </a:r>
            <a:endParaRPr lang="id-ID" sz="2000" dirty="0">
              <a:effectLst/>
            </a:endParaRPr>
          </a:p>
          <a:p>
            <a:pPr marL="0" lvl="0" indent="0">
              <a:buNone/>
            </a:pPr>
            <a:r>
              <a:rPr lang="id-ID" sz="2000" dirty="0"/>
              <a:t>5. </a:t>
            </a:r>
            <a:r>
              <a:rPr lang="en-US" sz="2000" dirty="0" err="1"/>
              <a:t>Obat</a:t>
            </a:r>
            <a:r>
              <a:rPr lang="en-US" sz="2000" dirty="0"/>
              <a:t> </a:t>
            </a:r>
            <a:r>
              <a:rPr lang="en-US" sz="2000" dirty="0" err="1"/>
              <a:t>Pencuci</a:t>
            </a:r>
            <a:r>
              <a:rPr lang="en-US" sz="2000" dirty="0"/>
              <a:t> Luka</a:t>
            </a:r>
            <a:endParaRPr lang="id-ID" sz="2000" dirty="0">
              <a:effectLst/>
            </a:endParaRPr>
          </a:p>
          <a:p>
            <a:pPr marL="0" indent="0">
              <a:buNone/>
            </a:pPr>
            <a:endParaRPr lang="id-ID" sz="2000" dirty="0"/>
          </a:p>
        </p:txBody>
      </p:sp>
      <p:pic>
        <p:nvPicPr>
          <p:cNvPr id="4" name="SUARA-0010.amr">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884368" y="5661248"/>
            <a:ext cx="609600" cy="609600"/>
          </a:xfrm>
          <a:prstGeom prst="rect">
            <a:avLst/>
          </a:prstGeom>
        </p:spPr>
      </p:pic>
    </p:spTree>
    <p:extLst>
      <p:ext uri="{BB962C8B-B14F-4D97-AF65-F5344CB8AC3E}">
        <p14:creationId xmlns:p14="http://schemas.microsoft.com/office/powerpoint/2010/main" val="2755851294"/>
      </p:ext>
    </p:extLst>
  </p:cSld>
  <p:clrMapOvr>
    <a:masterClrMapping/>
  </p:clrMapOvr>
  <p:transition spd="slow">
    <p:push dir="u"/>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3407"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7504" y="274638"/>
            <a:ext cx="8579296" cy="634082"/>
          </a:xfrm>
        </p:spPr>
        <p:txBody>
          <a:bodyPr>
            <a:normAutofit/>
          </a:bodyPr>
          <a:lstStyle/>
          <a:p>
            <a:pPr algn="l"/>
            <a:r>
              <a:rPr lang="id-ID" sz="2000" b="1" dirty="0"/>
              <a:t>3. Identifikasi Pakaian Pelindung dan </a:t>
            </a:r>
            <a:r>
              <a:rPr lang="en-US" sz="2000" b="1" dirty="0" err="1"/>
              <a:t>Peralatan</a:t>
            </a:r>
            <a:r>
              <a:rPr lang="en-US" sz="2000" b="1" dirty="0"/>
              <a:t> </a:t>
            </a:r>
            <a:r>
              <a:rPr lang="id-ID" sz="2000" b="1" dirty="0"/>
              <a:t>yang Dibutuhkan untuk Bekerja</a:t>
            </a:r>
            <a:endParaRPr lang="id-ID" sz="2000" dirty="0"/>
          </a:p>
        </p:txBody>
      </p:sp>
      <p:sp>
        <p:nvSpPr>
          <p:cNvPr id="3" name="Content Placeholder 2"/>
          <p:cNvSpPr>
            <a:spLocks noGrp="1"/>
          </p:cNvSpPr>
          <p:nvPr>
            <p:ph idx="1"/>
          </p:nvPr>
        </p:nvSpPr>
        <p:spPr>
          <a:xfrm>
            <a:off x="457200" y="1124744"/>
            <a:ext cx="8229600" cy="5001419"/>
          </a:xfrm>
        </p:spPr>
        <p:txBody>
          <a:bodyPr>
            <a:normAutofit/>
          </a:bodyPr>
          <a:lstStyle/>
          <a:p>
            <a:pPr marL="0" indent="0">
              <a:lnSpc>
                <a:spcPct val="150000"/>
              </a:lnSpc>
              <a:buNone/>
            </a:pPr>
            <a:r>
              <a:rPr lang="id-ID" sz="2000" dirty="0"/>
              <a:t>	</a:t>
            </a:r>
            <a:r>
              <a:rPr lang="en-US" sz="2000" dirty="0" err="1"/>
              <a:t>Beberapa</a:t>
            </a:r>
            <a:r>
              <a:rPr lang="en-US" sz="2000" dirty="0"/>
              <a:t> </a:t>
            </a:r>
            <a:r>
              <a:rPr lang="en-US" sz="2000" dirty="0" err="1"/>
              <a:t>kelengkapan</a:t>
            </a:r>
            <a:r>
              <a:rPr lang="en-US" sz="2000" dirty="0"/>
              <a:t> </a:t>
            </a:r>
            <a:r>
              <a:rPr lang="en-US" sz="2000" dirty="0" err="1"/>
              <a:t>atau</a:t>
            </a:r>
            <a:r>
              <a:rPr lang="en-US" sz="2000" dirty="0"/>
              <a:t> </a:t>
            </a:r>
            <a:r>
              <a:rPr lang="en-US" sz="2000" dirty="0" err="1"/>
              <a:t>peralatan</a:t>
            </a:r>
            <a:r>
              <a:rPr lang="en-US" sz="2000" dirty="0"/>
              <a:t> yang </a:t>
            </a:r>
            <a:r>
              <a:rPr lang="en-US" sz="2000" b="1" i="1" dirty="0"/>
              <a:t>"</a:t>
            </a:r>
            <a:r>
              <a:rPr lang="en-US" sz="2000" b="1" i="1" dirty="0" err="1"/>
              <a:t>Wajib</a:t>
            </a:r>
            <a:r>
              <a:rPr lang="en-US" sz="2000" b="1" i="1" dirty="0"/>
              <a:t>"</a:t>
            </a:r>
            <a:r>
              <a:rPr lang="en-US" sz="2000" b="1" dirty="0"/>
              <a:t> </a:t>
            </a:r>
            <a:r>
              <a:rPr lang="en-US" sz="2000" dirty="0" err="1"/>
              <a:t>digunakan</a:t>
            </a:r>
            <a:r>
              <a:rPr lang="en-US" sz="2000" dirty="0"/>
              <a:t> </a:t>
            </a:r>
            <a:r>
              <a:rPr lang="en-US" sz="2000" dirty="0" err="1"/>
              <a:t>saat</a:t>
            </a:r>
            <a:r>
              <a:rPr lang="en-US" sz="2000" dirty="0"/>
              <a:t> </a:t>
            </a:r>
            <a:r>
              <a:rPr lang="en-US" sz="2000" dirty="0" err="1"/>
              <a:t>melakukan</a:t>
            </a:r>
            <a:r>
              <a:rPr lang="en-US" sz="2000" dirty="0"/>
              <a:t> </a:t>
            </a:r>
            <a:r>
              <a:rPr lang="en-US" sz="2000" dirty="0" err="1"/>
              <a:t>aktivitas</a:t>
            </a:r>
            <a:r>
              <a:rPr lang="en-US" sz="2000" dirty="0"/>
              <a:t> </a:t>
            </a:r>
            <a:r>
              <a:rPr lang="en-US" sz="2000" dirty="0" err="1"/>
              <a:t>bekerja</a:t>
            </a:r>
            <a:r>
              <a:rPr lang="en-US" sz="2000" dirty="0"/>
              <a:t> yang </a:t>
            </a:r>
            <a:r>
              <a:rPr lang="en-US" sz="2000" dirty="0" err="1"/>
              <a:t>disesuaikan</a:t>
            </a:r>
            <a:r>
              <a:rPr lang="en-US" sz="2000" dirty="0"/>
              <a:t> </a:t>
            </a:r>
            <a:r>
              <a:rPr lang="en-US" sz="2000" dirty="0" err="1"/>
              <a:t>dengan</a:t>
            </a:r>
            <a:r>
              <a:rPr lang="en-US" sz="2000" dirty="0"/>
              <a:t> </a:t>
            </a:r>
            <a:r>
              <a:rPr lang="en-US" sz="2000" dirty="0" err="1"/>
              <a:t>potensi</a:t>
            </a:r>
            <a:r>
              <a:rPr lang="en-US" sz="2000" dirty="0"/>
              <a:t> </a:t>
            </a:r>
            <a:r>
              <a:rPr lang="en-US" sz="2000" dirty="0" err="1"/>
              <a:t>risiko</a:t>
            </a:r>
            <a:r>
              <a:rPr lang="en-US" sz="2000" dirty="0"/>
              <a:t> </a:t>
            </a:r>
            <a:r>
              <a:rPr lang="en-US" sz="2000" dirty="0" err="1"/>
              <a:t>bahaya</a:t>
            </a:r>
            <a:r>
              <a:rPr lang="en-US" sz="2000" dirty="0"/>
              <a:t> </a:t>
            </a:r>
            <a:r>
              <a:rPr lang="en-US" sz="2000" dirty="0" err="1"/>
              <a:t>dalam</a:t>
            </a:r>
            <a:r>
              <a:rPr lang="en-US" sz="2000" dirty="0"/>
              <a:t> </a:t>
            </a:r>
            <a:r>
              <a:rPr lang="en-US" sz="2000" dirty="0" err="1"/>
              <a:t>kaitannya</a:t>
            </a:r>
            <a:r>
              <a:rPr lang="en-US" sz="2000" dirty="0"/>
              <a:t> </a:t>
            </a:r>
            <a:r>
              <a:rPr lang="en-US" sz="2000" dirty="0" err="1"/>
              <a:t>untuk</a:t>
            </a:r>
            <a:r>
              <a:rPr lang="en-US" sz="2000" dirty="0"/>
              <a:t> </a:t>
            </a:r>
            <a:r>
              <a:rPr lang="en-US" sz="2000" dirty="0" err="1"/>
              <a:t>menjaga</a:t>
            </a:r>
            <a:r>
              <a:rPr lang="en-US" sz="2000" dirty="0"/>
              <a:t> </a:t>
            </a:r>
            <a:r>
              <a:rPr lang="en-US" sz="2000" dirty="0" err="1"/>
              <a:t>kesehatan</a:t>
            </a:r>
            <a:r>
              <a:rPr lang="en-US" sz="2000" dirty="0"/>
              <a:t> </a:t>
            </a:r>
            <a:r>
              <a:rPr lang="en-US" sz="2000" dirty="0" err="1"/>
              <a:t>dan</a:t>
            </a:r>
            <a:r>
              <a:rPr lang="en-US" sz="2000" dirty="0"/>
              <a:t> </a:t>
            </a:r>
            <a:r>
              <a:rPr lang="en-US" sz="2000" dirty="0" err="1"/>
              <a:t>keselamatan</a:t>
            </a:r>
            <a:r>
              <a:rPr lang="en-US" sz="2000" dirty="0"/>
              <a:t> </a:t>
            </a:r>
            <a:r>
              <a:rPr lang="en-US" sz="2000" dirty="0" err="1"/>
              <a:t>kerja</a:t>
            </a:r>
            <a:r>
              <a:rPr lang="en-US" sz="2000" dirty="0"/>
              <a:t> </a:t>
            </a:r>
            <a:r>
              <a:rPr lang="en-US" sz="2000" dirty="0" err="1"/>
              <a:t>baik</a:t>
            </a:r>
            <a:r>
              <a:rPr lang="en-US" sz="2000" dirty="0"/>
              <a:t> </a:t>
            </a:r>
            <a:r>
              <a:rPr lang="en-US" sz="2000" dirty="0" err="1"/>
              <a:t>pada</a:t>
            </a:r>
            <a:r>
              <a:rPr lang="en-US" sz="2000" dirty="0"/>
              <a:t> </a:t>
            </a:r>
            <a:r>
              <a:rPr lang="en-US" sz="2000" dirty="0" err="1"/>
              <a:t>pekerja</a:t>
            </a:r>
            <a:r>
              <a:rPr lang="en-US" sz="2000" dirty="0"/>
              <a:t> </a:t>
            </a:r>
            <a:r>
              <a:rPr lang="en-US" sz="2000" dirty="0" err="1"/>
              <a:t>itu</a:t>
            </a:r>
            <a:r>
              <a:rPr lang="en-US" sz="2000" dirty="0"/>
              <a:t> </a:t>
            </a:r>
            <a:r>
              <a:rPr lang="en-US" sz="2000" dirty="0" err="1"/>
              <a:t>sendiri</a:t>
            </a:r>
            <a:r>
              <a:rPr lang="en-US" sz="2000" dirty="0"/>
              <a:t> </a:t>
            </a:r>
            <a:r>
              <a:rPr lang="en-US" sz="2000" dirty="0" err="1"/>
              <a:t>maupun</a:t>
            </a:r>
            <a:r>
              <a:rPr lang="en-US" sz="2000" dirty="0"/>
              <a:t> orang </a:t>
            </a:r>
            <a:r>
              <a:rPr lang="en-US" sz="2000" dirty="0" err="1"/>
              <a:t>disekitarnya</a:t>
            </a:r>
            <a:r>
              <a:rPr lang="en-US" sz="2000" dirty="0"/>
              <a:t> </a:t>
            </a:r>
            <a:r>
              <a:rPr lang="en-US" sz="2000" dirty="0" err="1"/>
              <a:t>disebut</a:t>
            </a:r>
            <a:r>
              <a:rPr lang="en-US" sz="2000" dirty="0"/>
              <a:t> </a:t>
            </a:r>
            <a:r>
              <a:rPr lang="en-US" sz="2000" dirty="0" err="1"/>
              <a:t>juga</a:t>
            </a:r>
            <a:r>
              <a:rPr lang="en-US" sz="2000" dirty="0"/>
              <a:t> </a:t>
            </a:r>
            <a:r>
              <a:rPr lang="en-US" sz="2000" dirty="0" err="1"/>
              <a:t>dengan</a:t>
            </a:r>
            <a:r>
              <a:rPr lang="en-US" sz="2000" dirty="0"/>
              <a:t> </a:t>
            </a:r>
            <a:r>
              <a:rPr lang="en-US" sz="2000" dirty="0" err="1"/>
              <a:t>Alat</a:t>
            </a:r>
            <a:r>
              <a:rPr lang="en-US" sz="2000" dirty="0"/>
              <a:t> </a:t>
            </a:r>
            <a:r>
              <a:rPr lang="en-US" sz="2000" dirty="0" err="1"/>
              <a:t>Pelindung</a:t>
            </a:r>
            <a:r>
              <a:rPr lang="en-US" sz="2000" dirty="0"/>
              <a:t> </a:t>
            </a:r>
            <a:r>
              <a:rPr lang="en-US" sz="2000" dirty="0" err="1"/>
              <a:t>Diri</a:t>
            </a:r>
            <a:r>
              <a:rPr lang="en-US" sz="2000" dirty="0"/>
              <a:t> </a:t>
            </a:r>
            <a:r>
              <a:rPr lang="en-US" sz="2000" b="1" dirty="0"/>
              <a:t>(APD).</a:t>
            </a:r>
            <a:endParaRPr lang="id-ID" sz="2000" b="1" dirty="0"/>
          </a:p>
          <a:p>
            <a:pPr marL="0" indent="0">
              <a:buNone/>
            </a:pPr>
            <a:endParaRPr lang="id-ID" sz="2000" b="1" dirty="0"/>
          </a:p>
          <a:p>
            <a:pPr marL="0" indent="0">
              <a:buNone/>
            </a:pPr>
            <a:r>
              <a:rPr lang="en-US" sz="2000" b="1" dirty="0"/>
              <a:t> </a:t>
            </a:r>
            <a:endParaRPr lang="id-ID" sz="2000" b="1" dirty="0"/>
          </a:p>
        </p:txBody>
      </p:sp>
      <p:pic>
        <p:nvPicPr>
          <p:cNvPr id="4" name="SUARA-0011.amr">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740352" y="5661248"/>
            <a:ext cx="609600" cy="609600"/>
          </a:xfrm>
          <a:prstGeom prst="rect">
            <a:avLst/>
          </a:prstGeom>
        </p:spPr>
      </p:pic>
    </p:spTree>
    <p:extLst>
      <p:ext uri="{BB962C8B-B14F-4D97-AF65-F5344CB8AC3E}">
        <p14:creationId xmlns:p14="http://schemas.microsoft.com/office/powerpoint/2010/main" val="379447372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9807"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t>Ada </a:t>
            </a:r>
            <a:r>
              <a:rPr lang="en-US" sz="2800" dirty="0" err="1"/>
              <a:t>berbagai</a:t>
            </a:r>
            <a:r>
              <a:rPr lang="en-US" sz="2800" dirty="0"/>
              <a:t> </a:t>
            </a:r>
            <a:r>
              <a:rPr lang="en-US" sz="2800" dirty="0" err="1"/>
              <a:t>macam</a:t>
            </a:r>
            <a:r>
              <a:rPr lang="en-US" sz="2800" dirty="0"/>
              <a:t> </a:t>
            </a:r>
            <a:r>
              <a:rPr lang="en-US" sz="2800" dirty="0" err="1"/>
              <a:t>peralatan</a:t>
            </a:r>
            <a:r>
              <a:rPr lang="en-US" sz="2800" dirty="0"/>
              <a:t> </a:t>
            </a:r>
            <a:r>
              <a:rPr lang="en-US" sz="2800" dirty="0" err="1"/>
              <a:t>pelindung</a:t>
            </a:r>
            <a:r>
              <a:rPr lang="en-US" sz="2800" dirty="0"/>
              <a:t> </a:t>
            </a:r>
            <a:r>
              <a:rPr lang="en-US" sz="2800" dirty="0" err="1"/>
              <a:t>diri</a:t>
            </a:r>
            <a:r>
              <a:rPr lang="en-US" sz="2800" dirty="0"/>
              <a:t> yang </a:t>
            </a:r>
            <a:r>
              <a:rPr lang="en-US" sz="2800" dirty="0" err="1"/>
              <a:t>pada</a:t>
            </a:r>
            <a:r>
              <a:rPr lang="en-US" sz="2800" dirty="0"/>
              <a:t> </a:t>
            </a:r>
            <a:r>
              <a:rPr lang="en-US" sz="2800" dirty="0" err="1"/>
              <a:t>umumnya</a:t>
            </a:r>
            <a:r>
              <a:rPr lang="en-US" sz="2800" dirty="0"/>
              <a:t> </a:t>
            </a:r>
            <a:r>
              <a:rPr lang="en-US" sz="2800" dirty="0" err="1"/>
              <a:t>digunakan</a:t>
            </a:r>
            <a:r>
              <a:rPr lang="en-US" sz="2800" dirty="0"/>
              <a:t>, </a:t>
            </a:r>
            <a:br>
              <a:rPr lang="id-ID" sz="2800" dirty="0"/>
            </a:br>
            <a:endParaRPr lang="id-ID" sz="2800" dirty="0"/>
          </a:p>
        </p:txBody>
      </p:sp>
      <p:sp>
        <p:nvSpPr>
          <p:cNvPr id="3" name="Content Placeholder 2"/>
          <p:cNvSpPr>
            <a:spLocks noGrp="1"/>
          </p:cNvSpPr>
          <p:nvPr>
            <p:ph idx="1"/>
          </p:nvPr>
        </p:nvSpPr>
        <p:spPr/>
        <p:txBody>
          <a:bodyPr/>
          <a:lstStyle/>
          <a:p>
            <a:pPr marL="0" indent="0">
              <a:buNone/>
            </a:pPr>
            <a:r>
              <a:rPr lang="id-ID" b="1" dirty="0"/>
              <a:t>1. </a:t>
            </a:r>
            <a:r>
              <a:rPr lang="en-US" b="1" dirty="0" err="1"/>
              <a:t>Sabuk</a:t>
            </a:r>
            <a:r>
              <a:rPr lang="en-US" b="1" dirty="0"/>
              <a:t> </a:t>
            </a:r>
            <a:r>
              <a:rPr lang="en-US" b="1" dirty="0" err="1"/>
              <a:t>Keselamatan</a:t>
            </a:r>
            <a:r>
              <a:rPr lang="en-US" b="1" i="1" dirty="0"/>
              <a:t> (safety belt)</a:t>
            </a:r>
            <a:br>
              <a:rPr lang="id-ID" dirty="0">
                <a:effectLst/>
              </a:rPr>
            </a:br>
            <a:endParaRPr lang="id-ID" dirty="0"/>
          </a:p>
        </p:txBody>
      </p:sp>
      <p:pic>
        <p:nvPicPr>
          <p:cNvPr id="4" name="Picture 3" descr="Description: http://4.bp.blogspot.com/-DE9znerF4wA/VQGlmkj_2kI/AAAAAAAABgA/uzVw3qaHL9I/s1600/TL-2109-Early-warning-seat-belt-huge.jpg">
            <a:hlinkClick r:id="rId4"/>
          </p:cNvPr>
          <p:cNvPicPr/>
          <p:nvPr/>
        </p:nvPicPr>
        <p:blipFill>
          <a:blip r:embed="rId5">
            <a:extLst>
              <a:ext uri="{28A0092B-C50C-407E-A947-70E740481C1C}">
                <a14:useLocalDpi xmlns:a14="http://schemas.microsoft.com/office/drawing/2010/main" val="0"/>
              </a:ext>
            </a:extLst>
          </a:blip>
          <a:srcRect/>
          <a:stretch>
            <a:fillRect/>
          </a:stretch>
        </p:blipFill>
        <p:spPr bwMode="auto">
          <a:xfrm>
            <a:off x="1619672" y="2889895"/>
            <a:ext cx="1628775" cy="1304925"/>
          </a:xfrm>
          <a:prstGeom prst="rect">
            <a:avLst/>
          </a:prstGeom>
          <a:noFill/>
          <a:ln>
            <a:noFill/>
          </a:ln>
        </p:spPr>
      </p:pic>
      <p:pic>
        <p:nvPicPr>
          <p:cNvPr id="5" name="Picture 4" descr="Description: http://1.bp.blogspot.com/-mWRcBHwl2qo/VQGnqQBauKI/AAAAAAAABgg/vRs1NU7VQ9E/s1600/harnes.jpg">
            <a:hlinkClick r:id="rId6"/>
          </p:cNvPr>
          <p:cNvPicPr/>
          <p:nvPr/>
        </p:nvPicPr>
        <p:blipFill>
          <a:blip r:embed="rId7">
            <a:extLst>
              <a:ext uri="{28A0092B-C50C-407E-A947-70E740481C1C}">
                <a14:useLocalDpi xmlns:a14="http://schemas.microsoft.com/office/drawing/2010/main" val="0"/>
              </a:ext>
            </a:extLst>
          </a:blip>
          <a:srcRect/>
          <a:stretch>
            <a:fillRect/>
          </a:stretch>
        </p:blipFill>
        <p:spPr bwMode="auto">
          <a:xfrm>
            <a:off x="3851920" y="2794645"/>
            <a:ext cx="1600200" cy="1314450"/>
          </a:xfrm>
          <a:prstGeom prst="rect">
            <a:avLst/>
          </a:prstGeom>
          <a:noFill/>
          <a:ln>
            <a:noFill/>
          </a:ln>
        </p:spPr>
      </p:pic>
      <p:pic>
        <p:nvPicPr>
          <p:cNvPr id="6" name="Picture 5" descr="Description: http://1.bp.blogspot.com/-QEN9Fme2O9M/UeHlbkrcl7I/AAAAAAAAAdA/feVPDp9T-g0/s1600/images1.jpg">
            <a:hlinkClick r:id="rId8" tgtFrame="_blank"/>
          </p:cNvPr>
          <p:cNvPicPr/>
          <p:nvPr/>
        </p:nvPicPr>
        <p:blipFill>
          <a:blip r:embed="rId9">
            <a:extLst>
              <a:ext uri="{28A0092B-C50C-407E-A947-70E740481C1C}">
                <a14:useLocalDpi xmlns:a14="http://schemas.microsoft.com/office/drawing/2010/main" val="0"/>
              </a:ext>
            </a:extLst>
          </a:blip>
          <a:srcRect/>
          <a:stretch>
            <a:fillRect/>
          </a:stretch>
        </p:blipFill>
        <p:spPr bwMode="auto">
          <a:xfrm>
            <a:off x="6516215" y="2708920"/>
            <a:ext cx="1247775" cy="1485900"/>
          </a:xfrm>
          <a:prstGeom prst="rect">
            <a:avLst/>
          </a:prstGeom>
          <a:noFill/>
          <a:ln>
            <a:noFill/>
          </a:ln>
        </p:spPr>
      </p:pic>
      <p:pic>
        <p:nvPicPr>
          <p:cNvPr id="7" name="SUARA-0012.amr">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7459190" y="5661248"/>
            <a:ext cx="609600" cy="609600"/>
          </a:xfrm>
          <a:prstGeom prst="rect">
            <a:avLst/>
          </a:prstGeom>
        </p:spPr>
      </p:pic>
    </p:spTree>
    <p:extLst>
      <p:ext uri="{BB962C8B-B14F-4D97-AF65-F5344CB8AC3E}">
        <p14:creationId xmlns:p14="http://schemas.microsoft.com/office/powerpoint/2010/main" val="55585255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80">
                                          <p:stCondLst>
                                            <p:cond delay="0"/>
                                          </p:stCondLst>
                                        </p:cTn>
                                        <p:tgtEl>
                                          <p:spTgt spid="5"/>
                                        </p:tgtEl>
                                      </p:cBhvr>
                                    </p:animEffect>
                                    <p:anim calcmode="lin" valueType="num">
                                      <p:cBhvr>
                                        <p:cTn id="2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1" dur="26">
                                          <p:stCondLst>
                                            <p:cond delay="650"/>
                                          </p:stCondLst>
                                        </p:cTn>
                                        <p:tgtEl>
                                          <p:spTgt spid="5"/>
                                        </p:tgtEl>
                                      </p:cBhvr>
                                      <p:to x="100000" y="60000"/>
                                    </p:animScale>
                                    <p:animScale>
                                      <p:cBhvr>
                                        <p:cTn id="32" dur="166" decel="50000">
                                          <p:stCondLst>
                                            <p:cond delay="676"/>
                                          </p:stCondLst>
                                        </p:cTn>
                                        <p:tgtEl>
                                          <p:spTgt spid="5"/>
                                        </p:tgtEl>
                                      </p:cBhvr>
                                      <p:to x="100000" y="100000"/>
                                    </p:animScale>
                                    <p:animScale>
                                      <p:cBhvr>
                                        <p:cTn id="33" dur="26">
                                          <p:stCondLst>
                                            <p:cond delay="1312"/>
                                          </p:stCondLst>
                                        </p:cTn>
                                        <p:tgtEl>
                                          <p:spTgt spid="5"/>
                                        </p:tgtEl>
                                      </p:cBhvr>
                                      <p:to x="100000" y="80000"/>
                                    </p:animScale>
                                    <p:animScale>
                                      <p:cBhvr>
                                        <p:cTn id="34" dur="166" decel="50000">
                                          <p:stCondLst>
                                            <p:cond delay="1338"/>
                                          </p:stCondLst>
                                        </p:cTn>
                                        <p:tgtEl>
                                          <p:spTgt spid="5"/>
                                        </p:tgtEl>
                                      </p:cBhvr>
                                      <p:to x="100000" y="100000"/>
                                    </p:animScale>
                                    <p:animScale>
                                      <p:cBhvr>
                                        <p:cTn id="35" dur="26">
                                          <p:stCondLst>
                                            <p:cond delay="1642"/>
                                          </p:stCondLst>
                                        </p:cTn>
                                        <p:tgtEl>
                                          <p:spTgt spid="5"/>
                                        </p:tgtEl>
                                      </p:cBhvr>
                                      <p:to x="100000" y="90000"/>
                                    </p:animScale>
                                    <p:animScale>
                                      <p:cBhvr>
                                        <p:cTn id="36" dur="166" decel="50000">
                                          <p:stCondLst>
                                            <p:cond delay="1668"/>
                                          </p:stCondLst>
                                        </p:cTn>
                                        <p:tgtEl>
                                          <p:spTgt spid="5"/>
                                        </p:tgtEl>
                                      </p:cBhvr>
                                      <p:to x="100000" y="100000"/>
                                    </p:animScale>
                                    <p:animScale>
                                      <p:cBhvr>
                                        <p:cTn id="37" dur="26">
                                          <p:stCondLst>
                                            <p:cond delay="1808"/>
                                          </p:stCondLst>
                                        </p:cTn>
                                        <p:tgtEl>
                                          <p:spTgt spid="5"/>
                                        </p:tgtEl>
                                      </p:cBhvr>
                                      <p:to x="100000" y="95000"/>
                                    </p:animScale>
                                    <p:animScale>
                                      <p:cBhvr>
                                        <p:cTn id="38" dur="166" decel="50000">
                                          <p:stCondLst>
                                            <p:cond delay="1834"/>
                                          </p:stCondLst>
                                        </p:cTn>
                                        <p:tgtEl>
                                          <p:spTgt spid="5"/>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down)">
                                      <p:cBhvr>
                                        <p:cTn id="43" dur="580">
                                          <p:stCondLst>
                                            <p:cond delay="0"/>
                                          </p:stCondLst>
                                        </p:cTn>
                                        <p:tgtEl>
                                          <p:spTgt spid="6"/>
                                        </p:tgtEl>
                                      </p:cBhvr>
                                    </p:animEffect>
                                    <p:anim calcmode="lin" valueType="num">
                                      <p:cBhvr>
                                        <p:cTn id="4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9" dur="26">
                                          <p:stCondLst>
                                            <p:cond delay="650"/>
                                          </p:stCondLst>
                                        </p:cTn>
                                        <p:tgtEl>
                                          <p:spTgt spid="6"/>
                                        </p:tgtEl>
                                      </p:cBhvr>
                                      <p:to x="100000" y="60000"/>
                                    </p:animScale>
                                    <p:animScale>
                                      <p:cBhvr>
                                        <p:cTn id="50" dur="166" decel="50000">
                                          <p:stCondLst>
                                            <p:cond delay="676"/>
                                          </p:stCondLst>
                                        </p:cTn>
                                        <p:tgtEl>
                                          <p:spTgt spid="6"/>
                                        </p:tgtEl>
                                      </p:cBhvr>
                                      <p:to x="100000" y="100000"/>
                                    </p:animScale>
                                    <p:animScale>
                                      <p:cBhvr>
                                        <p:cTn id="51" dur="26">
                                          <p:stCondLst>
                                            <p:cond delay="1312"/>
                                          </p:stCondLst>
                                        </p:cTn>
                                        <p:tgtEl>
                                          <p:spTgt spid="6"/>
                                        </p:tgtEl>
                                      </p:cBhvr>
                                      <p:to x="100000" y="80000"/>
                                    </p:animScale>
                                    <p:animScale>
                                      <p:cBhvr>
                                        <p:cTn id="52" dur="166" decel="50000">
                                          <p:stCondLst>
                                            <p:cond delay="1338"/>
                                          </p:stCondLst>
                                        </p:cTn>
                                        <p:tgtEl>
                                          <p:spTgt spid="6"/>
                                        </p:tgtEl>
                                      </p:cBhvr>
                                      <p:to x="100000" y="100000"/>
                                    </p:animScale>
                                    <p:animScale>
                                      <p:cBhvr>
                                        <p:cTn id="53" dur="26">
                                          <p:stCondLst>
                                            <p:cond delay="1642"/>
                                          </p:stCondLst>
                                        </p:cTn>
                                        <p:tgtEl>
                                          <p:spTgt spid="6"/>
                                        </p:tgtEl>
                                      </p:cBhvr>
                                      <p:to x="100000" y="90000"/>
                                    </p:animScale>
                                    <p:animScale>
                                      <p:cBhvr>
                                        <p:cTn id="54" dur="166" decel="50000">
                                          <p:stCondLst>
                                            <p:cond delay="1668"/>
                                          </p:stCondLst>
                                        </p:cTn>
                                        <p:tgtEl>
                                          <p:spTgt spid="6"/>
                                        </p:tgtEl>
                                      </p:cBhvr>
                                      <p:to x="100000" y="100000"/>
                                    </p:animScale>
                                    <p:animScale>
                                      <p:cBhvr>
                                        <p:cTn id="55" dur="26">
                                          <p:stCondLst>
                                            <p:cond delay="1808"/>
                                          </p:stCondLst>
                                        </p:cTn>
                                        <p:tgtEl>
                                          <p:spTgt spid="6"/>
                                        </p:tgtEl>
                                      </p:cBhvr>
                                      <p:to x="100000" y="95000"/>
                                    </p:animScale>
                                    <p:animScale>
                                      <p:cBhvr>
                                        <p:cTn id="56"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seq concurrent="1" nextAc="seek">
              <p:cTn id="57" restart="whenNotActive" fill="hold" evtFilter="cancelBubble" nodeType="interactiveSeq">
                <p:stCondLst>
                  <p:cond evt="onClick" delay="0">
                    <p:tgtEl>
                      <p:spTgt spid="7"/>
                    </p:tgtEl>
                  </p:cond>
                </p:stCondLst>
                <p:endSync evt="end" delay="0">
                  <p:rtn val="all"/>
                </p:endSync>
                <p:childTnLst>
                  <p:par>
                    <p:cTn id="58" fill="hold">
                      <p:stCondLst>
                        <p:cond delay="0"/>
                      </p:stCondLst>
                      <p:childTnLst>
                        <p:par>
                          <p:cTn id="59" fill="hold">
                            <p:stCondLst>
                              <p:cond delay="0"/>
                            </p:stCondLst>
                            <p:childTnLst>
                              <p:par>
                                <p:cTn id="60" presetID="1" presetClass="mediacall" presetSubtype="0" fill="hold" nodeType="clickEffect">
                                  <p:stCondLst>
                                    <p:cond delay="0"/>
                                  </p:stCondLst>
                                  <p:childTnLst>
                                    <p:cmd type="call" cmd="playFrom(0.0)">
                                      <p:cBhvr>
                                        <p:cTn id="61" dur="23607" fill="hold"/>
                                        <p:tgtEl>
                                          <p:spTgt spid="7"/>
                                        </p:tgtEl>
                                      </p:cBhvr>
                                    </p:cmd>
                                  </p:childTnLst>
                                </p:cTn>
                              </p:par>
                            </p:childTnLst>
                          </p:cTn>
                        </p:par>
                      </p:childTnLst>
                    </p:cTn>
                  </p:par>
                </p:childTnLst>
              </p:cTn>
              <p:nextCondLst>
                <p:cond evt="onClick" delay="0">
                  <p:tgtEl>
                    <p:spTgt spid="7"/>
                  </p:tgtEl>
                </p:cond>
              </p:nextCondLst>
            </p:seq>
            <p:audio>
              <p:cMediaNode vol="80000">
                <p:cTn id="62"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id-ID" b="1" dirty="0"/>
              <a:t>2. </a:t>
            </a:r>
            <a:r>
              <a:rPr lang="en-US" b="1" dirty="0"/>
              <a:t>Sepatu </a:t>
            </a:r>
            <a:r>
              <a:rPr lang="en-US" b="1" dirty="0" err="1"/>
              <a:t>Karet</a:t>
            </a:r>
            <a:r>
              <a:rPr lang="en-US" b="1" dirty="0"/>
              <a:t> (</a:t>
            </a:r>
            <a:r>
              <a:rPr lang="en-US" b="1" dirty="0" err="1"/>
              <a:t>sepatu</a:t>
            </a:r>
            <a:r>
              <a:rPr lang="en-US" b="1" dirty="0"/>
              <a:t> boot)</a:t>
            </a:r>
            <a:br>
              <a:rPr lang="id-ID" dirty="0">
                <a:effectLst/>
              </a:rPr>
            </a:br>
            <a:endParaRPr lang="id-ID" dirty="0"/>
          </a:p>
        </p:txBody>
      </p:sp>
      <p:pic>
        <p:nvPicPr>
          <p:cNvPr id="4" name="Content Placeholder 3" descr="Description: http://3.bp.blogspot.com/-aoRwIJAgm7g/UeHpk3wQBEI/AAAAAAAAAds/eJPx0YsZ7n4/s1600/Untitled+7.png"/>
          <p:cNvPicPr>
            <a:picLocks noGrp="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2267744" y="2741131"/>
            <a:ext cx="1591318" cy="1610376"/>
          </a:xfrm>
          <a:prstGeom prst="rect">
            <a:avLst/>
          </a:prstGeom>
          <a:noFill/>
          <a:ln>
            <a:noFill/>
          </a:ln>
        </p:spPr>
      </p:pic>
      <p:pic>
        <p:nvPicPr>
          <p:cNvPr id="5" name="Picture 4" descr="Description: http://1.bp.blogspot.com/-8zU3YmKj8Co/VQGmZ7xqQeI/AAAAAAAABgI/ub8jAhEDEeI/s1600/sepatu%2Bboot%2Bap.png">
            <a:hlinkClick r:id="rId5"/>
          </p:cNvPr>
          <p:cNvPicPr/>
          <p:nvPr/>
        </p:nvPicPr>
        <p:blipFill>
          <a:blip r:embed="rId6">
            <a:extLst>
              <a:ext uri="{28A0092B-C50C-407E-A947-70E740481C1C}">
                <a14:useLocalDpi xmlns:a14="http://schemas.microsoft.com/office/drawing/2010/main" val="0"/>
              </a:ext>
            </a:extLst>
          </a:blip>
          <a:srcRect/>
          <a:stretch>
            <a:fillRect/>
          </a:stretch>
        </p:blipFill>
        <p:spPr bwMode="auto">
          <a:xfrm>
            <a:off x="6012160" y="2476500"/>
            <a:ext cx="1495425" cy="1905000"/>
          </a:xfrm>
          <a:prstGeom prst="rect">
            <a:avLst/>
          </a:prstGeom>
          <a:noFill/>
          <a:ln>
            <a:noFill/>
          </a:ln>
        </p:spPr>
      </p:pic>
      <p:pic>
        <p:nvPicPr>
          <p:cNvPr id="3" name="SUARA-0013.amr">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812360" y="5949280"/>
            <a:ext cx="609600" cy="609600"/>
          </a:xfrm>
          <a:prstGeom prst="rect">
            <a:avLst/>
          </a:prstGeom>
        </p:spPr>
      </p:pic>
    </p:spTree>
    <p:extLst>
      <p:ext uri="{BB962C8B-B14F-4D97-AF65-F5344CB8AC3E}">
        <p14:creationId xmlns:p14="http://schemas.microsoft.com/office/powerpoint/2010/main" val="388501818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3"/>
                    </p:tgtEl>
                  </p:cond>
                </p:stCondLst>
                <p:endSync evt="end" delay="0">
                  <p:rtn val="all"/>
                </p:endSync>
                <p:childTnLst>
                  <p:par>
                    <p:cTn id="17" fill="hold">
                      <p:stCondLst>
                        <p:cond delay="0"/>
                      </p:stCondLst>
                      <p:childTnLst>
                        <p:par>
                          <p:cTn id="18" fill="hold">
                            <p:stCondLst>
                              <p:cond delay="0"/>
                            </p:stCondLst>
                            <p:childTnLst>
                              <p:par>
                                <p:cTn id="19" presetID="1" presetClass="mediacall" presetSubtype="0" fill="hold" nodeType="clickEffect">
                                  <p:stCondLst>
                                    <p:cond delay="0"/>
                                  </p:stCondLst>
                                  <p:childTnLst>
                                    <p:cmd type="call" cmd="playFrom(0.0)">
                                      <p:cBhvr>
                                        <p:cTn id="20" dur="10407" fill="hold"/>
                                        <p:tgtEl>
                                          <p:spTgt spid="3"/>
                                        </p:tgtEl>
                                      </p:cBhvr>
                                    </p:cmd>
                                  </p:childTnLst>
                                </p:cTn>
                              </p:par>
                            </p:childTnLst>
                          </p:cTn>
                        </p:par>
                      </p:childTnLst>
                    </p:cTn>
                  </p:par>
                </p:childTnLst>
              </p:cTn>
              <p:nextCondLst>
                <p:cond evt="onClick" delay="0">
                  <p:tgtEl>
                    <p:spTgt spid="3"/>
                  </p:tgtEl>
                </p:cond>
              </p:nextCondLst>
            </p:seq>
            <p:audio>
              <p:cMediaNode vol="80000">
                <p:cTn id="21"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id-ID" b="1" dirty="0"/>
              <a:t>3. </a:t>
            </a:r>
            <a:r>
              <a:rPr lang="en-US" b="1" dirty="0"/>
              <a:t>APD </a:t>
            </a:r>
            <a:r>
              <a:rPr lang="en-US" b="1" dirty="0" err="1"/>
              <a:t>tangan</a:t>
            </a:r>
            <a:r>
              <a:rPr lang="en-US" b="1" dirty="0"/>
              <a:t>  </a:t>
            </a:r>
            <a:r>
              <a:rPr lang="en-US" b="1" dirty="0" err="1"/>
              <a:t>termasuk</a:t>
            </a:r>
            <a:r>
              <a:rPr lang="en-US" b="1" dirty="0"/>
              <a:t> </a:t>
            </a:r>
            <a:r>
              <a:rPr lang="en-US" b="1" dirty="0" err="1"/>
              <a:t>jari</a:t>
            </a:r>
            <a:r>
              <a:rPr lang="id-ID" b="1" dirty="0"/>
              <a:t>-</a:t>
            </a:r>
            <a:r>
              <a:rPr lang="en-US" b="1" dirty="0" err="1"/>
              <a:t>jari</a:t>
            </a:r>
            <a:br>
              <a:rPr lang="id-ID" dirty="0">
                <a:effectLst/>
              </a:rPr>
            </a:br>
            <a:endParaRPr lang="id-ID" dirty="0"/>
          </a:p>
        </p:txBody>
      </p:sp>
      <p:pic>
        <p:nvPicPr>
          <p:cNvPr id="4" name="Content Placeholder 3" descr="Description: http://1.bp.blogspot.com/-GfXldQH-zp8/UeHqilZ5W5I/AAAAAAAAAd8/6616w40kfFk/s1600/index.jpg">
            <a:hlinkClick r:id="rId4" tgtFrame="_blank"/>
          </p:cNvPr>
          <p:cNvPicPr>
            <a:picLocks noGrp="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1763688" y="2132856"/>
            <a:ext cx="2552700" cy="1790700"/>
          </a:xfrm>
          <a:prstGeom prst="rect">
            <a:avLst/>
          </a:prstGeom>
          <a:noFill/>
          <a:ln>
            <a:noFill/>
          </a:ln>
        </p:spPr>
      </p:pic>
      <p:pic>
        <p:nvPicPr>
          <p:cNvPr id="5" name="Picture 4" descr="Description: http://3.bp.blogspot.com/-BjH34dbBcQk/VQGmz6XSXsI/AAAAAAAABgQ/j88cuXG2RPs/s1600/gloves.jpg">
            <a:hlinkClick r:id="rId6"/>
          </p:cNvPr>
          <p:cNvPicPr/>
          <p:nvPr/>
        </p:nvPicPr>
        <p:blipFill>
          <a:blip r:embed="rId7">
            <a:extLst>
              <a:ext uri="{28A0092B-C50C-407E-A947-70E740481C1C}">
                <a14:useLocalDpi xmlns:a14="http://schemas.microsoft.com/office/drawing/2010/main" val="0"/>
              </a:ext>
            </a:extLst>
          </a:blip>
          <a:srcRect/>
          <a:stretch>
            <a:fillRect/>
          </a:stretch>
        </p:blipFill>
        <p:spPr bwMode="auto">
          <a:xfrm>
            <a:off x="5580112" y="2132856"/>
            <a:ext cx="1905000" cy="1676400"/>
          </a:xfrm>
          <a:prstGeom prst="rect">
            <a:avLst/>
          </a:prstGeom>
          <a:noFill/>
          <a:ln>
            <a:noFill/>
          </a:ln>
        </p:spPr>
      </p:pic>
      <p:pic>
        <p:nvPicPr>
          <p:cNvPr id="3" name="SUARA-0014.amr">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485112" y="5229200"/>
            <a:ext cx="609600" cy="609600"/>
          </a:xfrm>
          <a:prstGeom prst="rect">
            <a:avLst/>
          </a:prstGeom>
        </p:spPr>
      </p:pic>
    </p:spTree>
    <p:extLst>
      <p:ext uri="{BB962C8B-B14F-4D97-AF65-F5344CB8AC3E}">
        <p14:creationId xmlns:p14="http://schemas.microsoft.com/office/powerpoint/2010/main" val="28482556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3"/>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9600" fill="hold"/>
                                        <p:tgtEl>
                                          <p:spTgt spid="3"/>
                                        </p:tgtEl>
                                      </p:cBhvr>
                                    </p:cmd>
                                  </p:childTnLst>
                                </p:cTn>
                              </p:par>
                            </p:childTnLst>
                          </p:cTn>
                        </p:par>
                      </p:childTnLst>
                    </p:cTn>
                  </p:par>
                </p:childTnLst>
              </p:cTn>
              <p:nextCondLst>
                <p:cond evt="onClick" delay="0">
                  <p:tgtEl>
                    <p:spTgt spid="3"/>
                  </p:tgtEl>
                </p:cond>
              </p:nextCondLst>
            </p:seq>
            <p:audio>
              <p:cMediaNode vol="80000">
                <p:cTn id="18"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404664"/>
            <a:ext cx="8229600" cy="1512168"/>
          </a:xfrm>
        </p:spPr>
        <p:txBody>
          <a:bodyPr>
            <a:normAutofit fontScale="90000"/>
          </a:bodyPr>
          <a:lstStyle/>
          <a:p>
            <a:pPr lvl="0"/>
            <a:r>
              <a:rPr lang="id-ID" b="1" dirty="0"/>
              <a:t>4. </a:t>
            </a:r>
            <a:r>
              <a:rPr lang="en-US" b="1" dirty="0"/>
              <a:t>Masker (Respirator)/APD </a:t>
            </a:r>
            <a:r>
              <a:rPr lang="en-US" b="1" dirty="0" err="1"/>
              <a:t>mulut</a:t>
            </a:r>
            <a:r>
              <a:rPr lang="en-US" b="1" dirty="0"/>
              <a:t> </a:t>
            </a:r>
            <a:r>
              <a:rPr lang="en-US" b="1" dirty="0" err="1"/>
              <a:t>dan</a:t>
            </a:r>
            <a:r>
              <a:rPr lang="en-US" b="1" dirty="0"/>
              <a:t> </a:t>
            </a:r>
            <a:r>
              <a:rPr lang="en-US" b="1" dirty="0" err="1"/>
              <a:t>hidung</a:t>
            </a:r>
            <a:br>
              <a:rPr lang="id-ID" dirty="0">
                <a:effectLst/>
              </a:rPr>
            </a:br>
            <a:endParaRPr lang="id-ID" dirty="0"/>
          </a:p>
        </p:txBody>
      </p:sp>
      <p:pic>
        <p:nvPicPr>
          <p:cNvPr id="4" name="Content Placeholder 3" descr="Description: D:\FILE IBU\MODUL\modulK3web\K3 eL course\Gambar\APD\Respirator lengkap.jpg"/>
          <p:cNvPicPr>
            <a:picLocks noGrp="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683568" y="1484784"/>
            <a:ext cx="5904655" cy="4536503"/>
          </a:xfrm>
          <a:prstGeom prst="rect">
            <a:avLst/>
          </a:prstGeom>
          <a:noFill/>
          <a:ln>
            <a:noFill/>
          </a:ln>
        </p:spPr>
      </p:pic>
      <p:pic>
        <p:nvPicPr>
          <p:cNvPr id="92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2240" y="2552651"/>
            <a:ext cx="2084387" cy="1811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SUARA-0015.amr">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00392" y="5733256"/>
            <a:ext cx="609600" cy="609600"/>
          </a:xfrm>
          <a:prstGeom prst="rect">
            <a:avLst/>
          </a:prstGeom>
        </p:spPr>
      </p:pic>
    </p:spTree>
    <p:extLst>
      <p:ext uri="{BB962C8B-B14F-4D97-AF65-F5344CB8AC3E}">
        <p14:creationId xmlns:p14="http://schemas.microsoft.com/office/powerpoint/2010/main" val="103616193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9218"/>
                                        </p:tgtEl>
                                        <p:attrNameLst>
                                          <p:attrName>style.visibility</p:attrName>
                                        </p:attrNameLst>
                                      </p:cBhvr>
                                      <p:to>
                                        <p:strVal val="visible"/>
                                      </p:to>
                                    </p:set>
                                    <p:animEffect transition="in" filter="wheel(1)">
                                      <p:cBhvr>
                                        <p:cTn id="12" dur="20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3"/>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24007" fill="hold"/>
                                        <p:tgtEl>
                                          <p:spTgt spid="3"/>
                                        </p:tgtEl>
                                      </p:cBhvr>
                                    </p:cmd>
                                  </p:childTnLst>
                                </p:cTn>
                              </p:par>
                            </p:childTnLst>
                          </p:cTn>
                        </p:par>
                      </p:childTnLst>
                    </p:cTn>
                  </p:par>
                </p:childTnLst>
              </p:cTn>
              <p:nextCondLst>
                <p:cond evt="onClick" delay="0">
                  <p:tgtEl>
                    <p:spTgt spid="3"/>
                  </p:tgtEl>
                </p:cond>
              </p:nextCondLst>
            </p:seq>
            <p:audio>
              <p:cMediaNode vol="80000">
                <p:cTn id="18"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pPr lvl="0"/>
            <a:br>
              <a:rPr lang="id-ID" b="1" dirty="0"/>
            </a:br>
            <a:r>
              <a:rPr lang="id-ID" b="1" dirty="0"/>
              <a:t>5. </a:t>
            </a:r>
            <a:r>
              <a:rPr lang="en-US" b="1" dirty="0" err="1"/>
              <a:t>Penutup</a:t>
            </a:r>
            <a:r>
              <a:rPr lang="en-US" b="1" dirty="0"/>
              <a:t> </a:t>
            </a:r>
            <a:r>
              <a:rPr lang="en-US" b="1" dirty="0" err="1"/>
              <a:t>Telinga</a:t>
            </a:r>
            <a:r>
              <a:rPr lang="en-US" b="1" dirty="0"/>
              <a:t> (Ear Plug / Ear Muff)</a:t>
            </a:r>
            <a:br>
              <a:rPr lang="id-ID" dirty="0">
                <a:effectLst/>
              </a:rPr>
            </a:br>
            <a:endParaRPr lang="id-ID" dirty="0"/>
          </a:p>
        </p:txBody>
      </p:sp>
      <p:pic>
        <p:nvPicPr>
          <p:cNvPr id="4" name="Content Placeholder 3" descr="Description: http://4.bp.blogspot.com/-TgS9WdRJqc4/UeHuDmy4k-I/AAAAAAAAAeg/oQ3zrkckaWA/s320/index.jpg">
            <a:hlinkClick r:id="rId4" tgtFrame="_blank"/>
          </p:cNvPr>
          <p:cNvPicPr>
            <a:picLocks noGrp="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899592" y="1916833"/>
            <a:ext cx="7344816" cy="3888432"/>
          </a:xfrm>
          <a:prstGeom prst="rect">
            <a:avLst/>
          </a:prstGeom>
          <a:noFill/>
          <a:ln>
            <a:noFill/>
          </a:ln>
        </p:spPr>
      </p:pic>
      <p:pic>
        <p:nvPicPr>
          <p:cNvPr id="3" name="SUARA-0016.amr">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028384" y="5877272"/>
            <a:ext cx="609600" cy="609600"/>
          </a:xfrm>
          <a:prstGeom prst="rect">
            <a:avLst/>
          </a:prstGeom>
        </p:spPr>
      </p:pic>
    </p:spTree>
    <p:extLst>
      <p:ext uri="{BB962C8B-B14F-4D97-AF65-F5344CB8AC3E}">
        <p14:creationId xmlns:p14="http://schemas.microsoft.com/office/powerpoint/2010/main" val="350139175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
                    </p:tgtEl>
                  </p:cond>
                </p:stCondLst>
                <p:endSync evt="end" delay="0">
                  <p:rtn val="all"/>
                </p:endSync>
                <p:childTnLst>
                  <p:par>
                    <p:cTn id="11" fill="hold">
                      <p:stCondLst>
                        <p:cond delay="0"/>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4407" fill="hold"/>
                                        <p:tgtEl>
                                          <p:spTgt spid="3"/>
                                        </p:tgtEl>
                                      </p:cBhvr>
                                    </p:cmd>
                                  </p:childTnLst>
                                </p:cTn>
                              </p:par>
                            </p:childTnLst>
                          </p:cTn>
                        </p:par>
                      </p:childTnLst>
                    </p:cTn>
                  </p:par>
                </p:childTnLst>
              </p:cTn>
              <p:nextCondLst>
                <p:cond evt="onClick" delay="0">
                  <p:tgtEl>
                    <p:spTgt spid="3"/>
                  </p:tgtEl>
                </p:cond>
              </p:nextCondLst>
            </p:seq>
            <p:audio>
              <p:cMediaNode vol="80000">
                <p:cTn id="15"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398" y="332656"/>
            <a:ext cx="9130601" cy="1143000"/>
          </a:xfrm>
        </p:spPr>
        <p:txBody>
          <a:bodyPr>
            <a:normAutofit fontScale="90000"/>
          </a:bodyPr>
          <a:lstStyle/>
          <a:p>
            <a:pPr lvl="0"/>
            <a:r>
              <a:rPr lang="id-ID" b="1" dirty="0"/>
              <a:t>6.</a:t>
            </a:r>
            <a:r>
              <a:rPr lang="en-US" b="1" dirty="0" err="1"/>
              <a:t>Kaca</a:t>
            </a:r>
            <a:r>
              <a:rPr lang="en-US" b="1" dirty="0"/>
              <a:t> Mata </a:t>
            </a:r>
            <a:r>
              <a:rPr lang="en-US" b="1" dirty="0" err="1"/>
              <a:t>Pengaman</a:t>
            </a:r>
            <a:r>
              <a:rPr lang="en-US" b="1" dirty="0"/>
              <a:t> (Safety Glasses)</a:t>
            </a:r>
            <a:br>
              <a:rPr lang="id-ID" dirty="0">
                <a:effectLst/>
              </a:rPr>
            </a:br>
            <a:endParaRPr lang="id-ID" dirty="0"/>
          </a:p>
        </p:txBody>
      </p:sp>
      <p:pic>
        <p:nvPicPr>
          <p:cNvPr id="4" name="Content Placeholder 3" descr="Description: http://1.bp.blogspot.com/-UoLar-d3p0A/VQGoy_SlOOI/AAAAAAAABg8/CTntyP_Eljs/s1600/safety-glasses-260x260.jpg">
            <a:hlinkClick r:id="rId4"/>
          </p:cNvPr>
          <p:cNvPicPr>
            <a:picLocks noGrp="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539552" y="1340768"/>
            <a:ext cx="7632848" cy="4824535"/>
          </a:xfrm>
          <a:prstGeom prst="rect">
            <a:avLst/>
          </a:prstGeom>
          <a:noFill/>
          <a:ln>
            <a:noFill/>
          </a:ln>
        </p:spPr>
      </p:pic>
      <p:pic>
        <p:nvPicPr>
          <p:cNvPr id="3" name="SUARA-0017.amr">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452320" y="6093296"/>
            <a:ext cx="609600" cy="609600"/>
          </a:xfrm>
          <a:prstGeom prst="rect">
            <a:avLst/>
          </a:prstGeom>
        </p:spPr>
      </p:pic>
    </p:spTree>
    <p:extLst>
      <p:ext uri="{BB962C8B-B14F-4D97-AF65-F5344CB8AC3E}">
        <p14:creationId xmlns:p14="http://schemas.microsoft.com/office/powerpoint/2010/main" val="28780080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3"/>
                    </p:tgtEl>
                  </p:cond>
                </p:stCondLst>
                <p:endSync evt="end" delay="0">
                  <p:rtn val="all"/>
                </p:endSync>
                <p:childTnLst>
                  <p:par>
                    <p:cTn id="11" fill="hold">
                      <p:stCondLst>
                        <p:cond delay="0"/>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5607" fill="hold"/>
                                        <p:tgtEl>
                                          <p:spTgt spid="3"/>
                                        </p:tgtEl>
                                      </p:cBhvr>
                                    </p:cmd>
                                  </p:childTnLst>
                                </p:cTn>
                              </p:par>
                            </p:childTnLst>
                          </p:cTn>
                        </p:par>
                      </p:childTnLst>
                    </p:cTn>
                  </p:par>
                </p:childTnLst>
              </p:cTn>
              <p:nextCondLst>
                <p:cond evt="onClick" delay="0">
                  <p:tgtEl>
                    <p:spTgt spid="3"/>
                  </p:tgtEl>
                </p:cond>
              </p:nextCondLst>
            </p:seq>
            <p:audio>
              <p:cMediaNode vol="80000">
                <p:cTn id="15"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id-ID" b="1" dirty="0"/>
              <a:t>7. </a:t>
            </a:r>
            <a:r>
              <a:rPr lang="en-US" b="1" dirty="0" err="1"/>
              <a:t>Alat</a:t>
            </a:r>
            <a:r>
              <a:rPr lang="en-US" b="1" dirty="0"/>
              <a:t> </a:t>
            </a:r>
            <a:r>
              <a:rPr lang="en-US" b="1" dirty="0" err="1"/>
              <a:t>Pelindung</a:t>
            </a:r>
            <a:r>
              <a:rPr lang="en-US" b="1" dirty="0"/>
              <a:t> </a:t>
            </a:r>
            <a:r>
              <a:rPr lang="en-US" b="1" dirty="0" err="1"/>
              <a:t>Kepala</a:t>
            </a:r>
            <a:br>
              <a:rPr lang="id-ID" dirty="0">
                <a:effectLst/>
              </a:rPr>
            </a:br>
            <a:endParaRPr lang="id-ID" dirty="0"/>
          </a:p>
        </p:txBody>
      </p:sp>
      <p:pic>
        <p:nvPicPr>
          <p:cNvPr id="4" name="Content Placeholder 3" descr="Description: http://2.bp.blogspot.com/-BbKPwb08i4w/VQGpOUL6rqI/AAAAAAAABhE/iGf27820G6Q/s1600/proguard-safety-helmet-sirim-mhzz-1205-29-mhzz%403.jpg">
            <a:hlinkClick r:id="rId4"/>
          </p:cNvPr>
          <p:cNvPicPr>
            <a:picLocks noGrp="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1043608" y="1484783"/>
            <a:ext cx="6912768" cy="4608513"/>
          </a:xfrm>
          <a:prstGeom prst="rect">
            <a:avLst/>
          </a:prstGeom>
          <a:noFill/>
          <a:ln>
            <a:noFill/>
          </a:ln>
        </p:spPr>
      </p:pic>
      <p:pic>
        <p:nvPicPr>
          <p:cNvPr id="3" name="SUARA-0018.amr">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39552" y="260648"/>
            <a:ext cx="609600" cy="609600"/>
          </a:xfrm>
          <a:prstGeom prst="rect">
            <a:avLst/>
          </a:prstGeom>
        </p:spPr>
      </p:pic>
    </p:spTree>
    <p:extLst>
      <p:ext uri="{BB962C8B-B14F-4D97-AF65-F5344CB8AC3E}">
        <p14:creationId xmlns:p14="http://schemas.microsoft.com/office/powerpoint/2010/main" val="381881144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3"/>
                    </p:tgtEl>
                  </p:cond>
                </p:stCondLst>
                <p:endSync evt="end" delay="0">
                  <p:rtn val="all"/>
                </p:endSync>
                <p:childTnLst>
                  <p:par>
                    <p:cTn id="10" fill="hold">
                      <p:stCondLst>
                        <p:cond delay="0"/>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13407" fill="hold"/>
                                        <p:tgtEl>
                                          <p:spTgt spid="3"/>
                                        </p:tgtEl>
                                      </p:cBhvr>
                                    </p:cmd>
                                  </p:childTnLst>
                                </p:cTn>
                              </p:par>
                            </p:childTnLst>
                          </p:cTn>
                        </p:par>
                      </p:childTnLst>
                    </p:cTn>
                  </p:par>
                </p:childTnLst>
              </p:cTn>
              <p:nextCondLst>
                <p:cond evt="onClick" delay="0">
                  <p:tgtEl>
                    <p:spTgt spid="3"/>
                  </p:tgtEl>
                </p:cond>
              </p:nextCondLst>
            </p:seq>
            <p:audio>
              <p:cMediaNode vol="80000">
                <p:cTn id="14"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id-ID" b="1" dirty="0"/>
              <a:t>8. </a:t>
            </a:r>
            <a:r>
              <a:rPr lang="en-US" b="1" dirty="0" err="1"/>
              <a:t>Pelindung</a:t>
            </a:r>
            <a:r>
              <a:rPr lang="en-US" b="1" dirty="0"/>
              <a:t> </a:t>
            </a:r>
            <a:r>
              <a:rPr lang="en-US" b="1" dirty="0" err="1"/>
              <a:t>wajah</a:t>
            </a:r>
            <a:r>
              <a:rPr lang="en-US" b="1" dirty="0"/>
              <a:t> (Face Shield)</a:t>
            </a:r>
            <a:br>
              <a:rPr lang="id-ID" dirty="0">
                <a:effectLst/>
              </a:rPr>
            </a:br>
            <a:endParaRPr lang="id-ID" dirty="0"/>
          </a:p>
        </p:txBody>
      </p:sp>
      <p:pic>
        <p:nvPicPr>
          <p:cNvPr id="4" name="Content Placeholder 3" descr="Description: http://3.bp.blogspot.com/-rYcG1D79bdo/VQGp0bqPtbI/AAAAAAAABhM/FRWAe_SPmEw/s1600/face.jpg">
            <a:hlinkClick r:id="rId4"/>
          </p:cNvPr>
          <p:cNvPicPr>
            <a:picLocks noGrp="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1259632" y="1628800"/>
            <a:ext cx="6624736" cy="4176464"/>
          </a:xfrm>
          <a:prstGeom prst="rect">
            <a:avLst/>
          </a:prstGeom>
          <a:noFill/>
          <a:ln>
            <a:noFill/>
          </a:ln>
        </p:spPr>
      </p:pic>
      <p:pic>
        <p:nvPicPr>
          <p:cNvPr id="3" name="SUARA-0019.amr">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244408" y="6059760"/>
            <a:ext cx="609600" cy="609600"/>
          </a:xfrm>
          <a:prstGeom prst="rect">
            <a:avLst/>
          </a:prstGeom>
        </p:spPr>
      </p:pic>
    </p:spTree>
    <p:extLst>
      <p:ext uri="{BB962C8B-B14F-4D97-AF65-F5344CB8AC3E}">
        <p14:creationId xmlns:p14="http://schemas.microsoft.com/office/powerpoint/2010/main" val="244865570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8607"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t>9. </a:t>
            </a:r>
            <a:r>
              <a:rPr lang="en-US" b="1" dirty="0"/>
              <a:t>APD </a:t>
            </a:r>
            <a:r>
              <a:rPr lang="en-US" b="1" dirty="0" err="1"/>
              <a:t>bagian</a:t>
            </a:r>
            <a:r>
              <a:rPr lang="en-US" b="1" dirty="0"/>
              <a:t> </a:t>
            </a:r>
            <a:r>
              <a:rPr lang="en-US" b="1" dirty="0" err="1"/>
              <a:t>tubuh</a:t>
            </a:r>
            <a:endParaRPr lang="id-ID" dirty="0"/>
          </a:p>
        </p:txBody>
      </p:sp>
      <p:pic>
        <p:nvPicPr>
          <p:cNvPr id="4" name="Content Placeholder 3" descr="Description: http://1.bp.blogspot.com/-_ypklbULhuQ/UeHsyjLaUbI/AAAAAAAAAeQ/hF6K8tAtK9o/s1600/images.jpg">
            <a:hlinkClick r:id="rId4" tgtFrame="_blank"/>
          </p:cNvPr>
          <p:cNvPicPr>
            <a:picLocks noGrp="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971600" y="2276872"/>
            <a:ext cx="1905000" cy="1562100"/>
          </a:xfrm>
          <a:prstGeom prst="rect">
            <a:avLst/>
          </a:prstGeom>
          <a:noFill/>
          <a:ln>
            <a:noFill/>
          </a:ln>
        </p:spPr>
      </p:pic>
      <p:pic>
        <p:nvPicPr>
          <p:cNvPr id="10242"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7864" y="2420888"/>
            <a:ext cx="2457450" cy="184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72200" y="2457400"/>
            <a:ext cx="1725613" cy="176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SUARA-0020.amr">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179700" y="5949280"/>
            <a:ext cx="609600" cy="609600"/>
          </a:xfrm>
          <a:prstGeom prst="rect">
            <a:avLst/>
          </a:prstGeom>
        </p:spPr>
      </p:pic>
    </p:spTree>
    <p:extLst>
      <p:ext uri="{BB962C8B-B14F-4D97-AF65-F5344CB8AC3E}">
        <p14:creationId xmlns:p14="http://schemas.microsoft.com/office/powerpoint/2010/main" val="321941058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10242"/>
                                        </p:tgtEl>
                                        <p:attrNameLst>
                                          <p:attrName>style.visibility</p:attrName>
                                        </p:attrNameLst>
                                      </p:cBhvr>
                                      <p:to>
                                        <p:strVal val="visible"/>
                                      </p:to>
                                    </p:set>
                                    <p:animEffect transition="in" filter="wipe(down)">
                                      <p:cBhvr>
                                        <p:cTn id="25" dur="580">
                                          <p:stCondLst>
                                            <p:cond delay="0"/>
                                          </p:stCondLst>
                                        </p:cTn>
                                        <p:tgtEl>
                                          <p:spTgt spid="10242"/>
                                        </p:tgtEl>
                                      </p:cBhvr>
                                    </p:animEffect>
                                    <p:anim calcmode="lin" valueType="num">
                                      <p:cBhvr>
                                        <p:cTn id="26" dur="1822" tmFilter="0,0; 0.14,0.36; 0.43,0.73; 0.71,0.91; 1.0,1.0">
                                          <p:stCondLst>
                                            <p:cond delay="0"/>
                                          </p:stCondLst>
                                        </p:cTn>
                                        <p:tgtEl>
                                          <p:spTgt spid="10242"/>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0242"/>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0242"/>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0242"/>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0242"/>
                                        </p:tgtEl>
                                        <p:attrNameLst>
                                          <p:attrName>ppt_y</p:attrName>
                                        </p:attrNameLst>
                                      </p:cBhvr>
                                      <p:tavLst>
                                        <p:tav tm="0" fmla="#ppt_y-sin(pi*$)/81">
                                          <p:val>
                                            <p:fltVal val="0"/>
                                          </p:val>
                                        </p:tav>
                                        <p:tav tm="100000">
                                          <p:val>
                                            <p:fltVal val="1"/>
                                          </p:val>
                                        </p:tav>
                                      </p:tavLst>
                                    </p:anim>
                                    <p:animScale>
                                      <p:cBhvr>
                                        <p:cTn id="31" dur="26">
                                          <p:stCondLst>
                                            <p:cond delay="650"/>
                                          </p:stCondLst>
                                        </p:cTn>
                                        <p:tgtEl>
                                          <p:spTgt spid="10242"/>
                                        </p:tgtEl>
                                      </p:cBhvr>
                                      <p:to x="100000" y="60000"/>
                                    </p:animScale>
                                    <p:animScale>
                                      <p:cBhvr>
                                        <p:cTn id="32" dur="166" decel="50000">
                                          <p:stCondLst>
                                            <p:cond delay="676"/>
                                          </p:stCondLst>
                                        </p:cTn>
                                        <p:tgtEl>
                                          <p:spTgt spid="10242"/>
                                        </p:tgtEl>
                                      </p:cBhvr>
                                      <p:to x="100000" y="100000"/>
                                    </p:animScale>
                                    <p:animScale>
                                      <p:cBhvr>
                                        <p:cTn id="33" dur="26">
                                          <p:stCondLst>
                                            <p:cond delay="1312"/>
                                          </p:stCondLst>
                                        </p:cTn>
                                        <p:tgtEl>
                                          <p:spTgt spid="10242"/>
                                        </p:tgtEl>
                                      </p:cBhvr>
                                      <p:to x="100000" y="80000"/>
                                    </p:animScale>
                                    <p:animScale>
                                      <p:cBhvr>
                                        <p:cTn id="34" dur="166" decel="50000">
                                          <p:stCondLst>
                                            <p:cond delay="1338"/>
                                          </p:stCondLst>
                                        </p:cTn>
                                        <p:tgtEl>
                                          <p:spTgt spid="10242"/>
                                        </p:tgtEl>
                                      </p:cBhvr>
                                      <p:to x="100000" y="100000"/>
                                    </p:animScale>
                                    <p:animScale>
                                      <p:cBhvr>
                                        <p:cTn id="35" dur="26">
                                          <p:stCondLst>
                                            <p:cond delay="1642"/>
                                          </p:stCondLst>
                                        </p:cTn>
                                        <p:tgtEl>
                                          <p:spTgt spid="10242"/>
                                        </p:tgtEl>
                                      </p:cBhvr>
                                      <p:to x="100000" y="90000"/>
                                    </p:animScale>
                                    <p:animScale>
                                      <p:cBhvr>
                                        <p:cTn id="36" dur="166" decel="50000">
                                          <p:stCondLst>
                                            <p:cond delay="1668"/>
                                          </p:stCondLst>
                                        </p:cTn>
                                        <p:tgtEl>
                                          <p:spTgt spid="10242"/>
                                        </p:tgtEl>
                                      </p:cBhvr>
                                      <p:to x="100000" y="100000"/>
                                    </p:animScale>
                                    <p:animScale>
                                      <p:cBhvr>
                                        <p:cTn id="37" dur="26">
                                          <p:stCondLst>
                                            <p:cond delay="1808"/>
                                          </p:stCondLst>
                                        </p:cTn>
                                        <p:tgtEl>
                                          <p:spTgt spid="10242"/>
                                        </p:tgtEl>
                                      </p:cBhvr>
                                      <p:to x="100000" y="95000"/>
                                    </p:animScale>
                                    <p:animScale>
                                      <p:cBhvr>
                                        <p:cTn id="38" dur="166" decel="50000">
                                          <p:stCondLst>
                                            <p:cond delay="1834"/>
                                          </p:stCondLst>
                                        </p:cTn>
                                        <p:tgtEl>
                                          <p:spTgt spid="10242"/>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10243"/>
                                        </p:tgtEl>
                                        <p:attrNameLst>
                                          <p:attrName>style.visibility</p:attrName>
                                        </p:attrNameLst>
                                      </p:cBhvr>
                                      <p:to>
                                        <p:strVal val="visible"/>
                                      </p:to>
                                    </p:set>
                                    <p:animEffect transition="in" filter="wipe(down)">
                                      <p:cBhvr>
                                        <p:cTn id="43" dur="580">
                                          <p:stCondLst>
                                            <p:cond delay="0"/>
                                          </p:stCondLst>
                                        </p:cTn>
                                        <p:tgtEl>
                                          <p:spTgt spid="10243"/>
                                        </p:tgtEl>
                                      </p:cBhvr>
                                    </p:animEffect>
                                    <p:anim calcmode="lin" valueType="num">
                                      <p:cBhvr>
                                        <p:cTn id="44" dur="1822" tmFilter="0,0; 0.14,0.36; 0.43,0.73; 0.71,0.91; 1.0,1.0">
                                          <p:stCondLst>
                                            <p:cond delay="0"/>
                                          </p:stCondLst>
                                        </p:cTn>
                                        <p:tgtEl>
                                          <p:spTgt spid="10243"/>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10243"/>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10243"/>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10243"/>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10243"/>
                                        </p:tgtEl>
                                        <p:attrNameLst>
                                          <p:attrName>ppt_y</p:attrName>
                                        </p:attrNameLst>
                                      </p:cBhvr>
                                      <p:tavLst>
                                        <p:tav tm="0" fmla="#ppt_y-sin(pi*$)/81">
                                          <p:val>
                                            <p:fltVal val="0"/>
                                          </p:val>
                                        </p:tav>
                                        <p:tav tm="100000">
                                          <p:val>
                                            <p:fltVal val="1"/>
                                          </p:val>
                                        </p:tav>
                                      </p:tavLst>
                                    </p:anim>
                                    <p:animScale>
                                      <p:cBhvr>
                                        <p:cTn id="49" dur="26">
                                          <p:stCondLst>
                                            <p:cond delay="650"/>
                                          </p:stCondLst>
                                        </p:cTn>
                                        <p:tgtEl>
                                          <p:spTgt spid="10243"/>
                                        </p:tgtEl>
                                      </p:cBhvr>
                                      <p:to x="100000" y="60000"/>
                                    </p:animScale>
                                    <p:animScale>
                                      <p:cBhvr>
                                        <p:cTn id="50" dur="166" decel="50000">
                                          <p:stCondLst>
                                            <p:cond delay="676"/>
                                          </p:stCondLst>
                                        </p:cTn>
                                        <p:tgtEl>
                                          <p:spTgt spid="10243"/>
                                        </p:tgtEl>
                                      </p:cBhvr>
                                      <p:to x="100000" y="100000"/>
                                    </p:animScale>
                                    <p:animScale>
                                      <p:cBhvr>
                                        <p:cTn id="51" dur="26">
                                          <p:stCondLst>
                                            <p:cond delay="1312"/>
                                          </p:stCondLst>
                                        </p:cTn>
                                        <p:tgtEl>
                                          <p:spTgt spid="10243"/>
                                        </p:tgtEl>
                                      </p:cBhvr>
                                      <p:to x="100000" y="80000"/>
                                    </p:animScale>
                                    <p:animScale>
                                      <p:cBhvr>
                                        <p:cTn id="52" dur="166" decel="50000">
                                          <p:stCondLst>
                                            <p:cond delay="1338"/>
                                          </p:stCondLst>
                                        </p:cTn>
                                        <p:tgtEl>
                                          <p:spTgt spid="10243"/>
                                        </p:tgtEl>
                                      </p:cBhvr>
                                      <p:to x="100000" y="100000"/>
                                    </p:animScale>
                                    <p:animScale>
                                      <p:cBhvr>
                                        <p:cTn id="53" dur="26">
                                          <p:stCondLst>
                                            <p:cond delay="1642"/>
                                          </p:stCondLst>
                                        </p:cTn>
                                        <p:tgtEl>
                                          <p:spTgt spid="10243"/>
                                        </p:tgtEl>
                                      </p:cBhvr>
                                      <p:to x="100000" y="90000"/>
                                    </p:animScale>
                                    <p:animScale>
                                      <p:cBhvr>
                                        <p:cTn id="54" dur="166" decel="50000">
                                          <p:stCondLst>
                                            <p:cond delay="1668"/>
                                          </p:stCondLst>
                                        </p:cTn>
                                        <p:tgtEl>
                                          <p:spTgt spid="10243"/>
                                        </p:tgtEl>
                                      </p:cBhvr>
                                      <p:to x="100000" y="100000"/>
                                    </p:animScale>
                                    <p:animScale>
                                      <p:cBhvr>
                                        <p:cTn id="55" dur="26">
                                          <p:stCondLst>
                                            <p:cond delay="1808"/>
                                          </p:stCondLst>
                                        </p:cTn>
                                        <p:tgtEl>
                                          <p:spTgt spid="10243"/>
                                        </p:tgtEl>
                                      </p:cBhvr>
                                      <p:to x="100000" y="95000"/>
                                    </p:animScale>
                                    <p:animScale>
                                      <p:cBhvr>
                                        <p:cTn id="56" dur="166" decel="50000">
                                          <p:stCondLst>
                                            <p:cond delay="1834"/>
                                          </p:stCondLst>
                                        </p:cTn>
                                        <p:tgtEl>
                                          <p:spTgt spid="1024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seq concurrent="1" nextAc="seek">
              <p:cTn id="57" restart="whenNotActive" fill="hold" evtFilter="cancelBubble" nodeType="interactiveSeq">
                <p:stCondLst>
                  <p:cond evt="onClick" delay="0">
                    <p:tgtEl>
                      <p:spTgt spid="3"/>
                    </p:tgtEl>
                  </p:cond>
                </p:stCondLst>
                <p:endSync evt="end" delay="0">
                  <p:rtn val="all"/>
                </p:endSync>
                <p:childTnLst>
                  <p:par>
                    <p:cTn id="58" fill="hold">
                      <p:stCondLst>
                        <p:cond delay="0"/>
                      </p:stCondLst>
                      <p:childTnLst>
                        <p:par>
                          <p:cTn id="59" fill="hold">
                            <p:stCondLst>
                              <p:cond delay="0"/>
                            </p:stCondLst>
                            <p:childTnLst>
                              <p:par>
                                <p:cTn id="60" presetID="1" presetClass="mediacall" presetSubtype="0" fill="hold" nodeType="clickEffect">
                                  <p:stCondLst>
                                    <p:cond delay="0"/>
                                  </p:stCondLst>
                                  <p:childTnLst>
                                    <p:cmd type="call" cmd="playFrom(0.0)">
                                      <p:cBhvr>
                                        <p:cTn id="61" dur="9116" fill="hold"/>
                                        <p:tgtEl>
                                          <p:spTgt spid="3"/>
                                        </p:tgtEl>
                                      </p:cBhvr>
                                    </p:cmd>
                                  </p:childTnLst>
                                </p:cTn>
                              </p:par>
                            </p:childTnLst>
                          </p:cTn>
                        </p:par>
                      </p:childTnLst>
                    </p:cTn>
                  </p:par>
                </p:childTnLst>
              </p:cTn>
              <p:nextCondLst>
                <p:cond evt="onClick" delay="0">
                  <p:tgtEl>
                    <p:spTgt spid="3"/>
                  </p:tgtEl>
                </p:cond>
              </p:nextCondLst>
            </p:seq>
            <p:audio>
              <p:cMediaNode vol="80000">
                <p:cTn id="62"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br>
              <a:rPr lang="id-ID" sz="3100" b="1" dirty="0"/>
            </a:br>
            <a:r>
              <a:rPr lang="id-ID" sz="3100" b="1" dirty="0"/>
              <a:t>4. Penilaian Resiko Pekerjaan sebelum melakukan penanganan secara manual </a:t>
            </a:r>
            <a:br>
              <a:rPr lang="id-ID" dirty="0"/>
            </a:br>
            <a:endParaRPr lang="id-ID" dirty="0"/>
          </a:p>
        </p:txBody>
      </p:sp>
      <p:sp>
        <p:nvSpPr>
          <p:cNvPr id="3" name="Content Placeholder 2"/>
          <p:cNvSpPr>
            <a:spLocks noGrp="1"/>
          </p:cNvSpPr>
          <p:nvPr>
            <p:ph idx="1"/>
          </p:nvPr>
        </p:nvSpPr>
        <p:spPr/>
        <p:txBody>
          <a:bodyPr>
            <a:normAutofit lnSpcReduction="10000"/>
          </a:bodyPr>
          <a:lstStyle/>
          <a:p>
            <a:pPr marL="457200" lvl="0" indent="-457200">
              <a:buFont typeface="+mj-lt"/>
              <a:buAutoNum type="alphaLcPeriod"/>
            </a:pPr>
            <a:r>
              <a:rPr lang="id-ID" sz="2400" b="1" dirty="0"/>
              <a:t>Resiko  </a:t>
            </a:r>
            <a:endParaRPr lang="id-ID" sz="2400" dirty="0"/>
          </a:p>
          <a:p>
            <a:r>
              <a:rPr lang="id-ID" sz="2400" dirty="0"/>
              <a:t>Resiko merupakan kemungkinan atau kesempatan seseorang akan dirugikan atau mengalami gangguan kesehatan jika terkena bahaya.</a:t>
            </a:r>
          </a:p>
          <a:p>
            <a:pPr marL="0" lvl="0" indent="0">
              <a:buNone/>
            </a:pPr>
            <a:r>
              <a:rPr lang="id-ID" sz="2400" b="1" dirty="0"/>
              <a:t>b. Analisis Resiko</a:t>
            </a:r>
            <a:endParaRPr lang="id-ID" sz="2400" dirty="0"/>
          </a:p>
          <a:p>
            <a:r>
              <a:rPr lang="id-ID" sz="2400" dirty="0"/>
              <a:t>Tujuan dari analisis resiko adalah untuk memisahkan resiko kecil dengan resiko yang besar dan menyediakan data evaluasi dan perbaikan resiko. </a:t>
            </a:r>
          </a:p>
          <a:p>
            <a:pPr marL="0" lvl="0" indent="0">
              <a:buNone/>
            </a:pPr>
            <a:r>
              <a:rPr lang="id-ID" sz="2400" b="1" dirty="0"/>
              <a:t>c</a:t>
            </a:r>
            <a:r>
              <a:rPr lang="id-ID" sz="2400" dirty="0"/>
              <a:t>. </a:t>
            </a:r>
            <a:r>
              <a:rPr lang="id-ID" sz="2400" b="1" dirty="0"/>
              <a:t>Penilaian resiko dengan analisis kualitatif</a:t>
            </a:r>
            <a:endParaRPr lang="id-ID" sz="2400" dirty="0"/>
          </a:p>
          <a:p>
            <a:r>
              <a:rPr lang="id-ID" sz="2400" dirty="0"/>
              <a:t>Analisis kualitatif menggunakan bentuk kata atau skala deskriptif untuk menjelaskan seberapa besar potensi resiko yang akan diukur. </a:t>
            </a:r>
          </a:p>
        </p:txBody>
      </p:sp>
      <p:pic>
        <p:nvPicPr>
          <p:cNvPr id="4" name="SUARA-0021.amr">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956376" y="5949280"/>
            <a:ext cx="609600" cy="609600"/>
          </a:xfrm>
          <a:prstGeom prst="rect">
            <a:avLst/>
          </a:prstGeom>
        </p:spPr>
      </p:pic>
    </p:spTree>
    <p:extLst>
      <p:ext uri="{BB962C8B-B14F-4D97-AF65-F5344CB8AC3E}">
        <p14:creationId xmlns:p14="http://schemas.microsoft.com/office/powerpoint/2010/main" val="3104854096"/>
      </p:ext>
    </p:extLst>
  </p:cSld>
  <p:clrMapOvr>
    <a:masterClrMapping/>
  </p:clrMapOvr>
  <p:transition spd="slow">
    <p:push dir="u"/>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0807"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1228998"/>
          </a:xfrm>
        </p:spPr>
        <p:txBody>
          <a:bodyPr>
            <a:normAutofit fontScale="90000"/>
          </a:bodyPr>
          <a:lstStyle/>
          <a:p>
            <a:pPr lvl="0"/>
            <a:br>
              <a:rPr lang="id-ID" sz="3100" b="1" dirty="0"/>
            </a:br>
            <a:r>
              <a:rPr lang="id-ID" sz="3100" b="1" dirty="0"/>
              <a:t>5. Resiko Pekerjaan dan Tindakan Antisipasi untuk Mengurangi Resiko Pekerjaan di Tempat Pekerja</a:t>
            </a:r>
            <a:br>
              <a:rPr lang="id-ID" dirty="0"/>
            </a:br>
            <a:endParaRPr lang="id-ID" dirty="0"/>
          </a:p>
        </p:txBody>
      </p:sp>
      <p:sp>
        <p:nvSpPr>
          <p:cNvPr id="3" name="Content Placeholder 2"/>
          <p:cNvSpPr>
            <a:spLocks noGrp="1"/>
          </p:cNvSpPr>
          <p:nvPr>
            <p:ph idx="1"/>
          </p:nvPr>
        </p:nvSpPr>
        <p:spPr/>
        <p:txBody>
          <a:bodyPr>
            <a:normAutofit/>
          </a:bodyPr>
          <a:lstStyle/>
          <a:p>
            <a:pPr marL="514350" lvl="1" indent="-514350">
              <a:buAutoNum type="alphaLcPeriod"/>
            </a:pPr>
            <a:r>
              <a:rPr lang="id-ID" b="1" dirty="0"/>
              <a:t>Resiko pekerjaan</a:t>
            </a:r>
          </a:p>
          <a:p>
            <a:pPr marL="0" lvl="1" indent="0" algn="just">
              <a:buNone/>
            </a:pPr>
            <a:r>
              <a:rPr lang="id-ID" dirty="0"/>
              <a:t>Ada 2 tempat kerja di bidang perkebunan yang biasa dilakukan yaitu di ruangan/laboratorium dan di lapangan. </a:t>
            </a:r>
          </a:p>
          <a:p>
            <a:pPr marL="0" lvl="1" indent="0" algn="just">
              <a:buNone/>
            </a:pPr>
            <a:r>
              <a:rPr lang="id-ID" dirty="0"/>
              <a:t>	Pada kedua tempat tersebut sama-sama mempunyai resiko pekerjaan. Adapun resiko pekerjaan yang mungkin terjadi adalah  Luka, Keracunan, Percikan zat, Tumpahan zat, Kebakaran.</a:t>
            </a:r>
          </a:p>
          <a:p>
            <a:pPr marL="514350" lvl="1" indent="-514350" algn="just">
              <a:buAutoNum type="alphaLcPeriod"/>
            </a:pPr>
            <a:endParaRPr lang="id-ID" dirty="0"/>
          </a:p>
          <a:p>
            <a:pPr marL="0" indent="0">
              <a:buNone/>
            </a:pPr>
            <a:endParaRPr lang="id-ID" sz="2400" dirty="0"/>
          </a:p>
        </p:txBody>
      </p:sp>
    </p:spTree>
    <p:extLst>
      <p:ext uri="{BB962C8B-B14F-4D97-AF65-F5344CB8AC3E}">
        <p14:creationId xmlns:p14="http://schemas.microsoft.com/office/powerpoint/2010/main" val="17308764"/>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lgn="l" rtl="0">
              <a:spcBef>
                <a:spcPct val="0"/>
              </a:spcBef>
            </a:pPr>
            <a:r>
              <a:rPr lang="id-ID" sz="2800" b="1" dirty="0"/>
              <a:t>b. Antisipasi resiko </a:t>
            </a:r>
            <a:br>
              <a:rPr lang="id-ID" dirty="0"/>
            </a:br>
            <a:endParaRPr lang="id-ID" dirty="0"/>
          </a:p>
        </p:txBody>
      </p:sp>
      <p:sp>
        <p:nvSpPr>
          <p:cNvPr id="3" name="Content Placeholder 2"/>
          <p:cNvSpPr>
            <a:spLocks noGrp="1"/>
          </p:cNvSpPr>
          <p:nvPr>
            <p:ph idx="1"/>
          </p:nvPr>
        </p:nvSpPr>
        <p:spPr>
          <a:xfrm>
            <a:off x="467544" y="1196752"/>
            <a:ext cx="8229600" cy="5400600"/>
          </a:xfrm>
        </p:spPr>
        <p:txBody>
          <a:bodyPr>
            <a:normAutofit/>
          </a:bodyPr>
          <a:lstStyle/>
          <a:p>
            <a:pPr marL="0" indent="0">
              <a:buNone/>
            </a:pPr>
            <a:r>
              <a:rPr lang="id-ID" sz="2000" dirty="0"/>
              <a:t>Kecelakaan-kecelakaan akibat kerja dapat dicegah dengan :</a:t>
            </a:r>
          </a:p>
          <a:p>
            <a:pPr marL="457200" indent="-457200">
              <a:buFont typeface="+mj-lt"/>
              <a:buAutoNum type="arabicPeriod"/>
            </a:pPr>
            <a:r>
              <a:rPr lang="id-ID" sz="2000" dirty="0"/>
              <a:t>Peraturan perundangan</a:t>
            </a:r>
          </a:p>
          <a:p>
            <a:pPr marL="457200" indent="-457200">
              <a:buFont typeface="+mj-lt"/>
              <a:buAutoNum type="arabicPeriod"/>
            </a:pPr>
            <a:r>
              <a:rPr lang="id-ID" sz="2000" dirty="0"/>
              <a:t>Standarisasi</a:t>
            </a:r>
          </a:p>
          <a:p>
            <a:pPr marL="457200" indent="-457200">
              <a:buFont typeface="+mj-lt"/>
              <a:buAutoNum type="arabicPeriod"/>
            </a:pPr>
            <a:r>
              <a:rPr lang="id-ID" sz="2000" dirty="0"/>
              <a:t>Pengawasan</a:t>
            </a:r>
          </a:p>
          <a:p>
            <a:pPr marL="457200" indent="-457200">
              <a:buFont typeface="+mj-lt"/>
              <a:buAutoNum type="arabicPeriod"/>
            </a:pPr>
            <a:r>
              <a:rPr lang="id-ID" sz="2000" dirty="0"/>
              <a:t>Penelitian bersifat teknik</a:t>
            </a:r>
          </a:p>
          <a:p>
            <a:pPr marL="457200" indent="-457200">
              <a:buFont typeface="+mj-lt"/>
              <a:buAutoNum type="arabicPeriod"/>
            </a:pPr>
            <a:r>
              <a:rPr lang="id-ID" sz="2000" dirty="0"/>
              <a:t>Riset medis</a:t>
            </a:r>
          </a:p>
          <a:p>
            <a:pPr marL="457200" indent="-457200">
              <a:buFont typeface="+mj-lt"/>
              <a:buAutoNum type="arabicPeriod"/>
            </a:pPr>
            <a:r>
              <a:rPr lang="id-ID" sz="2000" dirty="0"/>
              <a:t>Penelitian psikologis </a:t>
            </a:r>
          </a:p>
          <a:p>
            <a:pPr marL="457200" indent="-457200">
              <a:buFont typeface="+mj-lt"/>
              <a:buAutoNum type="arabicPeriod"/>
            </a:pPr>
            <a:r>
              <a:rPr lang="id-ID" sz="2000" dirty="0"/>
              <a:t>Penelitian syarat statistik</a:t>
            </a:r>
          </a:p>
          <a:p>
            <a:pPr marL="457200" indent="-457200">
              <a:buFont typeface="+mj-lt"/>
              <a:buAutoNum type="arabicPeriod"/>
            </a:pPr>
            <a:r>
              <a:rPr lang="id-ID" sz="2000" dirty="0"/>
              <a:t>Pendidikan</a:t>
            </a:r>
          </a:p>
          <a:p>
            <a:pPr marL="457200" indent="-457200">
              <a:buFont typeface="+mj-lt"/>
              <a:buAutoNum type="arabicPeriod"/>
            </a:pPr>
            <a:r>
              <a:rPr lang="id-ID" sz="2000" dirty="0"/>
              <a:t>Latihan-latihan</a:t>
            </a:r>
          </a:p>
          <a:p>
            <a:pPr marL="457200" indent="-457200">
              <a:buFont typeface="+mj-lt"/>
              <a:buAutoNum type="arabicPeriod"/>
            </a:pPr>
            <a:r>
              <a:rPr lang="id-ID" sz="2000" dirty="0"/>
              <a:t>Penggairahan</a:t>
            </a:r>
          </a:p>
          <a:p>
            <a:pPr marL="457200" indent="-457200">
              <a:buFont typeface="+mj-lt"/>
              <a:buAutoNum type="arabicPeriod"/>
            </a:pPr>
            <a:r>
              <a:rPr lang="id-ID" sz="2000" dirty="0"/>
              <a:t>Asuransi</a:t>
            </a:r>
          </a:p>
          <a:p>
            <a:pPr marL="457200" indent="-457200">
              <a:buFont typeface="+mj-lt"/>
              <a:buAutoNum type="arabicPeriod"/>
            </a:pPr>
            <a:r>
              <a:rPr lang="id-ID" sz="2000" dirty="0"/>
              <a:t>Usaha keselamatan</a:t>
            </a:r>
          </a:p>
          <a:p>
            <a:pPr marL="457200" indent="-457200">
              <a:buFont typeface="+mj-lt"/>
              <a:buAutoNum type="arabicPeriod"/>
            </a:pPr>
            <a:r>
              <a:rPr lang="id-ID" sz="2000" dirty="0"/>
              <a:t>Organisasi K3</a:t>
            </a:r>
          </a:p>
          <a:p>
            <a:pPr marL="457200" indent="-457200">
              <a:buFont typeface="+mj-lt"/>
              <a:buAutoNum type="arabicPeriod"/>
            </a:pPr>
            <a:endParaRPr lang="id-ID" sz="2000" dirty="0"/>
          </a:p>
        </p:txBody>
      </p:sp>
    </p:spTree>
    <p:extLst>
      <p:ext uri="{BB962C8B-B14F-4D97-AF65-F5344CB8AC3E}">
        <p14:creationId xmlns:p14="http://schemas.microsoft.com/office/powerpoint/2010/main" val="419175630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br>
              <a:rPr lang="id-ID" sz="3100" b="1" dirty="0"/>
            </a:br>
            <a:r>
              <a:rPr lang="id-ID" sz="3100" b="1" dirty="0"/>
              <a:t>6. Prosedur Operasi Standar (POS) dan Instruksi Kerja untuk Pengendalian pekerjaan berbahaya</a:t>
            </a:r>
            <a:br>
              <a:rPr lang="id-ID" dirty="0"/>
            </a:br>
            <a:endParaRPr lang="id-ID" dirty="0"/>
          </a:p>
        </p:txBody>
      </p:sp>
      <p:sp>
        <p:nvSpPr>
          <p:cNvPr id="3" name="Content Placeholder 2"/>
          <p:cNvSpPr>
            <a:spLocks noGrp="1"/>
          </p:cNvSpPr>
          <p:nvPr>
            <p:ph idx="1"/>
          </p:nvPr>
        </p:nvSpPr>
        <p:spPr>
          <a:xfrm>
            <a:off x="457200" y="1412776"/>
            <a:ext cx="8229600" cy="5184576"/>
          </a:xfrm>
        </p:spPr>
        <p:txBody>
          <a:bodyPr>
            <a:normAutofit/>
          </a:bodyPr>
          <a:lstStyle/>
          <a:p>
            <a:pPr marL="457200" lvl="0" indent="-457200" algn="just">
              <a:buAutoNum type="alphaLcPeriod"/>
            </a:pPr>
            <a:r>
              <a:rPr lang="id-ID" sz="2400" b="1" dirty="0"/>
              <a:t>Penerapan POS Kesehatan dan Keselamatan Kerja (K3)</a:t>
            </a:r>
          </a:p>
          <a:p>
            <a:pPr marL="0" lvl="0" indent="0" algn="just">
              <a:buNone/>
            </a:pPr>
            <a:r>
              <a:rPr lang="id-ID" sz="2400" dirty="0"/>
              <a:t>	</a:t>
            </a:r>
            <a:r>
              <a:rPr lang="fr-FR" sz="2400" dirty="0"/>
              <a:t>U</a:t>
            </a:r>
            <a:r>
              <a:rPr lang="fi-FI" sz="2400" dirty="0"/>
              <a:t>ntuk meningkatkan efisiensi dan efektifitas kerja para pekerja serta dalam upaya </a:t>
            </a:r>
            <a:r>
              <a:rPr lang="id-ID" sz="2400" dirty="0"/>
              <a:t>menjaga kesehatan dan keselamatan kerja </a:t>
            </a:r>
            <a:r>
              <a:rPr lang="fi-FI" sz="2400" dirty="0"/>
              <a:t>suatu organisasi perusahaan yang menghasilkan produk barang atau jasa maka diperlukan adanya </a:t>
            </a:r>
            <a:r>
              <a:rPr lang="fi-FI" sz="2400" i="1" dirty="0"/>
              <a:t>Standard Operating Procedure</a:t>
            </a:r>
            <a:r>
              <a:rPr lang="fi-FI" sz="2400" dirty="0"/>
              <a:t> (SOP) atau dikenal dengan istilah Prosedur Operasi Standar (POS).</a:t>
            </a:r>
            <a:endParaRPr lang="id-ID" sz="2400" b="1" dirty="0"/>
          </a:p>
          <a:p>
            <a:pPr marL="457200" lvl="0" indent="-457200" algn="just">
              <a:buAutoNum type="alphaLcPeriod" startAt="2"/>
            </a:pPr>
            <a:r>
              <a:rPr lang="id-ID" sz="2400" b="1" dirty="0"/>
              <a:t>Instruksi Kerja Pengendalian Resiko </a:t>
            </a:r>
          </a:p>
          <a:p>
            <a:pPr marL="0" lvl="0" indent="0" algn="just">
              <a:buNone/>
            </a:pPr>
            <a:r>
              <a:rPr lang="id-ID" sz="2400" dirty="0"/>
              <a:t>	</a:t>
            </a:r>
            <a:r>
              <a:rPr lang="fi-FI" sz="2400" dirty="0"/>
              <a:t>Dalam melaksanakan pekerjaan, kecelakaan dapat  terjadi secara tak terduga. Untuk menghindari dan meminimalkan terjadinya kecelakaan maka perlu disusun instruksi kerja.</a:t>
            </a:r>
            <a:endParaRPr lang="id-ID" sz="2400" dirty="0"/>
          </a:p>
          <a:p>
            <a:pPr marL="0" lvl="0" indent="0" algn="just">
              <a:buNone/>
            </a:pPr>
            <a:endParaRPr lang="id-ID" sz="2400" dirty="0"/>
          </a:p>
          <a:p>
            <a:pPr marL="0" indent="0" algn="just">
              <a:buNone/>
            </a:pPr>
            <a:endParaRPr lang="id-ID" sz="2400" dirty="0"/>
          </a:p>
        </p:txBody>
      </p:sp>
    </p:spTree>
    <p:extLst>
      <p:ext uri="{BB962C8B-B14F-4D97-AF65-F5344CB8AC3E}">
        <p14:creationId xmlns:p14="http://schemas.microsoft.com/office/powerpoint/2010/main" val="44280953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22714"/>
          </a:xfrm>
        </p:spPr>
        <p:txBody>
          <a:bodyPr>
            <a:normAutofit/>
          </a:bodyPr>
          <a:lstStyle/>
          <a:p>
            <a:endParaRPr lang="id-ID" sz="1200" dirty="0"/>
          </a:p>
        </p:txBody>
      </p:sp>
      <p:graphicFrame>
        <p:nvGraphicFramePr>
          <p:cNvPr id="3" name="Table 2"/>
          <p:cNvGraphicFramePr>
            <a:graphicFrameLocks noGrp="1"/>
          </p:cNvGraphicFramePr>
          <p:nvPr>
            <p:extLst>
              <p:ext uri="{D42A27DB-BD31-4B8C-83A1-F6EECF244321}">
                <p14:modId xmlns:p14="http://schemas.microsoft.com/office/powerpoint/2010/main" val="3809857023"/>
              </p:ext>
            </p:extLst>
          </p:nvPr>
        </p:nvGraphicFramePr>
        <p:xfrm>
          <a:off x="467544" y="260648"/>
          <a:ext cx="8208912" cy="1080120"/>
        </p:xfrm>
        <a:graphic>
          <a:graphicData uri="http://schemas.openxmlformats.org/drawingml/2006/table">
            <a:tbl>
              <a:tblPr>
                <a:tableStyleId>{5C22544A-7EE6-4342-B048-85BDC9FD1C3A}</a:tableStyleId>
              </a:tblPr>
              <a:tblGrid>
                <a:gridCol w="1747394">
                  <a:extLst>
                    <a:ext uri="{9D8B030D-6E8A-4147-A177-3AD203B41FA5}">
                      <a16:colId xmlns:a16="http://schemas.microsoft.com/office/drawing/2014/main" val="20000"/>
                    </a:ext>
                  </a:extLst>
                </a:gridCol>
                <a:gridCol w="6461518">
                  <a:extLst>
                    <a:ext uri="{9D8B030D-6E8A-4147-A177-3AD203B41FA5}">
                      <a16:colId xmlns:a16="http://schemas.microsoft.com/office/drawing/2014/main" val="20001"/>
                    </a:ext>
                  </a:extLst>
                </a:gridCol>
              </a:tblGrid>
              <a:tr h="1080120">
                <a:tc>
                  <a:txBody>
                    <a:bodyPr/>
                    <a:lstStyle/>
                    <a:p>
                      <a:pPr algn="ctr">
                        <a:spcAft>
                          <a:spcPts val="0"/>
                        </a:spcAft>
                        <a:tabLst>
                          <a:tab pos="5068570" algn="l"/>
                          <a:tab pos="5643245" algn="r"/>
                        </a:tabLst>
                      </a:pPr>
                      <a:r>
                        <a:rPr lang="id-ID" sz="2400" dirty="0">
                          <a:effectLst/>
                        </a:rPr>
                        <a:t>2.</a:t>
                      </a:r>
                      <a:endParaRPr lang="id-ID" sz="2400" dirty="0">
                        <a:effectLst/>
                        <a:latin typeface="Arial"/>
                        <a:ea typeface="Times New Roman"/>
                        <a:cs typeface="Times New Roman"/>
                      </a:endParaRPr>
                    </a:p>
                  </a:txBody>
                  <a:tcPr marL="68580" marR="68580" marT="0" marB="0"/>
                </a:tc>
                <a:tc>
                  <a:txBody>
                    <a:bodyPr/>
                    <a:lstStyle/>
                    <a:p>
                      <a:pPr>
                        <a:spcAft>
                          <a:spcPts val="0"/>
                        </a:spcAft>
                        <a:tabLst>
                          <a:tab pos="5068570" algn="l"/>
                          <a:tab pos="5643245" algn="r"/>
                        </a:tabLst>
                      </a:pPr>
                      <a:r>
                        <a:rPr lang="id-ID" sz="2400" dirty="0">
                          <a:effectLst/>
                        </a:rPr>
                        <a:t>Melakukan tindakan kesehatan dan keselamatan kerja dalam  kondisi berbahaya/darurat</a:t>
                      </a:r>
                      <a:endParaRPr lang="id-ID" sz="2400" dirty="0">
                        <a:effectLst/>
                        <a:latin typeface="Arial"/>
                        <a:ea typeface="Times New Roman"/>
                        <a:cs typeface="Times New Roman"/>
                      </a:endParaRPr>
                    </a:p>
                  </a:txBody>
                  <a:tcPr marL="68580" marR="68580" marT="0" marB="0"/>
                </a:tc>
                <a:extLst>
                  <a:ext uri="{0D108BD9-81ED-4DB2-BD59-A6C34878D82A}">
                    <a16:rowId xmlns:a16="http://schemas.microsoft.com/office/drawing/2014/main" val="10000"/>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2227812664"/>
              </p:ext>
            </p:extLst>
          </p:nvPr>
        </p:nvGraphicFramePr>
        <p:xfrm>
          <a:off x="2195736" y="1988841"/>
          <a:ext cx="6552727" cy="3390698"/>
        </p:xfrm>
        <a:graphic>
          <a:graphicData uri="http://schemas.openxmlformats.org/drawingml/2006/table">
            <a:tbl>
              <a:tblPr>
                <a:tableStyleId>{5C22544A-7EE6-4342-B048-85BDC9FD1C3A}</a:tableStyleId>
              </a:tblPr>
              <a:tblGrid>
                <a:gridCol w="781220">
                  <a:extLst>
                    <a:ext uri="{9D8B030D-6E8A-4147-A177-3AD203B41FA5}">
                      <a16:colId xmlns:a16="http://schemas.microsoft.com/office/drawing/2014/main" val="20000"/>
                    </a:ext>
                  </a:extLst>
                </a:gridCol>
                <a:gridCol w="5771507">
                  <a:extLst>
                    <a:ext uri="{9D8B030D-6E8A-4147-A177-3AD203B41FA5}">
                      <a16:colId xmlns:a16="http://schemas.microsoft.com/office/drawing/2014/main" val="20001"/>
                    </a:ext>
                  </a:extLst>
                </a:gridCol>
              </a:tblGrid>
              <a:tr h="1541090">
                <a:tc>
                  <a:txBody>
                    <a:bodyPr/>
                    <a:lstStyle/>
                    <a:p>
                      <a:pPr algn="just">
                        <a:spcAft>
                          <a:spcPts val="0"/>
                        </a:spcAft>
                        <a:tabLst>
                          <a:tab pos="5068570" algn="l"/>
                          <a:tab pos="5643245" algn="r"/>
                        </a:tabLst>
                      </a:pPr>
                      <a:r>
                        <a:rPr lang="id-ID" sz="2000" dirty="0">
                          <a:effectLst/>
                        </a:rPr>
                        <a:t>2.1</a:t>
                      </a:r>
                      <a:endParaRPr lang="id-ID" sz="2000" dirty="0">
                        <a:effectLst/>
                        <a:latin typeface="Arial"/>
                        <a:ea typeface="Times New Roman"/>
                        <a:cs typeface="Times New Roman"/>
                      </a:endParaRPr>
                    </a:p>
                  </a:txBody>
                  <a:tcPr marL="68580" marR="68580" marT="0" marB="0"/>
                </a:tc>
                <a:tc>
                  <a:txBody>
                    <a:bodyPr/>
                    <a:lstStyle/>
                    <a:p>
                      <a:pPr algn="just">
                        <a:spcAft>
                          <a:spcPts val="0"/>
                        </a:spcAft>
                        <a:tabLst>
                          <a:tab pos="5068570" algn="l"/>
                          <a:tab pos="5643245" algn="r"/>
                        </a:tabLst>
                      </a:pPr>
                      <a:r>
                        <a:rPr lang="id-ID" sz="2000" dirty="0">
                          <a:effectLst/>
                        </a:rPr>
                        <a:t>Pengetahuan dan kemampuan untuk mengikuti prosedur yang berhubungan dengan kecelakaan, api dan kondisi darurat termasuk komunikasi di lokasi dan petunjuk untuk bahaya pribadi dipelihara sesuai ketentuan di dunia usaha </a:t>
                      </a:r>
                      <a:endParaRPr lang="id-ID" sz="2000" dirty="0">
                        <a:effectLst/>
                        <a:latin typeface="Arial"/>
                        <a:ea typeface="Times New Roman"/>
                        <a:cs typeface="Times New Roman"/>
                      </a:endParaRPr>
                    </a:p>
                  </a:txBody>
                  <a:tcPr marL="68580" marR="68580" marT="0" marB="0"/>
                </a:tc>
                <a:extLst>
                  <a:ext uri="{0D108BD9-81ED-4DB2-BD59-A6C34878D82A}">
                    <a16:rowId xmlns:a16="http://schemas.microsoft.com/office/drawing/2014/main" val="10000"/>
                  </a:ext>
                </a:extLst>
              </a:tr>
              <a:tr h="603277">
                <a:tc>
                  <a:txBody>
                    <a:bodyPr/>
                    <a:lstStyle/>
                    <a:p>
                      <a:pPr algn="just">
                        <a:spcAft>
                          <a:spcPts val="0"/>
                        </a:spcAft>
                        <a:tabLst>
                          <a:tab pos="5068570" algn="l"/>
                          <a:tab pos="5643245" algn="r"/>
                        </a:tabLst>
                      </a:pPr>
                      <a:r>
                        <a:rPr lang="id-ID" sz="2000">
                          <a:effectLst/>
                        </a:rPr>
                        <a:t>2.2</a:t>
                      </a:r>
                      <a:endParaRPr lang="id-ID" sz="2000">
                        <a:effectLst/>
                        <a:latin typeface="Arial"/>
                        <a:ea typeface="Times New Roman"/>
                        <a:cs typeface="Times New Roman"/>
                      </a:endParaRPr>
                    </a:p>
                  </a:txBody>
                  <a:tcPr marL="68580" marR="68580" marT="0" marB="0"/>
                </a:tc>
                <a:tc>
                  <a:txBody>
                    <a:bodyPr/>
                    <a:lstStyle/>
                    <a:p>
                      <a:pPr algn="just">
                        <a:spcAft>
                          <a:spcPts val="0"/>
                        </a:spcAft>
                        <a:tabLst>
                          <a:tab pos="5068570" algn="l"/>
                          <a:tab pos="5643245" algn="r"/>
                        </a:tabLst>
                      </a:pPr>
                      <a:r>
                        <a:rPr lang="id-ID" sz="2000" dirty="0">
                          <a:effectLst/>
                        </a:rPr>
                        <a:t>Prosedur penanganan darurat diikuti sesuai standar perusahaan di tempat kerja</a:t>
                      </a:r>
                      <a:endParaRPr lang="id-ID" sz="2000" dirty="0">
                        <a:effectLst/>
                        <a:latin typeface="Arial"/>
                        <a:ea typeface="Times New Roman"/>
                        <a:cs typeface="Times New Roman"/>
                      </a:endParaRPr>
                    </a:p>
                  </a:txBody>
                  <a:tcPr marL="68580" marR="68580" marT="0" marB="0"/>
                </a:tc>
                <a:extLst>
                  <a:ext uri="{0D108BD9-81ED-4DB2-BD59-A6C34878D82A}">
                    <a16:rowId xmlns:a16="http://schemas.microsoft.com/office/drawing/2014/main" val="10001"/>
                  </a:ext>
                </a:extLst>
              </a:tr>
              <a:tr h="620004">
                <a:tc>
                  <a:txBody>
                    <a:bodyPr/>
                    <a:lstStyle/>
                    <a:p>
                      <a:pPr algn="just">
                        <a:spcAft>
                          <a:spcPts val="0"/>
                        </a:spcAft>
                        <a:tabLst>
                          <a:tab pos="5068570" algn="l"/>
                          <a:tab pos="5643245" algn="r"/>
                        </a:tabLst>
                      </a:pPr>
                      <a:r>
                        <a:rPr lang="id-ID" sz="2000">
                          <a:effectLst/>
                        </a:rPr>
                        <a:t>2.3</a:t>
                      </a:r>
                      <a:endParaRPr lang="id-ID" sz="2000">
                        <a:effectLst/>
                        <a:latin typeface="Arial"/>
                        <a:ea typeface="Times New Roman"/>
                        <a:cs typeface="Times New Roman"/>
                      </a:endParaRPr>
                    </a:p>
                  </a:txBody>
                  <a:tcPr marL="68580" marR="68580" marT="0" marB="0"/>
                </a:tc>
                <a:tc>
                  <a:txBody>
                    <a:bodyPr/>
                    <a:lstStyle/>
                    <a:p>
                      <a:pPr algn="just">
                        <a:spcAft>
                          <a:spcPts val="0"/>
                        </a:spcAft>
                        <a:tabLst>
                          <a:tab pos="5068570" algn="l"/>
                          <a:tab pos="5643245" algn="r"/>
                        </a:tabLst>
                      </a:pPr>
                      <a:r>
                        <a:rPr lang="id-ID" sz="2000" dirty="0">
                          <a:effectLst/>
                        </a:rPr>
                        <a:t>Peralatan darurat digunakan sesuai spesifikasi pabrik dan persyaratan di tempat kerja</a:t>
                      </a:r>
                      <a:endParaRPr lang="id-ID" sz="2000" dirty="0">
                        <a:effectLst/>
                        <a:latin typeface="Arial"/>
                        <a:ea typeface="Times New Roman"/>
                        <a:cs typeface="Times New Roman"/>
                      </a:endParaRPr>
                    </a:p>
                  </a:txBody>
                  <a:tcPr marL="68580" marR="68580" marT="0" marB="0"/>
                </a:tc>
                <a:extLst>
                  <a:ext uri="{0D108BD9-81ED-4DB2-BD59-A6C34878D82A}">
                    <a16:rowId xmlns:a16="http://schemas.microsoft.com/office/drawing/2014/main" val="10002"/>
                  </a:ext>
                </a:extLst>
              </a:tr>
              <a:tr h="620004">
                <a:tc>
                  <a:txBody>
                    <a:bodyPr/>
                    <a:lstStyle/>
                    <a:p>
                      <a:pPr algn="just">
                        <a:spcAft>
                          <a:spcPts val="0"/>
                        </a:spcAft>
                        <a:tabLst>
                          <a:tab pos="5068570" algn="l"/>
                          <a:tab pos="5643245" algn="r"/>
                        </a:tabLst>
                      </a:pPr>
                      <a:r>
                        <a:rPr lang="id-ID" sz="2000">
                          <a:effectLst/>
                        </a:rPr>
                        <a:t>2.4</a:t>
                      </a:r>
                      <a:endParaRPr lang="id-ID" sz="2000">
                        <a:effectLst/>
                        <a:latin typeface="Arial"/>
                        <a:ea typeface="Times New Roman"/>
                        <a:cs typeface="Times New Roman"/>
                      </a:endParaRPr>
                    </a:p>
                  </a:txBody>
                  <a:tcPr marL="68580" marR="68580" marT="0" marB="0"/>
                </a:tc>
                <a:tc>
                  <a:txBody>
                    <a:bodyPr/>
                    <a:lstStyle/>
                    <a:p>
                      <a:pPr>
                        <a:spcAft>
                          <a:spcPts val="0"/>
                        </a:spcAft>
                        <a:tabLst>
                          <a:tab pos="5068570" algn="l"/>
                          <a:tab pos="5643245" algn="r"/>
                        </a:tabLst>
                      </a:pPr>
                      <a:r>
                        <a:rPr lang="id-ID" sz="2000" dirty="0">
                          <a:effectLst/>
                        </a:rPr>
                        <a:t>Otoritas yang sesuai diberitahukan sesuai kebijakan perusahaan </a:t>
                      </a:r>
                      <a:endParaRPr lang="id-ID" sz="2000" dirty="0">
                        <a:effectLst/>
                        <a:latin typeface="Arial"/>
                        <a:ea typeface="Times New Roman"/>
                        <a:cs typeface="Times New Roman"/>
                      </a:endParaRPr>
                    </a:p>
                  </a:txBody>
                  <a:tcPr marL="68580" marR="68580" marT="0" marB="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369904236"/>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02634"/>
          </a:xfrm>
        </p:spPr>
        <p:txBody>
          <a:bodyPr/>
          <a:lstStyle/>
          <a:p>
            <a:pPr lvl="0"/>
            <a:r>
              <a:rPr lang="id-ID" b="1" dirty="0">
                <a:solidFill>
                  <a:srgbClr val="FF0000"/>
                </a:solidFill>
              </a:rPr>
              <a:t>Pengetahuan yang Diperlukan dalam Melakukan Tindakan Kesehatan dan Keselamatan Kerja dalam Kondisi Berbahaya/Darurat</a:t>
            </a:r>
            <a:br>
              <a:rPr lang="id-ID" dirty="0">
                <a:solidFill>
                  <a:srgbClr val="FF0000"/>
                </a:solidFill>
              </a:rPr>
            </a:br>
            <a:endParaRPr lang="id-ID" dirty="0">
              <a:solidFill>
                <a:srgbClr val="FF0000"/>
              </a:solidFill>
            </a:endParaRPr>
          </a:p>
        </p:txBody>
      </p:sp>
    </p:spTree>
    <p:extLst>
      <p:ext uri="{BB962C8B-B14F-4D97-AF65-F5344CB8AC3E}">
        <p14:creationId xmlns:p14="http://schemas.microsoft.com/office/powerpoint/2010/main" val="281372513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pPr lvl="2" algn="l" rtl="0">
              <a:spcBef>
                <a:spcPct val="0"/>
              </a:spcBef>
            </a:pPr>
            <a:br>
              <a:rPr lang="id-ID" sz="2800" b="1" dirty="0"/>
            </a:br>
            <a:r>
              <a:rPr lang="id-ID" sz="2800" b="1" dirty="0"/>
              <a:t>1. Faktor penyebab kecelakaan kerja</a:t>
            </a:r>
            <a:br>
              <a:rPr lang="id-ID" sz="2800" b="1" dirty="0"/>
            </a:br>
            <a:endParaRPr lang="id-ID" sz="2800" b="1" dirty="0"/>
          </a:p>
        </p:txBody>
      </p:sp>
      <p:sp>
        <p:nvSpPr>
          <p:cNvPr id="3" name="Content Placeholder 2"/>
          <p:cNvSpPr>
            <a:spLocks noGrp="1"/>
          </p:cNvSpPr>
          <p:nvPr>
            <p:ph idx="1"/>
          </p:nvPr>
        </p:nvSpPr>
        <p:spPr>
          <a:xfrm>
            <a:off x="467544" y="1124744"/>
            <a:ext cx="8229600" cy="5112568"/>
          </a:xfrm>
        </p:spPr>
        <p:txBody>
          <a:bodyPr/>
          <a:lstStyle/>
          <a:p>
            <a:r>
              <a:rPr lang="id-ID" dirty="0"/>
              <a:t>A</a:t>
            </a:r>
            <a:r>
              <a:rPr lang="en-US" dirty="0"/>
              <a:t>da </a:t>
            </a:r>
            <a:r>
              <a:rPr lang="en-US" dirty="0" err="1"/>
              <a:t>tiga</a:t>
            </a:r>
            <a:r>
              <a:rPr lang="en-US" dirty="0"/>
              <a:t> </a:t>
            </a:r>
            <a:r>
              <a:rPr lang="en-US" dirty="0" err="1"/>
              <a:t>faktor</a:t>
            </a:r>
            <a:r>
              <a:rPr lang="en-US" dirty="0"/>
              <a:t> yang </a:t>
            </a:r>
            <a:r>
              <a:rPr lang="en-US" dirty="0" err="1"/>
              <a:t>menyebabkan</a:t>
            </a:r>
            <a:r>
              <a:rPr lang="en-US" dirty="0"/>
              <a:t> </a:t>
            </a:r>
            <a:r>
              <a:rPr lang="en-US" dirty="0" err="1"/>
              <a:t>terjadinya</a:t>
            </a:r>
            <a:r>
              <a:rPr lang="en-US" dirty="0"/>
              <a:t> </a:t>
            </a:r>
            <a:r>
              <a:rPr lang="en-US" dirty="0" err="1"/>
              <a:t>kecelakaan</a:t>
            </a:r>
            <a:r>
              <a:rPr lang="en-US" dirty="0"/>
              <a:t> </a:t>
            </a:r>
            <a:r>
              <a:rPr lang="en-US" dirty="0" err="1"/>
              <a:t>kerja</a:t>
            </a:r>
            <a:r>
              <a:rPr lang="en-US" dirty="0"/>
              <a:t>. </a:t>
            </a:r>
            <a:r>
              <a:rPr lang="en-US" dirty="0" err="1"/>
              <a:t>Ketiga</a:t>
            </a:r>
            <a:r>
              <a:rPr lang="en-US" dirty="0"/>
              <a:t> </a:t>
            </a:r>
            <a:r>
              <a:rPr lang="en-US" dirty="0" err="1"/>
              <a:t>faktor</a:t>
            </a:r>
            <a:r>
              <a:rPr lang="en-US" dirty="0"/>
              <a:t> </a:t>
            </a:r>
            <a:r>
              <a:rPr lang="en-US" dirty="0" err="1"/>
              <a:t>tersebut</a:t>
            </a:r>
            <a:r>
              <a:rPr lang="en-US" dirty="0"/>
              <a:t> </a:t>
            </a:r>
            <a:r>
              <a:rPr lang="en-US" dirty="0" err="1"/>
              <a:t>dapat</a:t>
            </a:r>
            <a:r>
              <a:rPr lang="en-US" dirty="0"/>
              <a:t> </a:t>
            </a:r>
            <a:r>
              <a:rPr lang="en-US" dirty="0" err="1"/>
              <a:t>diuraikan</a:t>
            </a:r>
            <a:r>
              <a:rPr lang="en-US" dirty="0"/>
              <a:t> </a:t>
            </a:r>
            <a:r>
              <a:rPr lang="en-US" dirty="0" err="1"/>
              <a:t>menjadi</a:t>
            </a:r>
            <a:r>
              <a:rPr lang="en-US" dirty="0"/>
              <a:t> :</a:t>
            </a:r>
            <a:endParaRPr lang="id-ID" dirty="0"/>
          </a:p>
          <a:p>
            <a:pPr marL="514350" indent="-514350">
              <a:buFont typeface="+mj-lt"/>
              <a:buAutoNum type="alphaLcPeriod"/>
            </a:pPr>
            <a:r>
              <a:rPr lang="id-ID" sz="1800" b="1" dirty="0"/>
              <a:t>Faktor manusia </a:t>
            </a:r>
            <a:endParaRPr lang="id-ID" sz="1800" dirty="0"/>
          </a:p>
          <a:p>
            <a:r>
              <a:rPr lang="en-US" sz="1800" b="1" dirty="0" err="1"/>
              <a:t>Umur</a:t>
            </a:r>
            <a:endParaRPr lang="id-ID" sz="1800" b="1" dirty="0"/>
          </a:p>
          <a:p>
            <a:r>
              <a:rPr lang="en-US" sz="1800" b="1" dirty="0" err="1"/>
              <a:t>Jenis</a:t>
            </a:r>
            <a:r>
              <a:rPr lang="en-US" sz="1800" b="1" dirty="0"/>
              <a:t> </a:t>
            </a:r>
            <a:r>
              <a:rPr lang="en-US" sz="1800" b="1" dirty="0" err="1"/>
              <a:t>Kelamin</a:t>
            </a:r>
            <a:endParaRPr lang="id-ID" sz="1800" dirty="0"/>
          </a:p>
          <a:p>
            <a:r>
              <a:rPr lang="en-US" sz="1800" b="1" dirty="0" err="1"/>
              <a:t>Masa</a:t>
            </a:r>
            <a:r>
              <a:rPr lang="en-US" sz="1800" b="1" dirty="0"/>
              <a:t> </a:t>
            </a:r>
            <a:r>
              <a:rPr lang="en-US" sz="1800" b="1" dirty="0" err="1"/>
              <a:t>kerja</a:t>
            </a:r>
            <a:endParaRPr lang="id-ID" sz="1800" b="1" dirty="0"/>
          </a:p>
          <a:p>
            <a:r>
              <a:rPr lang="en-US" sz="1800" b="1" dirty="0" err="1"/>
              <a:t>Penggunaan</a:t>
            </a:r>
            <a:r>
              <a:rPr lang="en-US" sz="1800" b="1" dirty="0"/>
              <a:t> </a:t>
            </a:r>
            <a:r>
              <a:rPr lang="en-US" sz="1800" b="1" dirty="0" err="1"/>
              <a:t>Alat</a:t>
            </a:r>
            <a:r>
              <a:rPr lang="en-US" sz="1800" b="1" dirty="0"/>
              <a:t> </a:t>
            </a:r>
            <a:r>
              <a:rPr lang="en-US" sz="1800" b="1" dirty="0" err="1"/>
              <a:t>Pelindung</a:t>
            </a:r>
            <a:r>
              <a:rPr lang="en-US" sz="1800" b="1" dirty="0"/>
              <a:t> </a:t>
            </a:r>
            <a:r>
              <a:rPr lang="en-US" sz="1800" b="1" dirty="0" err="1"/>
              <a:t>Diri</a:t>
            </a:r>
            <a:r>
              <a:rPr lang="en-US" sz="1800" b="1" dirty="0"/>
              <a:t> (APD)</a:t>
            </a:r>
            <a:endParaRPr lang="id-ID" sz="1800" dirty="0"/>
          </a:p>
          <a:p>
            <a:r>
              <a:rPr lang="en-US" sz="1800" b="1" dirty="0"/>
              <a:t>Tingkat </a:t>
            </a:r>
            <a:r>
              <a:rPr lang="en-US" sz="1800" b="1" dirty="0" err="1"/>
              <a:t>Pendidikan</a:t>
            </a:r>
            <a:endParaRPr lang="id-ID" sz="1800" dirty="0"/>
          </a:p>
          <a:p>
            <a:r>
              <a:rPr lang="en-US" sz="1800" b="1" dirty="0" err="1"/>
              <a:t>Perilaku</a:t>
            </a:r>
            <a:endParaRPr lang="id-ID" sz="1800" b="1" dirty="0"/>
          </a:p>
          <a:p>
            <a:r>
              <a:rPr lang="en-US" sz="1800" b="1" dirty="0" err="1"/>
              <a:t>Pelatihan</a:t>
            </a:r>
            <a:r>
              <a:rPr lang="en-US" sz="1800" b="1" dirty="0"/>
              <a:t> </a:t>
            </a:r>
            <a:r>
              <a:rPr lang="en-US" sz="1800" b="1" dirty="0" err="1"/>
              <a:t>Keselamatan</a:t>
            </a:r>
            <a:r>
              <a:rPr lang="en-US" sz="1800" b="1" dirty="0"/>
              <a:t> </a:t>
            </a:r>
            <a:r>
              <a:rPr lang="en-US" sz="1800" b="1" dirty="0" err="1"/>
              <a:t>dan</a:t>
            </a:r>
            <a:r>
              <a:rPr lang="en-US" sz="1800" b="1" dirty="0"/>
              <a:t> </a:t>
            </a:r>
            <a:r>
              <a:rPr lang="en-US" sz="1800" b="1" dirty="0" err="1"/>
              <a:t>Kesehatan</a:t>
            </a:r>
            <a:r>
              <a:rPr lang="en-US" sz="1800" b="1" dirty="0"/>
              <a:t> </a:t>
            </a:r>
            <a:r>
              <a:rPr lang="en-US" sz="1800" b="1" dirty="0" err="1"/>
              <a:t>Kerja</a:t>
            </a:r>
            <a:endParaRPr lang="id-ID" sz="1800" b="1" dirty="0"/>
          </a:p>
          <a:p>
            <a:r>
              <a:rPr lang="en-US" sz="1800" b="1" dirty="0" err="1"/>
              <a:t>Peraturan</a:t>
            </a:r>
            <a:r>
              <a:rPr lang="en-US" sz="1800" b="1" dirty="0"/>
              <a:t> K3</a:t>
            </a:r>
            <a:endParaRPr lang="id-ID" sz="1800" b="1" dirty="0"/>
          </a:p>
          <a:p>
            <a:pPr marL="0" indent="0">
              <a:buNone/>
            </a:pPr>
            <a:endParaRPr lang="id-ID" sz="1800" dirty="0"/>
          </a:p>
          <a:p>
            <a:endParaRPr lang="id-ID" sz="2400" dirty="0"/>
          </a:p>
          <a:p>
            <a:endParaRPr lang="id-ID" dirty="0"/>
          </a:p>
          <a:p>
            <a:endParaRPr lang="id-ID" dirty="0"/>
          </a:p>
          <a:p>
            <a:pPr marL="0" indent="0">
              <a:buNone/>
            </a:pPr>
            <a:endParaRPr lang="id-ID" dirty="0"/>
          </a:p>
        </p:txBody>
      </p:sp>
    </p:spTree>
    <p:extLst>
      <p:ext uri="{BB962C8B-B14F-4D97-AF65-F5344CB8AC3E}">
        <p14:creationId xmlns:p14="http://schemas.microsoft.com/office/powerpoint/2010/main" val="64075424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32656"/>
            <a:ext cx="8229600" cy="648072"/>
          </a:xfrm>
        </p:spPr>
        <p:txBody>
          <a:bodyPr>
            <a:normAutofit fontScale="90000"/>
          </a:bodyPr>
          <a:lstStyle/>
          <a:p>
            <a:pPr lvl="1" algn="l" rtl="0">
              <a:spcBef>
                <a:spcPct val="0"/>
              </a:spcBef>
            </a:pPr>
            <a:r>
              <a:rPr lang="id-ID" sz="2800" b="1" dirty="0"/>
              <a:t>b. Faktor</a:t>
            </a:r>
            <a:r>
              <a:rPr lang="en-US" sz="2800" b="1" dirty="0"/>
              <a:t> </a:t>
            </a:r>
            <a:r>
              <a:rPr lang="en-US" sz="2800" b="1" dirty="0" err="1"/>
              <a:t>Lingkungan</a:t>
            </a:r>
            <a:br>
              <a:rPr lang="id-ID" dirty="0"/>
            </a:br>
            <a:endParaRPr lang="id-ID" dirty="0"/>
          </a:p>
        </p:txBody>
      </p:sp>
      <p:sp>
        <p:nvSpPr>
          <p:cNvPr id="3" name="Content Placeholder 2"/>
          <p:cNvSpPr>
            <a:spLocks noGrp="1"/>
          </p:cNvSpPr>
          <p:nvPr>
            <p:ph idx="1"/>
          </p:nvPr>
        </p:nvSpPr>
        <p:spPr>
          <a:xfrm>
            <a:off x="457200" y="1196752"/>
            <a:ext cx="8229600" cy="4929411"/>
          </a:xfrm>
        </p:spPr>
        <p:txBody>
          <a:bodyPr>
            <a:normAutofit/>
          </a:bodyPr>
          <a:lstStyle/>
          <a:p>
            <a:r>
              <a:rPr lang="en-US" sz="2400" b="1" dirty="0" err="1"/>
              <a:t>Kebisingan</a:t>
            </a:r>
            <a:endParaRPr lang="id-ID" sz="2400" b="1" dirty="0"/>
          </a:p>
          <a:p>
            <a:r>
              <a:rPr lang="en-US" sz="2400" b="1" dirty="0" err="1"/>
              <a:t>Suhu</a:t>
            </a:r>
            <a:r>
              <a:rPr lang="en-US" sz="2400" b="1" dirty="0"/>
              <a:t> </a:t>
            </a:r>
            <a:r>
              <a:rPr lang="en-US" sz="2400" b="1" dirty="0" err="1"/>
              <a:t>Udara</a:t>
            </a:r>
            <a:endParaRPr lang="id-ID" sz="2400" dirty="0"/>
          </a:p>
          <a:p>
            <a:r>
              <a:rPr lang="en-US" sz="2400" b="1" dirty="0" err="1"/>
              <a:t>Penerangan</a:t>
            </a:r>
            <a:endParaRPr lang="id-ID" sz="2400" dirty="0"/>
          </a:p>
          <a:p>
            <a:r>
              <a:rPr lang="en-US" sz="2400" b="1" dirty="0" err="1"/>
              <a:t>Lantai</a:t>
            </a:r>
            <a:r>
              <a:rPr lang="en-US" sz="2400" b="1" dirty="0"/>
              <a:t> </a:t>
            </a:r>
            <a:r>
              <a:rPr lang="en-US" sz="2400" b="1" dirty="0" err="1"/>
              <a:t>licin</a:t>
            </a:r>
            <a:endParaRPr lang="id-ID" sz="2400" dirty="0"/>
          </a:p>
        </p:txBody>
      </p:sp>
    </p:spTree>
    <p:extLst>
      <p:ext uri="{BB962C8B-B14F-4D97-AF65-F5344CB8AC3E}">
        <p14:creationId xmlns:p14="http://schemas.microsoft.com/office/powerpoint/2010/main" val="3195445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1" algn="l" rtl="0">
              <a:spcBef>
                <a:spcPct val="0"/>
              </a:spcBef>
            </a:pPr>
            <a:r>
              <a:rPr lang="id-ID" sz="3600" b="1" dirty="0"/>
              <a:t>c. </a:t>
            </a:r>
            <a:r>
              <a:rPr lang="id-ID" sz="2800" b="1" dirty="0"/>
              <a:t>Faktor</a:t>
            </a:r>
            <a:r>
              <a:rPr lang="en-US" sz="2800" b="1" dirty="0"/>
              <a:t> </a:t>
            </a:r>
            <a:r>
              <a:rPr lang="en-US" sz="2800" b="1" dirty="0" err="1"/>
              <a:t>Peralatan</a:t>
            </a:r>
            <a:br>
              <a:rPr lang="id-ID" sz="2800" b="1" dirty="0"/>
            </a:br>
            <a:endParaRPr lang="id-ID" sz="2800" b="1" dirty="0"/>
          </a:p>
        </p:txBody>
      </p:sp>
      <p:sp>
        <p:nvSpPr>
          <p:cNvPr id="3" name="Content Placeholder 2"/>
          <p:cNvSpPr>
            <a:spLocks noGrp="1"/>
          </p:cNvSpPr>
          <p:nvPr>
            <p:ph idx="1"/>
          </p:nvPr>
        </p:nvSpPr>
        <p:spPr/>
        <p:txBody>
          <a:bodyPr>
            <a:normAutofit/>
          </a:bodyPr>
          <a:lstStyle/>
          <a:p>
            <a:r>
              <a:rPr lang="en-US" sz="2400" b="1" dirty="0" err="1"/>
              <a:t>Kondisi</a:t>
            </a:r>
            <a:r>
              <a:rPr lang="en-US" sz="2400" b="1" dirty="0"/>
              <a:t> </a:t>
            </a:r>
            <a:r>
              <a:rPr lang="en-US" sz="2400" b="1" dirty="0" err="1"/>
              <a:t>mesin</a:t>
            </a:r>
            <a:endParaRPr lang="id-ID" sz="2400" dirty="0"/>
          </a:p>
          <a:p>
            <a:r>
              <a:rPr lang="en-US" sz="2400" b="1" dirty="0" err="1"/>
              <a:t>Letak</a:t>
            </a:r>
            <a:r>
              <a:rPr lang="en-US" sz="2400" b="1" dirty="0"/>
              <a:t> </a:t>
            </a:r>
            <a:r>
              <a:rPr lang="en-US" sz="2400" b="1" dirty="0" err="1"/>
              <a:t>mesin</a:t>
            </a:r>
            <a:endParaRPr lang="id-ID" sz="2400" dirty="0"/>
          </a:p>
          <a:p>
            <a:pPr marL="0" indent="0">
              <a:buNone/>
            </a:pPr>
            <a:endParaRPr lang="id-ID" sz="2400" dirty="0"/>
          </a:p>
        </p:txBody>
      </p:sp>
    </p:spTree>
    <p:extLst>
      <p:ext uri="{BB962C8B-B14F-4D97-AF65-F5344CB8AC3E}">
        <p14:creationId xmlns:p14="http://schemas.microsoft.com/office/powerpoint/2010/main" val="83600006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2" algn="l" rtl="0">
              <a:spcBef>
                <a:spcPct val="0"/>
              </a:spcBef>
            </a:pPr>
            <a:r>
              <a:rPr lang="id-ID" sz="3600" b="1" dirty="0"/>
              <a:t>2. Kebakaran </a:t>
            </a:r>
            <a:br>
              <a:rPr lang="id-ID" dirty="0"/>
            </a:br>
            <a:endParaRPr lang="id-ID" dirty="0"/>
          </a:p>
        </p:txBody>
      </p:sp>
      <p:sp>
        <p:nvSpPr>
          <p:cNvPr id="3" name="Content Placeholder 2"/>
          <p:cNvSpPr>
            <a:spLocks noGrp="1"/>
          </p:cNvSpPr>
          <p:nvPr>
            <p:ph idx="1"/>
          </p:nvPr>
        </p:nvSpPr>
        <p:spPr/>
        <p:txBody>
          <a:bodyPr>
            <a:normAutofit/>
          </a:bodyPr>
          <a:lstStyle/>
          <a:p>
            <a:pPr marL="457200" indent="-457200">
              <a:buAutoNum type="alphaLcPeriod"/>
            </a:pPr>
            <a:r>
              <a:rPr lang="id-ID" sz="2400" b="1" dirty="0"/>
              <a:t>Penyebab Kebakaran</a:t>
            </a:r>
          </a:p>
          <a:p>
            <a:pPr marL="0" indent="0">
              <a:buNone/>
            </a:pPr>
            <a:r>
              <a:rPr lang="id-ID" sz="2400" dirty="0"/>
              <a:t>Ada beberapa hal yang dapat menyebabkan terjadinya kebakaran, yaitu:</a:t>
            </a:r>
          </a:p>
          <a:p>
            <a:pPr marL="457200" lvl="0" indent="-457200">
              <a:buFont typeface="+mj-lt"/>
              <a:buAutoNum type="arabicPeriod"/>
            </a:pPr>
            <a:r>
              <a:rPr lang="id-ID" sz="2400" b="1" dirty="0"/>
              <a:t>Peledakan uap atau gas</a:t>
            </a:r>
            <a:endParaRPr lang="id-ID" sz="2400" dirty="0"/>
          </a:p>
          <a:p>
            <a:pPr marL="457200" lvl="0" indent="-457200">
              <a:buFont typeface="+mj-lt"/>
              <a:buAutoNum type="arabicPeriod"/>
            </a:pPr>
            <a:r>
              <a:rPr lang="id-ID" sz="2400" b="1" dirty="0"/>
              <a:t>Percikan api</a:t>
            </a:r>
            <a:endParaRPr lang="id-ID" sz="2400" dirty="0"/>
          </a:p>
          <a:p>
            <a:pPr marL="457200" lvl="0" indent="-457200">
              <a:buFont typeface="+mj-lt"/>
              <a:buAutoNum type="arabicPeriod"/>
            </a:pPr>
            <a:r>
              <a:rPr lang="id-ID" sz="2400" b="1" dirty="0"/>
              <a:t>Terbakar sendiri</a:t>
            </a:r>
            <a:endParaRPr lang="id-ID" sz="2400" dirty="0"/>
          </a:p>
          <a:p>
            <a:pPr marL="457200" lvl="0" indent="-457200">
              <a:buFont typeface="+mj-lt"/>
              <a:buAutoNum type="arabicPeriod"/>
            </a:pPr>
            <a:r>
              <a:rPr lang="id-ID" sz="2400" b="1" dirty="0"/>
              <a:t>Reaksi kimia</a:t>
            </a:r>
            <a:endParaRPr lang="id-ID" sz="2400" dirty="0"/>
          </a:p>
          <a:p>
            <a:pPr marL="0" indent="0">
              <a:buNone/>
            </a:pPr>
            <a:endParaRPr lang="id-ID" sz="2400" dirty="0"/>
          </a:p>
          <a:p>
            <a:pPr marL="0" indent="0">
              <a:buNone/>
            </a:pPr>
            <a:endParaRPr lang="id-ID" sz="2400" dirty="0"/>
          </a:p>
        </p:txBody>
      </p:sp>
    </p:spTree>
    <p:extLst>
      <p:ext uri="{BB962C8B-B14F-4D97-AF65-F5344CB8AC3E}">
        <p14:creationId xmlns:p14="http://schemas.microsoft.com/office/powerpoint/2010/main" val="1993082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lvl="3" algn="ctr" rtl="0">
              <a:spcBef>
                <a:spcPct val="0"/>
              </a:spcBef>
            </a:pPr>
            <a:r>
              <a:rPr lang="id-ID" sz="2000" b="1" dirty="0"/>
              <a:t>b.  Mengendalikan Kebakaran dengan Alat Pemadam Api Ringan (Apar)</a:t>
            </a:r>
            <a:br>
              <a:rPr lang="id-ID" sz="2800" dirty="0"/>
            </a:br>
            <a:endParaRPr lang="id-ID" sz="2800" dirty="0"/>
          </a:p>
        </p:txBody>
      </p:sp>
      <p:sp>
        <p:nvSpPr>
          <p:cNvPr id="3" name="Content Placeholder 2"/>
          <p:cNvSpPr>
            <a:spLocks noGrp="1"/>
          </p:cNvSpPr>
          <p:nvPr>
            <p:ph idx="1"/>
          </p:nvPr>
        </p:nvSpPr>
        <p:spPr/>
        <p:txBody>
          <a:bodyPr>
            <a:normAutofit/>
          </a:bodyPr>
          <a:lstStyle/>
          <a:p>
            <a:pPr marL="0" indent="0">
              <a:buNone/>
            </a:pPr>
            <a:r>
              <a:rPr lang="id-ID" sz="2400" dirty="0"/>
              <a:t>Alat pemadam api ringan (APAR) atau fire extinguisers adalah alat pemadam api yang mudah dipergunakan oleh satu orang untuk memadamkan api pada awal terjadinya kebakaran.</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47864" y="3140968"/>
            <a:ext cx="2124323" cy="32039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600279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2" algn="l" rtl="0">
              <a:spcBef>
                <a:spcPct val="0"/>
              </a:spcBef>
            </a:pPr>
            <a:r>
              <a:rPr lang="id-ID" sz="2400" b="1" dirty="0"/>
              <a:t>3.  Komunikasi di Tempat Kerja</a:t>
            </a:r>
            <a:br>
              <a:rPr lang="id-ID" sz="3200" dirty="0"/>
            </a:br>
            <a:endParaRPr lang="id-ID" sz="3200" dirty="0"/>
          </a:p>
        </p:txBody>
      </p:sp>
      <p:sp>
        <p:nvSpPr>
          <p:cNvPr id="3" name="Content Placeholder 2"/>
          <p:cNvSpPr>
            <a:spLocks noGrp="1"/>
          </p:cNvSpPr>
          <p:nvPr>
            <p:ph idx="1"/>
          </p:nvPr>
        </p:nvSpPr>
        <p:spPr/>
        <p:txBody>
          <a:bodyPr>
            <a:normAutofit fontScale="92500" lnSpcReduction="20000"/>
          </a:bodyPr>
          <a:lstStyle/>
          <a:p>
            <a:pPr marL="0" indent="0">
              <a:buNone/>
            </a:pPr>
            <a:r>
              <a:rPr lang="id-ID" dirty="0"/>
              <a:t>Komunikasi adalah pengiriman dan penerimaan pesan atau berita antara dua orang atau lebih sehingga pesan yang dimaksud dapat dipahami. </a:t>
            </a:r>
          </a:p>
          <a:p>
            <a:pPr marL="0" indent="0">
              <a:buNone/>
            </a:pPr>
            <a:endParaRPr lang="id-ID" sz="1800" b="1" dirty="0"/>
          </a:p>
          <a:p>
            <a:pPr marL="0" indent="0" algn="just">
              <a:buNone/>
            </a:pPr>
            <a:r>
              <a:rPr lang="id-ID" sz="1800" b="1" dirty="0"/>
              <a:t>Manfaat komunikasi</a:t>
            </a:r>
            <a:endParaRPr lang="id-ID" sz="1800" dirty="0"/>
          </a:p>
          <a:p>
            <a:pPr lvl="0" algn="just"/>
            <a:r>
              <a:rPr lang="id-ID" sz="1800" dirty="0"/>
              <a:t>Dapat mendapatkan keterangan atau informasi yang diperlukan dalam pelaksanaan pekerjaan,</a:t>
            </a:r>
          </a:p>
          <a:p>
            <a:pPr lvl="0" algn="just"/>
            <a:r>
              <a:rPr lang="id-ID" sz="1800" dirty="0"/>
              <a:t>Dapat mewujudkan kerjasama antarpersonil di tempat kerja dalam 	rangka pelaksanaan tugas/ pekerjaan,</a:t>
            </a:r>
          </a:p>
          <a:p>
            <a:pPr lvl="0" algn="just"/>
            <a:r>
              <a:rPr lang="id-ID" sz="1800" dirty="0"/>
              <a:t>Dapat memudahkan dalam pengambilan keputusan,</a:t>
            </a:r>
          </a:p>
          <a:p>
            <a:pPr lvl="0" algn="just"/>
            <a:r>
              <a:rPr lang="id-ID" sz="1800" dirty="0"/>
              <a:t>Dapat memudahkan dalam penyampaian kebijakan, peraturan, ataupun ketentuan yang berlaku di tempat kerja,</a:t>
            </a:r>
          </a:p>
          <a:p>
            <a:pPr lvl="0" algn="just"/>
            <a:r>
              <a:rPr lang="id-ID" sz="1800" dirty="0"/>
              <a:t>Dapat meningkatkan nilai-nilai kebersamaan dan kekeluargaan di tempat kerja,</a:t>
            </a:r>
          </a:p>
          <a:p>
            <a:pPr lvl="0" algn="just"/>
            <a:r>
              <a:rPr lang="id-ID" sz="1800" dirty="0"/>
              <a:t>Dapat memudahkan karyawan maupun pimpinan dalam mengakses perkembangan ilmu dan teknologi.</a:t>
            </a:r>
          </a:p>
          <a:p>
            <a:pPr marL="0" indent="0">
              <a:buNone/>
            </a:pPr>
            <a:endParaRPr lang="id-ID" sz="1800" dirty="0"/>
          </a:p>
        </p:txBody>
      </p:sp>
    </p:spTree>
    <p:extLst>
      <p:ext uri="{BB962C8B-B14F-4D97-AF65-F5344CB8AC3E}">
        <p14:creationId xmlns:p14="http://schemas.microsoft.com/office/powerpoint/2010/main" val="154045939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2" algn="l" rtl="0">
              <a:spcBef>
                <a:spcPct val="0"/>
              </a:spcBef>
            </a:pPr>
            <a:r>
              <a:rPr lang="id-ID" sz="2400" b="1" dirty="0"/>
              <a:t>4.  Prosedur Penanganan Darurat</a:t>
            </a:r>
            <a:br>
              <a:rPr lang="id-ID" sz="2800" dirty="0"/>
            </a:br>
            <a:endParaRPr lang="id-ID" sz="2800" dirty="0"/>
          </a:p>
        </p:txBody>
      </p:sp>
      <p:sp>
        <p:nvSpPr>
          <p:cNvPr id="3" name="Content Placeholder 2"/>
          <p:cNvSpPr>
            <a:spLocks noGrp="1"/>
          </p:cNvSpPr>
          <p:nvPr>
            <p:ph idx="1"/>
          </p:nvPr>
        </p:nvSpPr>
        <p:spPr/>
        <p:txBody>
          <a:bodyPr/>
          <a:lstStyle/>
          <a:p>
            <a:pPr marL="0" indent="0" algn="just">
              <a:buNone/>
            </a:pPr>
            <a:r>
              <a:rPr lang="id-ID" sz="2400" dirty="0"/>
              <a:t>Lingkup kerja bidang pertanian, khususnya perkebunan terbagi dalam dua kategori, yaitu di laboratorium dan di lapangan. Kedua jenis risiko pekerajan ini juga berbeda, karena karakteristiknya juga berbeda, dan untuk itu risiko pekerjaan dibedakan menjadi : </a:t>
            </a:r>
          </a:p>
          <a:p>
            <a:pPr marL="514350" indent="-514350" algn="just">
              <a:buAutoNum type="alphaLcPeriod"/>
            </a:pPr>
            <a:r>
              <a:rPr lang="id-ID" sz="2400" b="1" dirty="0"/>
              <a:t>Kebakaran</a:t>
            </a:r>
          </a:p>
          <a:p>
            <a:pPr marL="514350" lvl="0" indent="-514350" algn="just">
              <a:buFont typeface="Arial" pitchFamily="34" charset="0"/>
              <a:buAutoNum type="alphaLcPeriod"/>
            </a:pPr>
            <a:r>
              <a:rPr lang="id-ID" sz="2400" b="1" dirty="0"/>
              <a:t>Luka Karena Benda Tajam </a:t>
            </a:r>
          </a:p>
          <a:p>
            <a:pPr marL="514350" indent="-514350" algn="just">
              <a:buFont typeface="Arial" pitchFamily="34" charset="0"/>
              <a:buAutoNum type="alphaLcPeriod"/>
            </a:pPr>
            <a:r>
              <a:rPr lang="id-ID" sz="2400" b="1" dirty="0"/>
              <a:t>Luka Bakar </a:t>
            </a:r>
            <a:endParaRPr lang="id-ID" sz="2400" dirty="0"/>
          </a:p>
          <a:p>
            <a:pPr marL="514350" indent="-514350" algn="just">
              <a:buFont typeface="Arial" pitchFamily="34" charset="0"/>
              <a:buAutoNum type="alphaLcPeriod"/>
            </a:pPr>
            <a:r>
              <a:rPr lang="id-ID" sz="2400" b="1" dirty="0"/>
              <a:t>Luka pada mata </a:t>
            </a:r>
            <a:endParaRPr lang="id-ID" sz="2400" dirty="0"/>
          </a:p>
          <a:p>
            <a:pPr marL="514350" indent="-514350" algn="just">
              <a:buFont typeface="Arial" pitchFamily="34" charset="0"/>
              <a:buAutoNum type="alphaLcPeriod"/>
            </a:pPr>
            <a:r>
              <a:rPr lang="id-ID" sz="2400" b="1" dirty="0"/>
              <a:t>Keracunan </a:t>
            </a:r>
            <a:endParaRPr lang="id-ID" sz="2400" dirty="0"/>
          </a:p>
          <a:p>
            <a:pPr marL="0" lvl="0" indent="0" algn="just">
              <a:buNone/>
            </a:pPr>
            <a:endParaRPr lang="id-ID" sz="2400" dirty="0"/>
          </a:p>
          <a:p>
            <a:pPr marL="0" indent="0" algn="just">
              <a:buNone/>
            </a:pPr>
            <a:endParaRPr lang="id-ID" dirty="0"/>
          </a:p>
          <a:p>
            <a:pPr marL="0" indent="0" algn="just">
              <a:buNone/>
            </a:pPr>
            <a:endParaRPr lang="id-ID" dirty="0"/>
          </a:p>
        </p:txBody>
      </p:sp>
    </p:spTree>
    <p:extLst>
      <p:ext uri="{BB962C8B-B14F-4D97-AF65-F5344CB8AC3E}">
        <p14:creationId xmlns:p14="http://schemas.microsoft.com/office/powerpoint/2010/main" val="391359140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2" algn="l" rtl="0">
              <a:spcBef>
                <a:spcPct val="0"/>
              </a:spcBef>
            </a:pPr>
            <a:r>
              <a:rPr lang="id-ID" sz="3200" b="1" dirty="0"/>
              <a:t>5. Peralatan Darurat </a:t>
            </a:r>
            <a:br>
              <a:rPr lang="id-ID" dirty="0"/>
            </a:br>
            <a:endParaRPr lang="id-ID" dirty="0"/>
          </a:p>
        </p:txBody>
      </p:sp>
      <p:sp>
        <p:nvSpPr>
          <p:cNvPr id="3" name="Content Placeholder 2"/>
          <p:cNvSpPr>
            <a:spLocks noGrp="1"/>
          </p:cNvSpPr>
          <p:nvPr>
            <p:ph idx="1"/>
          </p:nvPr>
        </p:nvSpPr>
        <p:spPr>
          <a:xfrm>
            <a:off x="457200" y="1052736"/>
            <a:ext cx="8229600" cy="5073427"/>
          </a:xfrm>
        </p:spPr>
        <p:txBody>
          <a:bodyPr/>
          <a:lstStyle/>
          <a:p>
            <a:pPr marL="514350" lvl="0" indent="-514350">
              <a:buFont typeface="+mj-lt"/>
              <a:buAutoNum type="alphaLcPeriod"/>
            </a:pPr>
            <a:r>
              <a:rPr lang="id-ID" sz="2000" dirty="0"/>
              <a:t>Senter dan baterai</a:t>
            </a:r>
          </a:p>
          <a:p>
            <a:pPr marL="514350" indent="-514350">
              <a:buFont typeface="+mj-lt"/>
              <a:buAutoNum type="alphaLcPeriod"/>
            </a:pPr>
            <a:r>
              <a:rPr lang="id-ID" sz="2000" dirty="0"/>
              <a:t>air minum dan makanan</a:t>
            </a:r>
          </a:p>
          <a:p>
            <a:pPr marL="514350" indent="-514350">
              <a:buFont typeface="+mj-lt"/>
              <a:buAutoNum type="alphaLcPeriod"/>
            </a:pPr>
            <a:r>
              <a:rPr lang="id-ID" sz="2000" dirty="0"/>
              <a:t>korek api, pemantik, dan lilin</a:t>
            </a:r>
          </a:p>
          <a:p>
            <a:pPr marL="514350" indent="-514350">
              <a:buFont typeface="+mj-lt"/>
              <a:buAutoNum type="alphaLcPeriod"/>
            </a:pPr>
            <a:r>
              <a:rPr lang="id-ID" sz="2000" dirty="0"/>
              <a:t>Alarm kebakaran</a:t>
            </a:r>
          </a:p>
          <a:p>
            <a:pPr marL="514350" indent="-514350">
              <a:buFont typeface="+mj-lt"/>
              <a:buAutoNum type="alphaLcPeriod"/>
            </a:pPr>
            <a:r>
              <a:rPr lang="id-ID" sz="2000" dirty="0"/>
              <a:t>Bunyi Sirine</a:t>
            </a:r>
          </a:p>
          <a:p>
            <a:pPr marL="514350" indent="-514350">
              <a:buFont typeface="+mj-lt"/>
              <a:buAutoNum type="alphaLcPeriod"/>
            </a:pPr>
            <a:r>
              <a:rPr lang="id-ID" sz="2000" dirty="0"/>
              <a:t>Alarm Kebocoran Gas</a:t>
            </a:r>
          </a:p>
          <a:p>
            <a:pPr marL="514350" indent="-514350">
              <a:buFont typeface="+mj-lt"/>
              <a:buAutoNum type="alphaLcPeriod"/>
            </a:pPr>
            <a:r>
              <a:rPr lang="id-ID" sz="2000" dirty="0"/>
              <a:t>Alarm Pencurian</a:t>
            </a:r>
          </a:p>
          <a:p>
            <a:pPr marL="514350" indent="-514350">
              <a:buFont typeface="+mj-lt"/>
              <a:buAutoNum type="alphaLcPeriod"/>
            </a:pPr>
            <a:r>
              <a:rPr lang="id-ID" sz="2000" dirty="0"/>
              <a:t>Peralatan darurat/P3K</a:t>
            </a:r>
          </a:p>
          <a:p>
            <a:pPr marL="0" lvl="0" indent="0">
              <a:buNone/>
            </a:pPr>
            <a:endParaRPr lang="id-ID" sz="2000" dirty="0"/>
          </a:p>
          <a:p>
            <a:pPr marL="514350" indent="-514350">
              <a:buFont typeface="+mj-lt"/>
              <a:buAutoNum type="alphaLcPeriod"/>
            </a:pPr>
            <a:endParaRPr lang="id-ID" dirty="0"/>
          </a:p>
        </p:txBody>
      </p:sp>
    </p:spTree>
    <p:extLst>
      <p:ext uri="{BB962C8B-B14F-4D97-AF65-F5344CB8AC3E}">
        <p14:creationId xmlns:p14="http://schemas.microsoft.com/office/powerpoint/2010/main" val="1124963872"/>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2" algn="l" rtl="0">
              <a:spcBef>
                <a:spcPct val="0"/>
              </a:spcBef>
            </a:pPr>
            <a:r>
              <a:rPr lang="id-ID" sz="2800" b="1" dirty="0"/>
              <a:t>6. Organisasi yang mengelola K3</a:t>
            </a:r>
            <a:br>
              <a:rPr lang="id-ID" sz="2800" b="1" dirty="0"/>
            </a:br>
            <a:endParaRPr lang="id-ID" sz="2800" b="1" dirty="0"/>
          </a:p>
        </p:txBody>
      </p:sp>
      <p:sp>
        <p:nvSpPr>
          <p:cNvPr id="3" name="Content Placeholder 2"/>
          <p:cNvSpPr>
            <a:spLocks noGrp="1"/>
          </p:cNvSpPr>
          <p:nvPr>
            <p:ph idx="1"/>
          </p:nvPr>
        </p:nvSpPr>
        <p:spPr/>
        <p:txBody>
          <a:bodyPr/>
          <a:lstStyle/>
          <a:p>
            <a:pPr marL="0" indent="0">
              <a:buNone/>
            </a:pPr>
            <a:r>
              <a:rPr lang="id-ID" dirty="0"/>
              <a:t>Secara umum ada empat bentuk organisasi pengelola keselamatan dan kesehatan kerja yakni :</a:t>
            </a:r>
          </a:p>
          <a:p>
            <a:pPr marL="0" indent="0">
              <a:buNone/>
            </a:pPr>
            <a:endParaRPr lang="id-ID" dirty="0"/>
          </a:p>
          <a:p>
            <a:pPr marL="514350" lvl="0" indent="-514350">
              <a:buFont typeface="+mj-lt"/>
              <a:buAutoNum type="alphaLcPeriod"/>
            </a:pPr>
            <a:r>
              <a:rPr lang="id-ID" b="1" dirty="0"/>
              <a:t>Safety Department</a:t>
            </a:r>
            <a:endParaRPr lang="id-ID" dirty="0"/>
          </a:p>
          <a:p>
            <a:pPr marL="514350" lvl="0" indent="-514350">
              <a:buFont typeface="+mj-lt"/>
              <a:buAutoNum type="alphaLcPeriod"/>
            </a:pPr>
            <a:r>
              <a:rPr lang="id-ID" b="1" dirty="0"/>
              <a:t>Safety Committee</a:t>
            </a:r>
            <a:endParaRPr lang="id-ID" dirty="0"/>
          </a:p>
          <a:p>
            <a:pPr marL="514350" lvl="0" indent="-514350">
              <a:buFont typeface="+mj-lt"/>
              <a:buAutoNum type="alphaLcPeriod"/>
            </a:pPr>
            <a:r>
              <a:rPr lang="id-ID" b="1" dirty="0"/>
              <a:t>Bagian Personalia</a:t>
            </a:r>
            <a:endParaRPr lang="id-ID" dirty="0"/>
          </a:p>
          <a:p>
            <a:pPr marL="514350" lvl="0" indent="-514350">
              <a:buFont typeface="+mj-lt"/>
              <a:buAutoNum type="alphaLcPeriod"/>
            </a:pPr>
            <a:r>
              <a:rPr lang="id-ID" b="1" dirty="0"/>
              <a:t>Organisasi staf dan garis</a:t>
            </a:r>
            <a:endParaRPr lang="id-ID" dirty="0"/>
          </a:p>
        </p:txBody>
      </p:sp>
    </p:spTree>
    <p:extLst>
      <p:ext uri="{BB962C8B-B14F-4D97-AF65-F5344CB8AC3E}">
        <p14:creationId xmlns:p14="http://schemas.microsoft.com/office/powerpoint/2010/main" val="213975348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4722"/>
          </a:xfrm>
        </p:spPr>
        <p:txBody>
          <a:bodyPr>
            <a:normAutofit/>
          </a:bodyPr>
          <a:lstStyle/>
          <a:p>
            <a:endParaRPr lang="id-ID" sz="1200" dirty="0"/>
          </a:p>
        </p:txBody>
      </p:sp>
      <p:graphicFrame>
        <p:nvGraphicFramePr>
          <p:cNvPr id="3" name="Table 2"/>
          <p:cNvGraphicFramePr>
            <a:graphicFrameLocks noGrp="1"/>
          </p:cNvGraphicFramePr>
          <p:nvPr>
            <p:extLst>
              <p:ext uri="{D42A27DB-BD31-4B8C-83A1-F6EECF244321}">
                <p14:modId xmlns:p14="http://schemas.microsoft.com/office/powerpoint/2010/main" val="667774804"/>
              </p:ext>
            </p:extLst>
          </p:nvPr>
        </p:nvGraphicFramePr>
        <p:xfrm>
          <a:off x="467544" y="260648"/>
          <a:ext cx="8280920" cy="936104"/>
        </p:xfrm>
        <a:graphic>
          <a:graphicData uri="http://schemas.openxmlformats.org/drawingml/2006/table">
            <a:tbl>
              <a:tblPr>
                <a:tableStyleId>{5C22544A-7EE6-4342-B048-85BDC9FD1C3A}</a:tableStyleId>
              </a:tblPr>
              <a:tblGrid>
                <a:gridCol w="1762722">
                  <a:extLst>
                    <a:ext uri="{9D8B030D-6E8A-4147-A177-3AD203B41FA5}">
                      <a16:colId xmlns:a16="http://schemas.microsoft.com/office/drawing/2014/main" val="20000"/>
                    </a:ext>
                  </a:extLst>
                </a:gridCol>
                <a:gridCol w="6518198">
                  <a:extLst>
                    <a:ext uri="{9D8B030D-6E8A-4147-A177-3AD203B41FA5}">
                      <a16:colId xmlns:a16="http://schemas.microsoft.com/office/drawing/2014/main" val="20001"/>
                    </a:ext>
                  </a:extLst>
                </a:gridCol>
              </a:tblGrid>
              <a:tr h="936104">
                <a:tc>
                  <a:txBody>
                    <a:bodyPr/>
                    <a:lstStyle/>
                    <a:p>
                      <a:pPr algn="ctr">
                        <a:spcAft>
                          <a:spcPts val="0"/>
                        </a:spcAft>
                        <a:tabLst>
                          <a:tab pos="5068570" algn="l"/>
                          <a:tab pos="5643245" algn="r"/>
                        </a:tabLst>
                      </a:pPr>
                      <a:r>
                        <a:rPr lang="id-ID" sz="2800" dirty="0">
                          <a:effectLst/>
                        </a:rPr>
                        <a:t>3.</a:t>
                      </a:r>
                      <a:endParaRPr lang="id-ID" sz="2800" dirty="0">
                        <a:effectLst/>
                        <a:latin typeface="Arial"/>
                        <a:ea typeface="Times New Roman"/>
                        <a:cs typeface="Times New Roman"/>
                      </a:endParaRPr>
                    </a:p>
                  </a:txBody>
                  <a:tcPr marL="68580" marR="68580" marT="0" marB="0"/>
                </a:tc>
                <a:tc>
                  <a:txBody>
                    <a:bodyPr/>
                    <a:lstStyle/>
                    <a:p>
                      <a:pPr>
                        <a:spcAft>
                          <a:spcPts val="0"/>
                        </a:spcAft>
                        <a:tabLst>
                          <a:tab pos="5068570" algn="l"/>
                          <a:tab pos="5643245" algn="r"/>
                        </a:tabLst>
                      </a:pPr>
                      <a:r>
                        <a:rPr lang="id-ID" sz="2800" dirty="0">
                          <a:effectLst/>
                        </a:rPr>
                        <a:t>Memelihara infrastruktur dan lingkungan kerja </a:t>
                      </a:r>
                      <a:endParaRPr lang="id-ID" sz="2800" dirty="0">
                        <a:effectLst/>
                        <a:latin typeface="Arial"/>
                        <a:ea typeface="Times New Roman"/>
                        <a:cs typeface="Times New Roman"/>
                      </a:endParaRPr>
                    </a:p>
                  </a:txBody>
                  <a:tcPr marL="68580" marR="68580" marT="0" marB="0"/>
                </a:tc>
                <a:extLst>
                  <a:ext uri="{0D108BD9-81ED-4DB2-BD59-A6C34878D82A}">
                    <a16:rowId xmlns:a16="http://schemas.microsoft.com/office/drawing/2014/main" val="10000"/>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999525558"/>
              </p:ext>
            </p:extLst>
          </p:nvPr>
        </p:nvGraphicFramePr>
        <p:xfrm>
          <a:off x="2267744" y="1844821"/>
          <a:ext cx="6408711" cy="2808314"/>
        </p:xfrm>
        <a:graphic>
          <a:graphicData uri="http://schemas.openxmlformats.org/drawingml/2006/table">
            <a:tbl>
              <a:tblPr>
                <a:tableStyleId>{5C22544A-7EE6-4342-B048-85BDC9FD1C3A}</a:tableStyleId>
              </a:tblPr>
              <a:tblGrid>
                <a:gridCol w="764050">
                  <a:extLst>
                    <a:ext uri="{9D8B030D-6E8A-4147-A177-3AD203B41FA5}">
                      <a16:colId xmlns:a16="http://schemas.microsoft.com/office/drawing/2014/main" val="20000"/>
                    </a:ext>
                  </a:extLst>
                </a:gridCol>
                <a:gridCol w="5644661">
                  <a:extLst>
                    <a:ext uri="{9D8B030D-6E8A-4147-A177-3AD203B41FA5}">
                      <a16:colId xmlns:a16="http://schemas.microsoft.com/office/drawing/2014/main" val="20001"/>
                    </a:ext>
                  </a:extLst>
                </a:gridCol>
              </a:tblGrid>
              <a:tr h="1404157">
                <a:tc>
                  <a:txBody>
                    <a:bodyPr/>
                    <a:lstStyle/>
                    <a:p>
                      <a:pPr algn="just">
                        <a:spcAft>
                          <a:spcPts val="0"/>
                        </a:spcAft>
                        <a:tabLst>
                          <a:tab pos="5068570" algn="l"/>
                          <a:tab pos="5643245" algn="r"/>
                        </a:tabLst>
                      </a:pPr>
                      <a:r>
                        <a:rPr lang="id-ID" sz="2000" dirty="0">
                          <a:effectLst/>
                        </a:rPr>
                        <a:t>3.1</a:t>
                      </a:r>
                      <a:endParaRPr lang="id-ID" sz="2000" dirty="0">
                        <a:effectLst/>
                        <a:latin typeface="Arial"/>
                        <a:ea typeface="Times New Roman"/>
                        <a:cs typeface="Times New Roman"/>
                      </a:endParaRPr>
                    </a:p>
                  </a:txBody>
                  <a:tcPr marL="68580" marR="68580" marT="0" marB="0"/>
                </a:tc>
                <a:tc>
                  <a:txBody>
                    <a:bodyPr/>
                    <a:lstStyle/>
                    <a:p>
                      <a:pPr algn="just">
                        <a:spcAft>
                          <a:spcPts val="0"/>
                        </a:spcAft>
                        <a:tabLst>
                          <a:tab pos="5068570" algn="l"/>
                          <a:tab pos="5643245" algn="r"/>
                        </a:tabLst>
                      </a:pPr>
                      <a:r>
                        <a:rPr lang="id-ID" sz="2000" dirty="0">
                          <a:effectLst/>
                        </a:rPr>
                        <a:t>Kontribusi semua komponen kesehatan dan keselamatan kerja diusahakan terus menerus dan dilaksanakan untuk keseluruhan infrastruktur</a:t>
                      </a:r>
                      <a:endParaRPr lang="id-ID" sz="2000" dirty="0">
                        <a:effectLst/>
                        <a:latin typeface="Arial"/>
                        <a:ea typeface="Times New Roman"/>
                        <a:cs typeface="Times New Roman"/>
                      </a:endParaRPr>
                    </a:p>
                  </a:txBody>
                  <a:tcPr marL="68580" marR="68580" marT="0" marB="0"/>
                </a:tc>
                <a:extLst>
                  <a:ext uri="{0D108BD9-81ED-4DB2-BD59-A6C34878D82A}">
                    <a16:rowId xmlns:a16="http://schemas.microsoft.com/office/drawing/2014/main" val="10000"/>
                  </a:ext>
                </a:extLst>
              </a:tr>
              <a:tr h="1404157">
                <a:tc>
                  <a:txBody>
                    <a:bodyPr/>
                    <a:lstStyle/>
                    <a:p>
                      <a:pPr algn="just">
                        <a:spcAft>
                          <a:spcPts val="0"/>
                        </a:spcAft>
                        <a:tabLst>
                          <a:tab pos="5068570" algn="l"/>
                          <a:tab pos="5643245" algn="r"/>
                        </a:tabLst>
                      </a:pPr>
                      <a:r>
                        <a:rPr lang="id-ID" sz="2000">
                          <a:effectLst/>
                        </a:rPr>
                        <a:t>3.2</a:t>
                      </a:r>
                      <a:endParaRPr lang="id-ID" sz="2000">
                        <a:effectLst/>
                        <a:latin typeface="Arial"/>
                        <a:ea typeface="Times New Roman"/>
                        <a:cs typeface="Times New Roman"/>
                      </a:endParaRPr>
                    </a:p>
                  </a:txBody>
                  <a:tcPr marL="68580" marR="68580" marT="0" marB="0"/>
                </a:tc>
                <a:tc>
                  <a:txBody>
                    <a:bodyPr/>
                    <a:lstStyle/>
                    <a:p>
                      <a:pPr algn="just">
                        <a:spcAft>
                          <a:spcPts val="0"/>
                        </a:spcAft>
                        <a:tabLst>
                          <a:tab pos="5068570" algn="l"/>
                          <a:tab pos="5643245" algn="r"/>
                        </a:tabLst>
                      </a:pPr>
                      <a:r>
                        <a:rPr lang="id-ID" sz="2000" dirty="0">
                          <a:effectLst/>
                        </a:rPr>
                        <a:t>Bantuan kesehatan dan keselamatan kerja disiapkan untuk antisipasi efektif dalam mengendalikan resiko yang berhubungan dengan tugas/perkerjaan di tempat kerja. </a:t>
                      </a:r>
                      <a:endParaRPr lang="id-ID" sz="2000" dirty="0">
                        <a:effectLst/>
                        <a:latin typeface="Arial"/>
                        <a:ea typeface="Times New Roman"/>
                        <a:cs typeface="Times New Roman"/>
                      </a:endParaRPr>
                    </a:p>
                  </a:txBody>
                  <a:tcPr marL="68580" marR="68580" marT="0" marB="0"/>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71093051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10146"/>
          </a:xfrm>
        </p:spPr>
        <p:txBody>
          <a:bodyPr>
            <a:normAutofit fontScale="90000"/>
          </a:bodyPr>
          <a:lstStyle/>
          <a:p>
            <a:pPr lvl="0"/>
            <a:br>
              <a:rPr lang="id-ID" sz="3600" b="1" dirty="0"/>
            </a:br>
            <a:br>
              <a:rPr lang="id-ID" sz="3600" b="1" dirty="0"/>
            </a:br>
            <a:r>
              <a:rPr lang="id-ID" sz="3600" b="1" dirty="0">
                <a:solidFill>
                  <a:srgbClr val="FF0000"/>
                </a:solidFill>
              </a:rPr>
              <a:t>Pengetahuan yang Diperlukan dalam Memelihara Infrastruktur dan Lingkungan Kerja</a:t>
            </a:r>
            <a:br>
              <a:rPr lang="id-ID" dirty="0"/>
            </a:br>
            <a:endParaRPr lang="id-ID" dirty="0"/>
          </a:p>
        </p:txBody>
      </p:sp>
      <p:sp>
        <p:nvSpPr>
          <p:cNvPr id="3" name="Content Placeholder 2"/>
          <p:cNvSpPr>
            <a:spLocks noGrp="1"/>
          </p:cNvSpPr>
          <p:nvPr>
            <p:ph idx="1"/>
          </p:nvPr>
        </p:nvSpPr>
        <p:spPr/>
        <p:txBody>
          <a:bodyPr>
            <a:normAutofit lnSpcReduction="10000"/>
          </a:bodyPr>
          <a:lstStyle/>
          <a:p>
            <a:pPr marL="514350" lvl="0" indent="-514350">
              <a:buFont typeface="+mj-lt"/>
              <a:buAutoNum type="arabicPeriod"/>
            </a:pPr>
            <a:r>
              <a:rPr lang="id-ID" sz="2000" b="1" dirty="0"/>
              <a:t>Komponen Keselamatan dan Kesehatan Kerja (K3)</a:t>
            </a:r>
          </a:p>
          <a:p>
            <a:pPr marL="0" indent="0">
              <a:buNone/>
            </a:pPr>
            <a:r>
              <a:rPr lang="id-ID" sz="2000" dirty="0"/>
              <a:t>Dalam kegiatan K3 ada beberapa hal yang perlu menjadi perhatian demi terselenggaranya kegiatan yang "zero accident". </a:t>
            </a:r>
          </a:p>
          <a:p>
            <a:pPr marL="0" indent="0">
              <a:buNone/>
            </a:pPr>
            <a:r>
              <a:rPr lang="id-ID" sz="2000" dirty="0"/>
              <a:t>	Adapun komponen-komponen yang menjadi perhatian tersebut adalah sebagai berikut :</a:t>
            </a:r>
          </a:p>
          <a:p>
            <a:pPr marL="514350" indent="-514350">
              <a:buFont typeface="+mj-lt"/>
              <a:buAutoNum type="alphaLcPeriod"/>
            </a:pPr>
            <a:r>
              <a:rPr lang="id-ID" sz="2000" dirty="0"/>
              <a:t>APD / Alat Pelindung Diri</a:t>
            </a:r>
          </a:p>
          <a:p>
            <a:pPr marL="514350" lvl="0" indent="-514350">
              <a:buFont typeface="+mj-lt"/>
              <a:buAutoNum type="alphaLcPeriod"/>
            </a:pPr>
            <a:r>
              <a:rPr lang="id-ID" sz="2000" dirty="0"/>
              <a:t>Perlengkapan K3 </a:t>
            </a:r>
          </a:p>
          <a:p>
            <a:pPr marL="514350" lvl="0" indent="-514350">
              <a:buFont typeface="+mj-lt"/>
              <a:buAutoNum type="alphaLcPeriod"/>
            </a:pPr>
            <a:r>
              <a:rPr lang="id-ID" sz="2000" dirty="0"/>
              <a:t>Alat Bantu Kerja </a:t>
            </a:r>
            <a:endParaRPr lang="id-ID" dirty="0"/>
          </a:p>
          <a:p>
            <a:pPr marL="514350" indent="-514350">
              <a:buFont typeface="+mj-lt"/>
              <a:buAutoNum type="alphaLcPeriod"/>
            </a:pPr>
            <a:r>
              <a:rPr lang="id-ID" sz="2000" dirty="0"/>
              <a:t>Peralatan Kerja </a:t>
            </a:r>
          </a:p>
          <a:p>
            <a:pPr marL="514350" lvl="0" indent="-514350">
              <a:buFont typeface="+mj-lt"/>
              <a:buAutoNum type="alphaLcPeriod"/>
            </a:pPr>
            <a:r>
              <a:rPr lang="id-ID" sz="2000" dirty="0"/>
              <a:t>Barak, Sanitasi dan Air Minum </a:t>
            </a:r>
          </a:p>
          <a:p>
            <a:pPr marL="514350" indent="-514350">
              <a:buFont typeface="+mj-lt"/>
              <a:buAutoNum type="alphaLcPeriod"/>
            </a:pPr>
            <a:r>
              <a:rPr lang="id-ID" sz="2000" dirty="0"/>
              <a:t>Penanganan emergency (Nomor telepon rumah sakit terdekat, polsek, pemadam kebakaran, dll)</a:t>
            </a:r>
          </a:p>
          <a:p>
            <a:pPr marL="514350" indent="-514350">
              <a:buFont typeface="+mj-lt"/>
              <a:buAutoNum type="alphaLcPeriod"/>
            </a:pPr>
            <a:r>
              <a:rPr lang="id-ID" sz="2000" dirty="0"/>
              <a:t>Pola pelaksanaan SMK3 (SOP, Aturan, Pedoman).</a:t>
            </a:r>
          </a:p>
        </p:txBody>
      </p:sp>
    </p:spTree>
    <p:extLst>
      <p:ext uri="{BB962C8B-B14F-4D97-AF65-F5344CB8AC3E}">
        <p14:creationId xmlns:p14="http://schemas.microsoft.com/office/powerpoint/2010/main" val="314737046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9552" y="404664"/>
            <a:ext cx="8229600" cy="706090"/>
          </a:xfrm>
        </p:spPr>
        <p:txBody>
          <a:bodyPr>
            <a:normAutofit fontScale="90000"/>
          </a:bodyPr>
          <a:lstStyle/>
          <a:p>
            <a:pPr lvl="0"/>
            <a:br>
              <a:rPr lang="id-ID" sz="3600" b="1" dirty="0"/>
            </a:br>
            <a:r>
              <a:rPr lang="id-ID" sz="3600" b="1" dirty="0"/>
              <a:t>2. Bantuan Kesehatan dan Keselamatan Kerja </a:t>
            </a:r>
            <a:br>
              <a:rPr lang="id-ID" dirty="0"/>
            </a:br>
            <a:endParaRPr lang="id-ID" dirty="0"/>
          </a:p>
        </p:txBody>
      </p:sp>
      <p:sp>
        <p:nvSpPr>
          <p:cNvPr id="5" name="Content Placeholder 4"/>
          <p:cNvSpPr>
            <a:spLocks noGrp="1"/>
          </p:cNvSpPr>
          <p:nvPr>
            <p:ph idx="1"/>
          </p:nvPr>
        </p:nvSpPr>
        <p:spPr>
          <a:xfrm>
            <a:off x="457200" y="1600200"/>
            <a:ext cx="8229600" cy="5069160"/>
          </a:xfrm>
        </p:spPr>
        <p:txBody>
          <a:bodyPr>
            <a:normAutofit fontScale="85000" lnSpcReduction="20000"/>
          </a:bodyPr>
          <a:lstStyle/>
          <a:p>
            <a:pPr marL="0" indent="0" algn="just">
              <a:buNone/>
            </a:pPr>
            <a:r>
              <a:rPr lang="id-ID" sz="2400" dirty="0"/>
              <a:t>	</a:t>
            </a:r>
            <a:r>
              <a:rPr lang="id-ID" sz="2800" dirty="0"/>
              <a:t>Kesehatan kerja merupakan bagian spesifik dari segi kesehatan umumnya, yang lebih memfokuskan lingkup kegiatannya pada peningkatan kualitas hidup tenaga kerja melalui penerapan upaya kesehatan.</a:t>
            </a:r>
          </a:p>
          <a:p>
            <a:pPr marL="0" indent="0" algn="just">
              <a:buNone/>
            </a:pPr>
            <a:endParaRPr lang="id-ID" sz="2400" dirty="0"/>
          </a:p>
          <a:p>
            <a:pPr marL="0" indent="0">
              <a:buNone/>
            </a:pPr>
            <a:r>
              <a:rPr lang="id-ID" sz="2800" dirty="0"/>
              <a:t>Di tempat kerja, kesehatan dan kinerja seorang tenaga kerja dipengaruhi oleh :</a:t>
            </a:r>
          </a:p>
          <a:p>
            <a:pPr lvl="1"/>
            <a:r>
              <a:rPr lang="id-ID" dirty="0"/>
              <a:t>Beban kerja, berupa beban fisik, mental dan sosial, sehingga upaya penempatan tenaga kerja sesuai dengan kemampuannya perlu diperhatikan.</a:t>
            </a:r>
          </a:p>
          <a:p>
            <a:pPr lvl="1"/>
            <a:r>
              <a:rPr lang="id-ID" dirty="0"/>
              <a:t>Kapasitas kerja yang banyak bergantung pada pendidikan, keterampilan, kesegaran jasmani, ukuran tubuh, keadaan gizi dan sebagainya.</a:t>
            </a:r>
          </a:p>
          <a:p>
            <a:pPr lvl="1"/>
            <a:r>
              <a:rPr lang="id-ID" dirty="0"/>
              <a:t>Beban Tambahan/Lingkungan kerja (fisik, kimia, biologik, ergonomik &amp; psikososial).</a:t>
            </a:r>
          </a:p>
          <a:p>
            <a:pPr marL="0" indent="0" algn="just">
              <a:buNone/>
            </a:pPr>
            <a:endParaRPr lang="id-ID" sz="2400" dirty="0"/>
          </a:p>
        </p:txBody>
      </p:sp>
    </p:spTree>
    <p:extLst>
      <p:ext uri="{BB962C8B-B14F-4D97-AF65-F5344CB8AC3E}">
        <p14:creationId xmlns:p14="http://schemas.microsoft.com/office/powerpoint/2010/main" val="231595149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id-ID" b="1" dirty="0"/>
            </a:br>
            <a:r>
              <a:rPr lang="id-ID" sz="4000" b="1" dirty="0"/>
              <a:t>Batasan Sistem Pelayanan Kesehatan Kerja</a:t>
            </a:r>
            <a:br>
              <a:rPr lang="id-ID" sz="4000" dirty="0"/>
            </a:br>
            <a:endParaRPr lang="id-ID" sz="4000" dirty="0"/>
          </a:p>
        </p:txBody>
      </p:sp>
      <p:sp>
        <p:nvSpPr>
          <p:cNvPr id="3" name="Content Placeholder 2"/>
          <p:cNvSpPr>
            <a:spLocks noGrp="1"/>
          </p:cNvSpPr>
          <p:nvPr>
            <p:ph idx="1"/>
          </p:nvPr>
        </p:nvSpPr>
        <p:spPr/>
        <p:txBody>
          <a:bodyPr>
            <a:normAutofit/>
          </a:bodyPr>
          <a:lstStyle/>
          <a:p>
            <a:pPr algn="just"/>
            <a:r>
              <a:rPr lang="id-ID" dirty="0"/>
              <a:t>Bantuan Pelayanan Kesehatan Kerja menurut Peraturan Menteri Tenaga Kerja &amp; Transmigrasi No. 01/MEN/1982 adalah pelayanan kesehatan yang diselenggarakan untuk melindungi pekerja dari kemungkinan mengalami gangguan kesehatan yang disebabkan oleh pekerja dan lingkungan kerja serta mengupayakan peningkatan kemampuan fisik pekerja.</a:t>
            </a:r>
          </a:p>
          <a:p>
            <a:pPr marL="0" indent="0" algn="just">
              <a:buNone/>
            </a:pPr>
            <a:endParaRPr lang="id-ID" dirty="0"/>
          </a:p>
        </p:txBody>
      </p:sp>
    </p:spTree>
    <p:extLst>
      <p:ext uri="{BB962C8B-B14F-4D97-AF65-F5344CB8AC3E}">
        <p14:creationId xmlns:p14="http://schemas.microsoft.com/office/powerpoint/2010/main" val="343206535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id-ID" b="1" dirty="0"/>
            </a:br>
            <a:r>
              <a:rPr lang="id-ID" b="1" dirty="0"/>
              <a:t>Tujuan Sistem Pelayanan Kesehatan Kerja</a:t>
            </a:r>
            <a:br>
              <a:rPr lang="id-ID" dirty="0"/>
            </a:br>
            <a:endParaRPr lang="id-ID" dirty="0"/>
          </a:p>
        </p:txBody>
      </p:sp>
      <p:sp>
        <p:nvSpPr>
          <p:cNvPr id="3" name="Content Placeholder 2"/>
          <p:cNvSpPr>
            <a:spLocks noGrp="1"/>
          </p:cNvSpPr>
          <p:nvPr>
            <p:ph idx="1"/>
          </p:nvPr>
        </p:nvSpPr>
        <p:spPr/>
        <p:txBody>
          <a:bodyPr>
            <a:normAutofit fontScale="92500"/>
          </a:bodyPr>
          <a:lstStyle/>
          <a:p>
            <a:pPr lvl="1"/>
            <a:r>
              <a:rPr lang="id-ID" dirty="0"/>
              <a:t>Memberikan bantuan kepada tenaga kerja dalam penyesuaian diri baik fisik maupun mental terutama dalam penyesuaian pekerjaan dengan tenaga kerja.</a:t>
            </a:r>
          </a:p>
          <a:p>
            <a:pPr lvl="1"/>
            <a:r>
              <a:rPr lang="id-ID" dirty="0"/>
              <a:t>Melindungi tenaga kerja terhadap setiap gangguan kesehatan yang timbul dari pekerjaan atau lingkungan kerja.</a:t>
            </a:r>
          </a:p>
          <a:p>
            <a:pPr lvl="1"/>
            <a:r>
              <a:rPr lang="id-ID" dirty="0"/>
              <a:t>Meningkatkan kesehatan badan, kondisi mental dan kemampuan fisik tenaga kerja.</a:t>
            </a:r>
          </a:p>
          <a:p>
            <a:pPr lvl="1"/>
            <a:r>
              <a:rPr lang="id-ID" dirty="0"/>
              <a:t>Memberi pengobatan, perawatan dan rehabilitasi bagi tenaga kerja.</a:t>
            </a:r>
          </a:p>
        </p:txBody>
      </p:sp>
    </p:spTree>
    <p:extLst>
      <p:ext uri="{BB962C8B-B14F-4D97-AF65-F5344CB8AC3E}">
        <p14:creationId xmlns:p14="http://schemas.microsoft.com/office/powerpoint/2010/main" val="2422452683"/>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6632"/>
            <a:ext cx="8229600" cy="6009531"/>
          </a:xfrm>
        </p:spPr>
        <p:txBody>
          <a:bodyPr>
            <a:normAutofit/>
          </a:bodyPr>
          <a:lstStyle/>
          <a:p>
            <a:pPr marL="0" indent="0">
              <a:buNone/>
            </a:pPr>
            <a:r>
              <a:rPr lang="id-ID" b="1" dirty="0"/>
              <a:t>Tugas Pokok Sistem Pelayanan Kesehatan Kerja</a:t>
            </a:r>
          </a:p>
          <a:p>
            <a:pPr marL="0" indent="0">
              <a:buNone/>
            </a:pPr>
            <a:endParaRPr lang="id-ID" dirty="0"/>
          </a:p>
          <a:p>
            <a:pPr lvl="0"/>
            <a:r>
              <a:rPr lang="id-ID" sz="1800" dirty="0"/>
              <a:t>Pemeriksaan kesehatan sebelum bekerja, berkala dan khusus.</a:t>
            </a:r>
          </a:p>
          <a:p>
            <a:pPr lvl="0"/>
            <a:r>
              <a:rPr lang="id-ID" sz="1800" dirty="0"/>
              <a:t>Pembinaan dan pengawasan atas penyesuaian pekerjaan dan tenaga kerja</a:t>
            </a:r>
          </a:p>
          <a:p>
            <a:pPr lvl="0"/>
            <a:r>
              <a:rPr lang="id-ID" sz="1800" dirty="0"/>
              <a:t>Pembinaan dan pengawasan terhadap lingkungan kerja.</a:t>
            </a:r>
          </a:p>
          <a:p>
            <a:pPr lvl="0"/>
            <a:r>
              <a:rPr lang="id-ID" sz="1800" dirty="0"/>
              <a:t>Pembinaan dan pengawasan terhadap perlengkapan sanitair.</a:t>
            </a:r>
          </a:p>
          <a:p>
            <a:pPr lvl="0"/>
            <a:r>
              <a:rPr lang="id-ID" sz="1800" dirty="0"/>
              <a:t>Pembinaan dan pengawasan perlengkapan untuk kesehatan kerja.</a:t>
            </a:r>
          </a:p>
          <a:p>
            <a:pPr lvl="0"/>
            <a:r>
              <a:rPr lang="id-ID" sz="1800" dirty="0"/>
              <a:t>Pencegahan dan pengobatan terhadap penyakit umum dan penyakit akibat kerja.</a:t>
            </a:r>
          </a:p>
          <a:p>
            <a:pPr lvl="0"/>
            <a:r>
              <a:rPr lang="id-ID" sz="1800" dirty="0"/>
              <a:t>P3K</a:t>
            </a:r>
          </a:p>
          <a:p>
            <a:pPr lvl="0"/>
            <a:r>
              <a:rPr lang="id-ID" sz="1800" dirty="0"/>
              <a:t>Pendidikan untuk tenaga kerja &amp; Latihan Petugas P3K</a:t>
            </a:r>
          </a:p>
          <a:p>
            <a:pPr lvl="0"/>
            <a:r>
              <a:rPr lang="id-ID" sz="1800" dirty="0"/>
              <a:t>Memberi nasehat mengenai perencanaan &amp; Pembuatan tempat kerja, alat pelindung diri, gizi, penyelenggaraan makanan di tempat kerja</a:t>
            </a:r>
          </a:p>
          <a:p>
            <a:pPr lvl="0"/>
            <a:r>
              <a:rPr lang="id-ID" sz="1800" dirty="0"/>
              <a:t>Membantu usaha rehabilitasi akibat kecelakaan &amp; Penyakit Akibat Kerja</a:t>
            </a:r>
          </a:p>
          <a:p>
            <a:pPr lvl="0"/>
            <a:r>
              <a:rPr lang="id-ID" sz="1800" dirty="0"/>
              <a:t>Pembinaan &amp; Pengawasan Tenaga Kerja yang mempunyai kelainan tertentu terhadap kesehatan.</a:t>
            </a:r>
          </a:p>
          <a:p>
            <a:pPr lvl="0"/>
            <a:r>
              <a:rPr lang="id-ID" sz="1800" dirty="0"/>
              <a:t>Memberi laporan berkala tentang pelayanan kesehatan kerja kepada pengurus.</a:t>
            </a:r>
          </a:p>
          <a:p>
            <a:pPr marL="0" indent="0">
              <a:buNone/>
            </a:pPr>
            <a:endParaRPr lang="id-ID" sz="1800" dirty="0"/>
          </a:p>
        </p:txBody>
      </p:sp>
    </p:spTree>
    <p:extLst>
      <p:ext uri="{BB962C8B-B14F-4D97-AF65-F5344CB8AC3E}">
        <p14:creationId xmlns:p14="http://schemas.microsoft.com/office/powerpoint/2010/main" val="415277065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1143000"/>
          </a:xfrm>
        </p:spPr>
        <p:txBody>
          <a:bodyPr/>
          <a:lstStyle/>
          <a:p>
            <a:r>
              <a:rPr lang="id-ID" dirty="0"/>
              <a:t>TERIMAKASIH</a:t>
            </a:r>
          </a:p>
        </p:txBody>
      </p:sp>
      <p:pic>
        <p:nvPicPr>
          <p:cNvPr id="2050" name="Picture 2" descr="D:\4 my mind (Try_Aufa)\BBM\IMG_20160731_09003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0494" y="2852936"/>
            <a:ext cx="3048000" cy="30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922134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432</TotalTime>
  <Words>1819</Words>
  <Application>Microsoft Office PowerPoint</Application>
  <PresentationFormat>On-screen Show (4:3)</PresentationFormat>
  <Paragraphs>213</Paragraphs>
  <Slides>41</Slides>
  <Notes>0</Notes>
  <HiddenSlides>0</HiddenSlides>
  <MMClips>19</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Arial</vt:lpstr>
      <vt:lpstr>Calibri</vt:lpstr>
      <vt:lpstr>Courier New</vt:lpstr>
      <vt:lpstr>Tahoma</vt:lpstr>
      <vt:lpstr>Times New Roman</vt:lpstr>
      <vt:lpstr>Office Theme</vt:lpstr>
      <vt:lpstr>Memenuhi Persyaratan Kesehatan, Keselamatan dan Lingkungan di Tempat Kerja (K3)</vt:lpstr>
      <vt:lpstr>PowerPoint Presentation</vt:lpstr>
      <vt:lpstr>PowerPoint Presentation</vt:lpstr>
      <vt:lpstr>PowerPoint Presentation</vt:lpstr>
      <vt:lpstr>   Mari kita lihat tanda bahaya yang dapat kita identifikasi dengan benar.   </vt:lpstr>
      <vt:lpstr>PowerPoint Presentation</vt:lpstr>
      <vt:lpstr>PowerPoint Presentation</vt:lpstr>
      <vt:lpstr>2. Komponen Keselamatan Kerja     Peralatan atau perlengkapan pertolongan pertama pada kecelakaan minimal yang perlu dipersiapkan dalam usaha memberikan pertolongan, antara lain sebagai berikut:  </vt:lpstr>
      <vt:lpstr>b.  Obat-obatan P3K  </vt:lpstr>
      <vt:lpstr>3. Identifikasi Pakaian Pelindung dan Peralatan yang Dibutuhkan untuk Bekerja</vt:lpstr>
      <vt:lpstr>Ada berbagai macam peralatan pelindung diri yang pada umumnya digunakan,  </vt:lpstr>
      <vt:lpstr>2. Sepatu Karet (sepatu boot) </vt:lpstr>
      <vt:lpstr>3. APD tangan  termasuk jari-jari </vt:lpstr>
      <vt:lpstr>4. Masker (Respirator)/APD mulut dan hidung </vt:lpstr>
      <vt:lpstr> 5. Penutup Telinga (Ear Plug / Ear Muff) </vt:lpstr>
      <vt:lpstr>6.Kaca Mata Pengaman (Safety Glasses) </vt:lpstr>
      <vt:lpstr>7. Alat Pelindung Kepala </vt:lpstr>
      <vt:lpstr>8. Pelindung wajah (Face Shield) </vt:lpstr>
      <vt:lpstr>9. APD bagian tubuh</vt:lpstr>
      <vt:lpstr> 4. Penilaian Resiko Pekerjaan sebelum melakukan penanganan secara manual  </vt:lpstr>
      <vt:lpstr> 5. Resiko Pekerjaan dan Tindakan Antisipasi untuk Mengurangi Resiko Pekerjaan di Tempat Pekerja </vt:lpstr>
      <vt:lpstr>b. Antisipasi resiko  </vt:lpstr>
      <vt:lpstr> 6. Prosedur Operasi Standar (POS) dan Instruksi Kerja untuk Pengendalian pekerjaan berbahaya </vt:lpstr>
      <vt:lpstr>PowerPoint Presentation</vt:lpstr>
      <vt:lpstr>Pengetahuan yang Diperlukan dalam Melakukan Tindakan Kesehatan dan Keselamatan Kerja dalam Kondisi Berbahaya/Darurat </vt:lpstr>
      <vt:lpstr> 1. Faktor penyebab kecelakaan kerja </vt:lpstr>
      <vt:lpstr>b. Faktor Lingkungan </vt:lpstr>
      <vt:lpstr>c. Faktor Peralatan </vt:lpstr>
      <vt:lpstr>2. Kebakaran  </vt:lpstr>
      <vt:lpstr>b.  Mengendalikan Kebakaran dengan Alat Pemadam Api Ringan (Apar) </vt:lpstr>
      <vt:lpstr>3.  Komunikasi di Tempat Kerja </vt:lpstr>
      <vt:lpstr>4.  Prosedur Penanganan Darurat </vt:lpstr>
      <vt:lpstr>5. Peralatan Darurat  </vt:lpstr>
      <vt:lpstr>6. Organisasi yang mengelola K3 </vt:lpstr>
      <vt:lpstr>PowerPoint Presentation</vt:lpstr>
      <vt:lpstr>  Pengetahuan yang Diperlukan dalam Memelihara Infrastruktur dan Lingkungan Kerja </vt:lpstr>
      <vt:lpstr> 2. Bantuan Kesehatan dan Keselamatan Kerja  </vt:lpstr>
      <vt:lpstr> Batasan Sistem Pelayanan Kesehatan Kerja </vt:lpstr>
      <vt:lpstr> Tujuan Sistem Pelayanan Kesehatan Kerja </vt:lpstr>
      <vt:lpstr>PowerPoint Presentation</vt:lpstr>
      <vt:lpstr>TERIMAKASIH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Rizqi</dc:creator>
  <cp:lastModifiedBy>Lenovo Ideapad</cp:lastModifiedBy>
  <cp:revision>35</cp:revision>
  <dcterms:created xsi:type="dcterms:W3CDTF">2018-10-28T23:57:48Z</dcterms:created>
  <dcterms:modified xsi:type="dcterms:W3CDTF">2026-09-25T22:44:33Z</dcterms:modified>
</cp:coreProperties>
</file>