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59" r:id="rId14"/>
    <p:sldId id="260" r:id="rId15"/>
    <p:sldId id="268" r:id="rId16"/>
    <p:sldId id="269" r:id="rId17"/>
    <p:sldId id="261" r:id="rId18"/>
    <p:sldId id="262" r:id="rId19"/>
    <p:sldId id="263" r:id="rId20"/>
    <p:sldId id="264" r:id="rId21"/>
    <p:sldId id="265" r:id="rId22"/>
    <p:sldId id="267" r:id="rId23"/>
  </p:sldIdLst>
  <p:sldSz cx="18288000" cy="10287000"/>
  <p:notesSz cx="6858000" cy="9144000"/>
  <p:embeddedFontLst>
    <p:embeddedFont>
      <p:font typeface="AC Compacta" panose="020B060402020202020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Klein Heavy" panose="020B0604020202020204" charset="0"/>
      <p:regular r:id="rId29"/>
    </p:embeddedFont>
    <p:embeddedFont>
      <p:font typeface="TT Mussels" panose="020B0604020202020204" charset="0"/>
      <p:regular r:id="rId30"/>
    </p:embeddedFont>
    <p:embeddedFont>
      <p:font typeface="TT Mussels 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48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51" b="-9151"/>
            </a:stretch>
          </a:blipFill>
        </p:spPr>
        <p:txBody>
          <a:bodyPr/>
          <a:lstStyle/>
          <a:p>
            <a:endParaRPr lang="en-ID" dirty="0"/>
          </a:p>
        </p:txBody>
      </p:sp>
      <p:grpSp>
        <p:nvGrpSpPr>
          <p:cNvPr id="3" name="Group 3"/>
          <p:cNvGrpSpPr/>
          <p:nvPr/>
        </p:nvGrpSpPr>
        <p:grpSpPr>
          <a:xfrm>
            <a:off x="11946953" y="8297788"/>
            <a:ext cx="4219784" cy="462498"/>
            <a:chOff x="0" y="-121315"/>
            <a:chExt cx="5626379" cy="616664"/>
          </a:xfrm>
        </p:grpSpPr>
        <p:sp>
          <p:nvSpPr>
            <p:cNvPr id="4" name="TextBox 4"/>
            <p:cNvSpPr txBox="1"/>
            <p:nvPr/>
          </p:nvSpPr>
          <p:spPr>
            <a:xfrm>
              <a:off x="0" y="0"/>
              <a:ext cx="5626379" cy="4953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89"/>
                </a:lnSpc>
              </a:pPr>
              <a:r>
                <a:rPr lang="en-US" sz="2407" b="1" dirty="0">
                  <a:solidFill>
                    <a:srgbClr val="FFFFFF">
                      <a:alpha val="89804"/>
                    </a:srgbClr>
                  </a:solidFill>
                  <a:latin typeface="Klein Heavy"/>
                  <a:ea typeface="Klein Heavy"/>
                  <a:cs typeface="Klein Heavy"/>
                  <a:sym typeface="Klein Heavy"/>
                </a:rPr>
                <a:t>By : Ayu Soraya, S.T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21315"/>
              <a:ext cx="5626379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113520" y="1934460"/>
            <a:ext cx="8240097" cy="3395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3802"/>
              </a:lnSpc>
            </a:pPr>
            <a:r>
              <a:rPr lang="en-US" sz="9600" spc="-315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C Compacta"/>
                <a:ea typeface="AC Compacta"/>
                <a:cs typeface="AC Compacta"/>
                <a:sym typeface="AC Compacta"/>
              </a:rPr>
              <a:t>Penyiaran</a:t>
            </a:r>
            <a:r>
              <a:rPr lang="en-US" sz="9600" spc="-315" dirty="0">
                <a:solidFill>
                  <a:schemeClr val="accent2">
                    <a:lumMod val="20000"/>
                    <a:lumOff val="80000"/>
                  </a:schemeClr>
                </a:solidFill>
                <a:latin typeface="AC Compacta"/>
                <a:ea typeface="AC Compacta"/>
                <a:cs typeface="AC Compacta"/>
                <a:sym typeface="AC Compacta"/>
              </a:rPr>
              <a:t>  &amp;  </a:t>
            </a:r>
            <a:r>
              <a:rPr lang="en-US" sz="9600" spc="-315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C Compacta"/>
                <a:ea typeface="AC Compacta"/>
                <a:cs typeface="AC Compacta"/>
                <a:sym typeface="AC Compacta"/>
              </a:rPr>
              <a:t>Perfilman</a:t>
            </a:r>
            <a:r>
              <a:rPr lang="en-US" sz="9600" spc="-315" dirty="0">
                <a:solidFill>
                  <a:schemeClr val="accent2">
                    <a:lumMod val="20000"/>
                    <a:lumOff val="80000"/>
                  </a:schemeClr>
                </a:solidFill>
                <a:latin typeface="AC Compacta"/>
                <a:ea typeface="AC Compacta"/>
                <a:cs typeface="AC Compacta"/>
                <a:sym typeface="AC Compacta"/>
              </a:rPr>
              <a:t> </a:t>
            </a:r>
          </a:p>
          <a:p>
            <a:pPr marL="0" lvl="0" indent="0" algn="ctr">
              <a:lnSpc>
                <a:spcPts val="13802"/>
              </a:lnSpc>
            </a:pPr>
            <a:r>
              <a:rPr lang="en-US" sz="9600" spc="-315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C Compacta"/>
                <a:ea typeface="AC Compacta"/>
                <a:cs typeface="AC Compacta"/>
                <a:sym typeface="AC Compacta"/>
              </a:rPr>
              <a:t>untuk</a:t>
            </a:r>
            <a:r>
              <a:rPr lang="en-US" sz="9600" spc="-315" dirty="0">
                <a:solidFill>
                  <a:schemeClr val="accent2">
                    <a:lumMod val="20000"/>
                    <a:lumOff val="80000"/>
                  </a:schemeClr>
                </a:solidFill>
                <a:latin typeface="AC Compacta"/>
                <a:ea typeface="AC Compacta"/>
                <a:cs typeface="AC Compacta"/>
                <a:sym typeface="AC Compacta"/>
              </a:rPr>
              <a:t> </a:t>
            </a:r>
            <a:r>
              <a:rPr lang="en-US" sz="9600" spc="-315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C Compacta"/>
                <a:ea typeface="AC Compacta"/>
                <a:cs typeface="AC Compacta"/>
                <a:sym typeface="AC Compacta"/>
              </a:rPr>
              <a:t>Pemula</a:t>
            </a:r>
            <a:r>
              <a:rPr lang="en-US" sz="9600" spc="-315" dirty="0">
                <a:solidFill>
                  <a:schemeClr val="accent2">
                    <a:lumMod val="20000"/>
                    <a:lumOff val="80000"/>
                  </a:schemeClr>
                </a:solidFill>
                <a:latin typeface="AC Compacta"/>
                <a:ea typeface="AC Compacta"/>
                <a:cs typeface="AC Compacta"/>
                <a:sym typeface="AC Compacta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47902" y="4366966"/>
            <a:ext cx="6496106" cy="1909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666"/>
              </a:lnSpc>
            </a:pPr>
            <a:endParaRPr lang="en-US" sz="15941" spc="-334" dirty="0">
              <a:solidFill>
                <a:srgbClr val="D40C0C"/>
              </a:solidFill>
              <a:latin typeface="AC Compacta"/>
              <a:ea typeface="AC Compacta"/>
              <a:cs typeface="AC Compacta"/>
              <a:sym typeface="AC Compact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588809" y="1047750"/>
            <a:ext cx="7414292" cy="381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00"/>
              </a:lnSpc>
              <a:spcBef>
                <a:spcPct val="0"/>
              </a:spcBef>
            </a:pPr>
            <a:r>
              <a:rPr lang="en-US" sz="5400" u="non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workshop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8137" y="6529695"/>
            <a:ext cx="617563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</a:pPr>
            <a:r>
              <a:rPr lang="en-US" sz="3600" b="1" spc="27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Tehnik</a:t>
            </a:r>
            <a:r>
              <a:rPr lang="en-US" sz="3600" b="1" spc="27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3600" b="1" spc="27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Kreatifitas</a:t>
            </a:r>
            <a:r>
              <a:rPr lang="en-US" sz="3600" b="1" spc="27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&amp; </a:t>
            </a:r>
            <a:r>
              <a:rPr lang="en-US" sz="3600" b="1" spc="27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3600" b="1" spc="27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8137" y="8741199"/>
            <a:ext cx="6175637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</a:pPr>
            <a:r>
              <a:rPr lang="en-US" sz="2300" spc="23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Broadcasting dan </a:t>
            </a:r>
            <a:r>
              <a:rPr lang="en-US" sz="2300" spc="23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Perfilman</a:t>
            </a:r>
            <a:endParaRPr lang="en-US" sz="2300" spc="23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702396" y="1519471"/>
            <a:ext cx="7187119" cy="271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0"/>
              </a:lnSpc>
            </a:pPr>
            <a:endParaRPr lang="en-US" sz="2000" spc="198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F1D95C-6EFB-43E2-BD91-4A6E906B6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773"/>
            <a:ext cx="18288000" cy="111576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B0561B-92F7-4E3B-8853-010D7BA665F5}"/>
              </a:ext>
            </a:extLst>
          </p:cNvPr>
          <p:cNvSpPr/>
          <p:nvPr/>
        </p:nvSpPr>
        <p:spPr>
          <a:xfrm>
            <a:off x="990600" y="1028700"/>
            <a:ext cx="4488281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stand by..</a:t>
            </a:r>
          </a:p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camera roll and…</a:t>
            </a:r>
          </a:p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ACTION !!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9430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530FEB-0A86-438C-8A23-76A4DE036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82" y="2283618"/>
            <a:ext cx="5907882" cy="59078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01491C-B0BD-4367-9344-B3215E437F1C}"/>
              </a:ext>
            </a:extLst>
          </p:cNvPr>
          <p:cNvSpPr/>
          <p:nvPr/>
        </p:nvSpPr>
        <p:spPr>
          <a:xfrm>
            <a:off x="8458200" y="2286549"/>
            <a:ext cx="7086601" cy="61247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0" i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Premis</a:t>
            </a:r>
            <a:endParaRPr lang="en-US" sz="28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Mencakup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karakter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utama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konflik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utama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seorang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Premis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baik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adalah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premis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embuat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penonton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penasaran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&amp;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ingin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tahu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akhir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cerita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Dark Knight 2008</a:t>
            </a:r>
          </a:p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Batman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harus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menghentikan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Joker,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seorang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penjahat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gila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ingin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meghancurkan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kota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Gotham</a:t>
            </a:r>
          </a:p>
          <a:p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Premis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adalah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bagian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penting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dari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film.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Premis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buruk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akan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membuat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penonton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bosan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tidak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ingin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menonton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sampai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akhir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7166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8C0985-D232-4470-ADB4-2F5873404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366712"/>
            <a:ext cx="10287000" cy="955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8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9F6DA5-8A47-4759-8380-E65AC53F20A5}"/>
              </a:ext>
            </a:extLst>
          </p:cNvPr>
          <p:cNvSpPr/>
          <p:nvPr/>
        </p:nvSpPr>
        <p:spPr>
          <a:xfrm>
            <a:off x="10515600" y="2881340"/>
            <a:ext cx="7048340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 </a:t>
            </a:r>
            <a:r>
              <a:rPr lang="en-US" sz="3200" b="0" i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langkah</a:t>
            </a:r>
            <a:r>
              <a:rPr lang="en-US" sz="32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i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membuat</a:t>
            </a:r>
            <a:r>
              <a:rPr lang="en-US" sz="32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i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naskah</a:t>
            </a:r>
            <a:r>
              <a:rPr lang="en-US" sz="32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film</a:t>
            </a:r>
          </a:p>
          <a:p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914400" indent="-914400">
              <a:buAutoNum type="arabicPeriod"/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Ide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cerita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jelas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914400" indent="-914400">
              <a:buAutoNum type="arabicPeriod"/>
            </a:pP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Susun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cerita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solid</a:t>
            </a:r>
          </a:p>
          <a:p>
            <a:pPr marL="914400" indent="-914400">
              <a:buAutoNum type="arabicPeriod"/>
            </a:pP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Kenali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karakter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mendalam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914400" indent="-914400">
              <a:buAutoNum type="arabicPeriod"/>
            </a:pP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Pilih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setting yang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mendukung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cerita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914400" indent="-914400">
              <a:buAutoNum type="arabicPeriod"/>
            </a:pP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Dialog natural,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bermakna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914400" indent="-914400">
              <a:buAutoNum type="arabicPeriod"/>
            </a:pP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Gunakan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visual storytelling</a:t>
            </a:r>
          </a:p>
          <a:p>
            <a:pPr marL="914400" indent="-914400">
              <a:buAutoNum type="arabicPeriod"/>
            </a:pP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Ikuti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format script film</a:t>
            </a:r>
          </a:p>
          <a:p>
            <a:pPr marL="914400" indent="-914400">
              <a:buAutoNum type="arabicPeriod"/>
            </a:pP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Revisi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perbaiki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858CB7-060B-43A0-BC62-B9BC6B831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164"/>
            <a:ext cx="9993890" cy="762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02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7343F3-51EF-478B-AED7-CCED6160799D}"/>
              </a:ext>
            </a:extLst>
          </p:cNvPr>
          <p:cNvSpPr/>
          <p:nvPr/>
        </p:nvSpPr>
        <p:spPr>
          <a:xfrm>
            <a:off x="4122401" y="9029700"/>
            <a:ext cx="100431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Pemilihan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peran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dapat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menghidupkan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karakter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F1AD95-9982-4B5B-AC94-A5358245A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04800"/>
            <a:ext cx="8540592" cy="864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9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C240DB0-3AF3-4E6C-99FD-C45CE5AA8EAC}"/>
              </a:ext>
            </a:extLst>
          </p:cNvPr>
          <p:cNvSpPr/>
          <p:nvPr/>
        </p:nvSpPr>
        <p:spPr>
          <a:xfrm>
            <a:off x="9829800" y="2942897"/>
            <a:ext cx="8077200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0" i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Praproduksi</a:t>
            </a:r>
            <a:endParaRPr lang="en-US" sz="28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28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Pada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tahap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ini,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perlu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dilakukan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pengaturan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detail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mengenai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okasi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syuting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kostum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properti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dan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persiapan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teknis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lainnya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(ide,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riset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skrip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rapat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produksi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reece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Visit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lokasi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maping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poto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video, setting, test cam, audio prepare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dll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16CEF-C110-435D-90D9-5C3C0B1F5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" y="5486400"/>
            <a:ext cx="7703820" cy="42433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D562B6-A6D3-4F27-9BC8-B847571DE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1" y="573948"/>
            <a:ext cx="7635240" cy="434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95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41FB49-3F38-4B0B-8A52-A3029F4E5451}"/>
              </a:ext>
            </a:extLst>
          </p:cNvPr>
          <p:cNvSpPr/>
          <p:nvPr/>
        </p:nvSpPr>
        <p:spPr>
          <a:xfrm>
            <a:off x="10515600" y="5829300"/>
            <a:ext cx="4721709" cy="36933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i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Produksi</a:t>
            </a:r>
            <a:endParaRPr lang="en-US" sz="36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Tahap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ini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adalah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tahap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dimana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semua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yang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direncanakan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pada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dua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tahap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sebelumnya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dieksekusi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00C927-DD32-42D8-86F6-AD524A73D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779859"/>
            <a:ext cx="7391173" cy="415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DA4D9A-66C1-4EC9-AEAE-C52DADD71A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909852"/>
            <a:ext cx="7391172" cy="48388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85B32C-F4EE-41BF-B9B0-6C76571C85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779859"/>
            <a:ext cx="67056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16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1CD8BD-D096-4AB5-A01F-332CF6D44E70}"/>
              </a:ext>
            </a:extLst>
          </p:cNvPr>
          <p:cNvSpPr/>
          <p:nvPr/>
        </p:nvSpPr>
        <p:spPr>
          <a:xfrm>
            <a:off x="9753600" y="1177350"/>
            <a:ext cx="667077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i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Pasca-produksi</a:t>
            </a:r>
            <a:endParaRPr lang="en-US" sz="32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Editing,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penataan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suara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penambahan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efek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scoring music, dan color grading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CFD6F7-C276-46C1-8926-EC2B4E653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64" y="384048"/>
            <a:ext cx="8335736" cy="46680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4200CE-8FD4-40D6-B631-57E376BB7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64" y="5368290"/>
            <a:ext cx="8335736" cy="46888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8777DE-DC4D-4B87-AA49-14FB65634D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460" y="3962400"/>
            <a:ext cx="714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26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AE6F34-A568-401D-84C6-05CE1B266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30" y="1952030"/>
            <a:ext cx="14612540" cy="73062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CE8FD6-64A4-42A8-88E3-F0C2C56FA9C2}"/>
              </a:ext>
            </a:extLst>
          </p:cNvPr>
          <p:cNvSpPr/>
          <p:nvPr/>
        </p:nvSpPr>
        <p:spPr>
          <a:xfrm>
            <a:off x="6934200" y="567035"/>
            <a:ext cx="38988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POSTER FILM</a:t>
            </a:r>
          </a:p>
        </p:txBody>
      </p:sp>
    </p:spTree>
    <p:extLst>
      <p:ext uri="{BB962C8B-B14F-4D97-AF65-F5344CB8AC3E}">
        <p14:creationId xmlns:p14="http://schemas.microsoft.com/office/powerpoint/2010/main" val="3961984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1077D9-3F16-43BA-8315-6102CE102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95700"/>
            <a:ext cx="7992533" cy="449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91A4CD-1558-49F6-91A2-34C2C9B68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93700"/>
            <a:ext cx="7124700" cy="4749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C6236F-6627-4ACC-BBEC-67C1DA233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5618481"/>
            <a:ext cx="7124699" cy="42748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0106B1-C019-47C2-96F9-C8F4B88FDC47}"/>
              </a:ext>
            </a:extLst>
          </p:cNvPr>
          <p:cNvSpPr/>
          <p:nvPr/>
        </p:nvSpPr>
        <p:spPr>
          <a:xfrm>
            <a:off x="2209800" y="1633835"/>
            <a:ext cx="41683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Distribusi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Film</a:t>
            </a:r>
          </a:p>
        </p:txBody>
      </p:sp>
    </p:spTree>
    <p:extLst>
      <p:ext uri="{BB962C8B-B14F-4D97-AF65-F5344CB8AC3E}">
        <p14:creationId xmlns:p14="http://schemas.microsoft.com/office/powerpoint/2010/main" val="4045850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01939D-4B0A-468A-BF90-D9720A8279AD}"/>
              </a:ext>
            </a:extLst>
          </p:cNvPr>
          <p:cNvSpPr/>
          <p:nvPr/>
        </p:nvSpPr>
        <p:spPr>
          <a:xfrm>
            <a:off x="1011380" y="2617946"/>
            <a:ext cx="8155480" cy="60631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Dunia </a:t>
            </a:r>
            <a:r>
              <a:rPr lang="en-US" sz="28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broadcasting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adalah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dunia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penyiaran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yang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mencakup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kegiatan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atau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bisnis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berkaitan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dengan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penyampaian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informasi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secara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sistematis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melalui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media audio-visual. Broadcasting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bisa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dilakukan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melalui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berbagai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media,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seperti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radio,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televisi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media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cetak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atau media digital. </a:t>
            </a:r>
          </a:p>
          <a:p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beberapa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contoh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penerapan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broadcasting dalam </a:t>
            </a:r>
          </a:p>
          <a:p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kehidupan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sehari-hari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antara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lain: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Siaran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berita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Program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hiburan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Iklan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Pendidikan, </a:t>
            </a:r>
            <a:r>
              <a:rPr lang="en-US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Olahraga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  <a:p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Dalam dunia broadcasting, </a:t>
            </a: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5596F9-6C4C-4374-917C-83E900248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2933700"/>
            <a:ext cx="7502219" cy="50053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2A3DDA-F39B-4C88-B4C8-1AC70354C258}"/>
              </a:ext>
            </a:extLst>
          </p:cNvPr>
          <p:cNvSpPr/>
          <p:nvPr/>
        </p:nvSpPr>
        <p:spPr>
          <a:xfrm>
            <a:off x="6400800" y="1144191"/>
            <a:ext cx="4689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BROADCASTING</a:t>
            </a:r>
          </a:p>
        </p:txBody>
      </p:sp>
    </p:spTree>
    <p:extLst>
      <p:ext uri="{BB962C8B-B14F-4D97-AF65-F5344CB8AC3E}">
        <p14:creationId xmlns:p14="http://schemas.microsoft.com/office/powerpoint/2010/main" val="2537009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10589" y="-473075"/>
            <a:ext cx="5772098" cy="11233149"/>
            <a:chOff x="0" y="0"/>
            <a:chExt cx="1520223" cy="29585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0223" cy="2958525"/>
            </a:xfrm>
            <a:custGeom>
              <a:avLst/>
              <a:gdLst/>
              <a:ahLst/>
              <a:cxnLst/>
              <a:rect l="l" t="t" r="r" b="b"/>
              <a:pathLst>
                <a:path w="1520223" h="2958525">
                  <a:moveTo>
                    <a:pt x="0" y="0"/>
                  </a:moveTo>
                  <a:lnTo>
                    <a:pt x="1520223" y="0"/>
                  </a:lnTo>
                  <a:lnTo>
                    <a:pt x="1520223" y="2958525"/>
                  </a:lnTo>
                  <a:lnTo>
                    <a:pt x="0" y="2958525"/>
                  </a:lnTo>
                  <a:close/>
                </a:path>
              </a:pathLst>
            </a:custGeom>
            <a:solidFill>
              <a:srgbClr val="19191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520223" cy="3015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20207" y="783731"/>
            <a:ext cx="4121094" cy="8719538"/>
            <a:chOff x="0" y="0"/>
            <a:chExt cx="5494792" cy="1162605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4530" r="14530"/>
            <a:stretch>
              <a:fillRect/>
            </a:stretch>
          </p:blipFill>
          <p:spPr>
            <a:xfrm>
              <a:off x="0" y="0"/>
              <a:ext cx="5494792" cy="11626051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5887257" y="2705100"/>
            <a:ext cx="11372043" cy="7373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Radio broadcasting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Radio broadcasting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merupakan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bentuk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menggunakan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gelombang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radio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mengirimkan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sinyal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audio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kepada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pendengar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Televisi</a:t>
            </a:r>
            <a:r>
              <a:rPr lang="en-US" sz="2099" b="1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broadcasting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Jenis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media broadcasting ini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mengandalkan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gelombang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elektromagnetik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mentransmisikan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sinyal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video dan audio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kepada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audiens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Melalui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proses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tersebut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berbagai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program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televisi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berita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jenis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hiburan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lainnya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dijangkau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oleh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pemirsa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melalui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perangkat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TV.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Singkatnya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sinyal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televisi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dipancarkan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melalui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stasiun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pemancar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televisi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diterima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oleh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antena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TV yang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terpasang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rumah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atau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perangkat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lain.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Internet broadcasting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Sesuai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namanya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jenis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ini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memanfaatkan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berbagai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saluran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digital,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termasuk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jaringan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internet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satelit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sebagai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sarana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menyampaikan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kontennya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kepada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para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penonton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Penerima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broadcast digital pun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bisa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mengaksesnya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melalui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berbagai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perangkat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seperti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smartphone,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televisi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digital,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jenis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gawai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pintar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lainnya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terkoneksi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internet.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Media </a:t>
            </a:r>
            <a:r>
              <a:rPr lang="en-US" sz="2099" b="1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sosial</a:t>
            </a:r>
            <a:r>
              <a:rPr lang="en-US" sz="2099" b="1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broadcasting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Pada era digital, media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sosial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broadcasting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adalah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salah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satu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jenis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media yang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memiliki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kemampuan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inovatif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Platform media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sosial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seperti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Instagram, Twitter, dan Facebook,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tidak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hanya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berfungsi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sebagai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alat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interaksi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sosial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tetapi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juga sebagai media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Konten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dalam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bentuk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gambar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teks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dan video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mudah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disebarkan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kepada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audiens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 media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sosial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Cara ini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dalam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meningkatkan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engagement atau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keterlibatan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audiens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87257" y="812548"/>
            <a:ext cx="11372043" cy="143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040"/>
              </a:lnSpc>
              <a:spcBef>
                <a:spcPct val="0"/>
              </a:spcBef>
            </a:pPr>
            <a:r>
              <a:rPr lang="en-US" sz="12000" spc="-252" dirty="0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Broadcasting </a:t>
            </a:r>
            <a:endParaRPr lang="en-US" sz="12000" u="none" strike="noStrike" spc="-252" dirty="0">
              <a:solidFill>
                <a:srgbClr val="D40C0C"/>
              </a:solidFill>
              <a:latin typeface="AC Compacta"/>
              <a:ea typeface="AC Compacta"/>
              <a:cs typeface="AC Compacta"/>
              <a:sym typeface="AC Compact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28883" y="1302513"/>
            <a:ext cx="2674524" cy="1746556"/>
            <a:chOff x="0" y="0"/>
            <a:chExt cx="3566032" cy="232874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78" b="56113"/>
            <a:stretch>
              <a:fillRect/>
            </a:stretch>
          </p:blipFill>
          <p:spPr>
            <a:xfrm>
              <a:off x="0" y="0"/>
              <a:ext cx="3566032" cy="232874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4128883" y="3280986"/>
            <a:ext cx="2674524" cy="1746556"/>
            <a:chOff x="0" y="0"/>
            <a:chExt cx="3566032" cy="2328741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9524" t="19603" r="47723" b="48314"/>
            <a:stretch>
              <a:fillRect/>
            </a:stretch>
          </p:blipFill>
          <p:spPr>
            <a:xfrm>
              <a:off x="0" y="0"/>
              <a:ext cx="3566032" cy="2328741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4128883" y="5259458"/>
            <a:ext cx="2674524" cy="1746556"/>
            <a:chOff x="0" y="0"/>
            <a:chExt cx="3566032" cy="2328741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28232" b="28232"/>
            <a:stretch>
              <a:fillRect/>
            </a:stretch>
          </p:blipFill>
          <p:spPr>
            <a:xfrm>
              <a:off x="0" y="0"/>
              <a:ext cx="3566032" cy="2328741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4128883" y="7237931"/>
            <a:ext cx="2674524" cy="1746556"/>
            <a:chOff x="0" y="0"/>
            <a:chExt cx="3566032" cy="2328741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991" b="991"/>
            <a:stretch>
              <a:fillRect/>
            </a:stretch>
          </p:blipFill>
          <p:spPr>
            <a:xfrm flipH="1">
              <a:off x="0" y="0"/>
              <a:ext cx="3566032" cy="232874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-533400" y="-514350"/>
            <a:ext cx="3419475" cy="11201400"/>
            <a:chOff x="0" y="0"/>
            <a:chExt cx="900602" cy="29501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0602" cy="2950163"/>
            </a:xfrm>
            <a:custGeom>
              <a:avLst/>
              <a:gdLst/>
              <a:ahLst/>
              <a:cxnLst/>
              <a:rect l="l" t="t" r="r" b="b"/>
              <a:pathLst>
                <a:path w="900602" h="2950163">
                  <a:moveTo>
                    <a:pt x="0" y="0"/>
                  </a:moveTo>
                  <a:lnTo>
                    <a:pt x="900602" y="0"/>
                  </a:lnTo>
                  <a:lnTo>
                    <a:pt x="900602" y="2950163"/>
                  </a:lnTo>
                  <a:lnTo>
                    <a:pt x="0" y="2950163"/>
                  </a:lnTo>
                  <a:close/>
                </a:path>
              </a:pathLst>
            </a:custGeom>
            <a:solidFill>
              <a:srgbClr val="D8D8D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900602" cy="30073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 rot="5400000">
            <a:off x="-3287359" y="4447130"/>
            <a:ext cx="9253734" cy="143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40"/>
              </a:lnSpc>
              <a:spcBef>
                <a:spcPct val="0"/>
              </a:spcBef>
            </a:pPr>
            <a:r>
              <a:rPr lang="en-US" sz="12000" spc="-252" dirty="0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Skill in B</a:t>
            </a:r>
            <a:r>
              <a:rPr lang="en-US" sz="12000" u="none" strike="noStrike" spc="-252" dirty="0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roadcasting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95807" y="3226248"/>
            <a:ext cx="9963493" cy="1468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kemampuan</a:t>
            </a:r>
            <a:r>
              <a:rPr lang="en-US" sz="2100" b="1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b="1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berpikir</a:t>
            </a:r>
            <a:r>
              <a:rPr lang="en-US" sz="2100" b="1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b="1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kritis</a:t>
            </a:r>
            <a:r>
              <a:rPr lang="en-US" sz="2100" b="1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akan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sangat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kamu dalam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memahami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konten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secara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mendalam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menyaring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informasi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relevan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serta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menghasilkan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narasi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yang lebih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akurat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. 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Kemampuan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berpikir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kreatif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juga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dibutuhkan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dalam dunia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sifatnya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sangat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dinamis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95807" y="1292988"/>
            <a:ext cx="9963493" cy="221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Dalam dunia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terlepas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dari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apakah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kamu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akan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berinteraksi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langsung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klien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atau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tidak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100" b="1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kemampuan</a:t>
            </a:r>
            <a:r>
              <a:rPr lang="en-US" sz="2100" b="1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berkomunikasi</a:t>
            </a:r>
            <a:r>
              <a:rPr lang="en-US" sz="2100" b="1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yang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efektif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rekan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kerja,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atasan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, dan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pihak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lainnya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sangatlah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penting. 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Selain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itu,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kemampuan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ini juga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wajib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dimiliki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oleh para broadcaster yang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bekerja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di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depan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layar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. Mereka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harus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mampu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menyampaikan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informasi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penuh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rasa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percaya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diri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sehingga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menarik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perhatian</a:t>
            </a:r>
            <a:r>
              <a:rPr lang="en-US" sz="2100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audiens</a:t>
            </a:r>
            <a:endParaRPr lang="en-US" sz="2100" dirty="0">
              <a:solidFill>
                <a:srgbClr val="FFFFFF"/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algn="l">
              <a:lnSpc>
                <a:spcPts val="2940"/>
              </a:lnSpc>
              <a:spcBef>
                <a:spcPct val="0"/>
              </a:spcBef>
            </a:pPr>
            <a:endParaRPr lang="en-US" sz="2100" dirty="0">
              <a:solidFill>
                <a:srgbClr val="FFFFFF"/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390900" y="1283463"/>
            <a:ext cx="557008" cy="39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09"/>
              </a:lnSpc>
              <a:spcBef>
                <a:spcPct val="0"/>
              </a:spcBef>
            </a:pPr>
            <a:r>
              <a:rPr lang="en-US" sz="222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90900" y="3216723"/>
            <a:ext cx="557008" cy="39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09"/>
              </a:lnSpc>
              <a:spcBef>
                <a:spcPct val="0"/>
              </a:spcBef>
            </a:pPr>
            <a:r>
              <a:rPr lang="en-US" sz="222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90900" y="5188083"/>
            <a:ext cx="557008" cy="39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09"/>
              </a:lnSpc>
              <a:spcBef>
                <a:spcPct val="0"/>
              </a:spcBef>
            </a:pPr>
            <a:r>
              <a:rPr lang="en-US" sz="222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90900" y="7180781"/>
            <a:ext cx="557008" cy="39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09"/>
              </a:lnSpc>
              <a:spcBef>
                <a:spcPct val="0"/>
              </a:spcBef>
            </a:pPr>
            <a:r>
              <a:rPr lang="en-US" sz="222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04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95807" y="5080875"/>
            <a:ext cx="9963493" cy="183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Mampu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bekerja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sama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dengan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tim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, Di dunia ini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kita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banyak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bertemu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dengan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orang,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sperti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producer,penulis,kameraman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,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teknisi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, editor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dll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. Atas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dasar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itu,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kemampuan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untuk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bisa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bekerja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sama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dalam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tim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sangat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diperlukan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di dunia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broadcasting.Skill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tersebut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akan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sangat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membantu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dalam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menciptakan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proses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kolaborasi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yang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efektif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antara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berbagai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disiplin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ilmu</a:t>
            </a:r>
            <a:r>
              <a:rPr lang="en-US" sz="2100" u="none" dirty="0">
                <a:solidFill>
                  <a:srgbClr val="FFFFFF"/>
                </a:solidFill>
                <a:latin typeface="TT Mussels Bold"/>
                <a:ea typeface="TT Mussels Bold"/>
                <a:cs typeface="TT Mussels Bold"/>
                <a:sym typeface="TT Mussels Bold"/>
              </a:rPr>
              <a:t>. </a:t>
            </a:r>
            <a:endParaRPr lang="en-US" sz="2100" u="none" dirty="0">
              <a:solidFill>
                <a:srgbClr val="FFFFFF"/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295807" y="7199582"/>
            <a:ext cx="9963493" cy="109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Sebagaimana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diketahui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industri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broadcasting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mengalami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perubahan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konstan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dari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waktu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ke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waktu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. Karena itu, </a:t>
            </a:r>
            <a:r>
              <a:rPr lang="en-US" sz="2100" b="1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kemampuan</a:t>
            </a:r>
            <a:r>
              <a:rPr lang="en-US" sz="2100" b="1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b="1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beradaptasi</a:t>
            </a:r>
            <a:r>
              <a:rPr lang="en-US" sz="2100" b="1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b="1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100" b="1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b="1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segala</a:t>
            </a:r>
            <a:r>
              <a:rPr lang="en-US" sz="2100" b="1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b="1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perubahan</a:t>
            </a:r>
            <a:r>
              <a:rPr lang="en-US" sz="2100" b="1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akan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menjadi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kunci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kamu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bisa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bertahan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berkembang</a:t>
            </a:r>
            <a:r>
              <a:rPr lang="en-US" sz="2100" u="none" dirty="0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 di </a:t>
            </a:r>
            <a:r>
              <a:rPr lang="en-US" sz="2100" u="none" dirty="0" err="1">
                <a:solidFill>
                  <a:srgbClr val="FFFFFF"/>
                </a:solidFill>
                <a:latin typeface="TT Mussels"/>
                <a:ea typeface="TT Mussels"/>
                <a:cs typeface="TT Mussels"/>
                <a:sym typeface="TT Mussels"/>
              </a:rPr>
              <a:t>dalamnya</a:t>
            </a:r>
            <a:endParaRPr lang="en-US" sz="2100" u="none" dirty="0">
              <a:solidFill>
                <a:srgbClr val="FFFFFF"/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127256-7901-4C20-B760-AC7F5F01B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42491"/>
            <a:ext cx="7543800" cy="35527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C66399-62FA-4E0D-A71A-057D6055E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624840"/>
            <a:ext cx="4495800" cy="43191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A318C5-5786-496E-977E-E15F6DB9C7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143500"/>
            <a:ext cx="7847531" cy="4564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1F1114-7FE0-42B1-A05B-6107F5101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310" y="5212081"/>
            <a:ext cx="7847531" cy="445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84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69C634-1274-4B2A-AEA6-29B0A43C71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69" y="2324100"/>
            <a:ext cx="5088460" cy="2819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1222D9-525D-4B99-91AB-BF5F95401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747" y="1338403"/>
            <a:ext cx="8970249" cy="4651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BB24EE-8893-45D2-BCB8-BB9DE26A07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70" y="6070683"/>
            <a:ext cx="5088459" cy="3386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48E2E7-9F87-412C-8CFE-42EDA30244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747" y="6622973"/>
            <a:ext cx="4305300" cy="27079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750E73-CB35-4233-BBDB-B4FAAA695A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800" y="6622973"/>
            <a:ext cx="3992185" cy="270792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733BB6B-81D0-4CFE-8C73-FEAB6DC8C414}"/>
              </a:ext>
            </a:extLst>
          </p:cNvPr>
          <p:cNvSpPr/>
          <p:nvPr/>
        </p:nvSpPr>
        <p:spPr>
          <a:xfrm>
            <a:off x="2103170" y="935252"/>
            <a:ext cx="2632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CREATE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2827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29" t="-38888" r="-2133" b="-5108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913187"/>
            <a:ext cx="9954162" cy="6412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Produser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program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melibatkan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pengonsepan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penyusunan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anggaran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pengelolaan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praproduksi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hingga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pascaproduksi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distribusi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dll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vocal,suara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karakter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menarik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khas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,.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tutur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&amp;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komunikasi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juga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menjadi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kunci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Editor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engolah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menyusun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materi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dihasilkan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baik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itu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berbentuk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teks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video,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ataupun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audio.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sv-SE" sz="2099" b="1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Reporter</a:t>
            </a:r>
            <a:r>
              <a:rPr lang="sv-SE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,mendapatkan informasi terkini dan relevan, baik itu melalui bentuk wawancara program berita, riset, ataupun siaran langsung, percaya diri &amp; berkomunikasi</a:t>
            </a: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</a:t>
            </a:r>
            <a:r>
              <a:rPr lang="en-US" sz="2099" b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ameraman</a:t>
            </a:r>
            <a:r>
              <a:rPr lang="en-US" sz="2099" b="1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mengambil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gambar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merekam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video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sesuai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komposisi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fokus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skenario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arahan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bagian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Penulis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(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wartaberita,cetak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online)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menulis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baik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sesuai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i="1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5 W &amp; 1H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what, who, when, where, why and how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Selain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itu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ada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b="1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audio engineer &amp; graphic designer 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yang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tidak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kalah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pentingnya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dalam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sebuah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2099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948074"/>
            <a:ext cx="9954162" cy="143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040"/>
              </a:lnSpc>
              <a:spcBef>
                <a:spcPct val="0"/>
              </a:spcBef>
            </a:pPr>
            <a:r>
              <a:rPr lang="en-US" sz="12000" spc="-252" dirty="0" err="1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Prospek</a:t>
            </a:r>
            <a:r>
              <a:rPr lang="en-US" sz="12000" spc="-252" dirty="0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 Kerja</a:t>
            </a:r>
            <a:endParaRPr lang="en-US" sz="12000" u="none" strike="noStrike" spc="-252" dirty="0">
              <a:solidFill>
                <a:srgbClr val="D40C0C"/>
              </a:solidFill>
              <a:latin typeface="AC Compacta"/>
              <a:ea typeface="AC Compacta"/>
              <a:cs typeface="AC Compacta"/>
              <a:sym typeface="AC Compacta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813579" y="-216065"/>
            <a:ext cx="6724012" cy="10719130"/>
            <a:chOff x="0" y="0"/>
            <a:chExt cx="8965349" cy="1429217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2449" t="16215" r="18665"/>
            <a:stretch>
              <a:fillRect/>
            </a:stretch>
          </p:blipFill>
          <p:spPr>
            <a:xfrm flipH="1">
              <a:off x="0" y="0"/>
              <a:ext cx="8965349" cy="142921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0" t="-95617" r="-1744" b="-8403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172537"/>
            <a:chOff x="0" y="0"/>
            <a:chExt cx="4274726" cy="2152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52438"/>
            </a:xfrm>
            <a:custGeom>
              <a:avLst/>
              <a:gdLst/>
              <a:ahLst/>
              <a:cxnLst/>
              <a:rect l="l" t="t" r="r" b="b"/>
              <a:pathLst>
                <a:path w="4274726" h="2152438">
                  <a:moveTo>
                    <a:pt x="0" y="0"/>
                  </a:moveTo>
                  <a:lnTo>
                    <a:pt x="4274726" y="0"/>
                  </a:lnTo>
                  <a:lnTo>
                    <a:pt x="4274726" y="2152438"/>
                  </a:lnTo>
                  <a:lnTo>
                    <a:pt x="0" y="2152438"/>
                  </a:lnTo>
                  <a:close/>
                </a:path>
              </a:pathLst>
            </a:custGeom>
            <a:solidFill>
              <a:srgbClr val="19191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74726" cy="2209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1028700"/>
            <a:ext cx="4513986" cy="8172537"/>
            <a:chOff x="0" y="0"/>
            <a:chExt cx="6018648" cy="1089671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23432" r="6987" b="16069"/>
            <a:stretch>
              <a:fillRect/>
            </a:stretch>
          </p:blipFill>
          <p:spPr>
            <a:xfrm>
              <a:off x="0" y="0"/>
              <a:ext cx="6018648" cy="10896716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6082358" y="3515234"/>
            <a:ext cx="10717608" cy="4488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Pesatnya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pertumbuhan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media baru atau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layanan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video streaming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menjadi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tantangan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dalam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industri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saat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ini.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Meskipun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layanan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video streaming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mirip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siaran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TV dalam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hal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fitur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layanan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ada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perbedaan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signifikan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antara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keduanya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terutama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dalam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aspek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regulasi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⁠⁠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Terdapat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ketidakaturan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konten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pada platform video streaming. Ini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tentunya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berbeda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industri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TV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wajib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tunduk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pada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aturan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ketat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Tantangan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ini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menciptakan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dinamika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baru di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industri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 Hal ini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karena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penonton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platform video streaming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memiliki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akses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lebih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besar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terhadap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berbagai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jenis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konten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tanpa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adanya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batasan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selayaknya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 TV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konvensional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⁠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Apakah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broadcasting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bertahan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 masa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depan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?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⁠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Tentu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saja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Gempuran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teknologi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digital dalam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menyebarkan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informasi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awalnya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dianggap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sebagai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tantangan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serius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bagi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industri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konvensional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Akan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tetapi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berbagai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jenis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media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terbukti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sukses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beradaptasi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perubahan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digital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pesat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di era modern.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082358" y="1632178"/>
            <a:ext cx="10717608" cy="143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039"/>
              </a:lnSpc>
              <a:spcBef>
                <a:spcPct val="0"/>
              </a:spcBef>
            </a:pPr>
            <a:r>
              <a:rPr lang="en-US" sz="11999" spc="-251" dirty="0" err="1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Tantangan</a:t>
            </a:r>
            <a:r>
              <a:rPr lang="en-US" sz="11999" spc="-251" dirty="0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 &amp; </a:t>
            </a:r>
            <a:r>
              <a:rPr lang="en-US" sz="11999" spc="-251" dirty="0" err="1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kreatif</a:t>
            </a:r>
            <a:endParaRPr lang="en-US" sz="11999" u="none" strike="noStrike" spc="-251" dirty="0">
              <a:solidFill>
                <a:srgbClr val="D40C0C"/>
              </a:solidFill>
              <a:latin typeface="AC Compacta"/>
              <a:ea typeface="AC Compacta"/>
              <a:cs typeface="AC Compacta"/>
              <a:sym typeface="AC Compact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70415" y="-514350"/>
            <a:ext cx="7654474" cy="11163300"/>
            <a:chOff x="0" y="0"/>
            <a:chExt cx="2015993" cy="29401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5993" cy="2940128"/>
            </a:xfrm>
            <a:custGeom>
              <a:avLst/>
              <a:gdLst/>
              <a:ahLst/>
              <a:cxnLst/>
              <a:rect l="l" t="t" r="r" b="b"/>
              <a:pathLst>
                <a:path w="2015993" h="2940128">
                  <a:moveTo>
                    <a:pt x="0" y="0"/>
                  </a:moveTo>
                  <a:lnTo>
                    <a:pt x="2015993" y="0"/>
                  </a:lnTo>
                  <a:lnTo>
                    <a:pt x="2015993" y="2940128"/>
                  </a:lnTo>
                  <a:lnTo>
                    <a:pt x="0" y="2940128"/>
                  </a:lnTo>
                  <a:close/>
                </a:path>
              </a:pathLst>
            </a:custGeom>
            <a:solidFill>
              <a:srgbClr val="19191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015993" cy="2997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6391743"/>
            <a:ext cx="4871632" cy="2866557"/>
            <a:chOff x="0" y="0"/>
            <a:chExt cx="6495510" cy="382207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38813" b="21958"/>
            <a:stretch>
              <a:fillRect/>
            </a:stretch>
          </p:blipFill>
          <p:spPr>
            <a:xfrm>
              <a:off x="0" y="0"/>
              <a:ext cx="6495510" cy="3822076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028700" y="3104165"/>
            <a:ext cx="4871632" cy="2914650"/>
            <a:chOff x="0" y="0"/>
            <a:chExt cx="6495510" cy="38862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30069" b="30069"/>
            <a:stretch>
              <a:fillRect/>
            </a:stretch>
          </p:blipFill>
          <p:spPr>
            <a:xfrm>
              <a:off x="0" y="0"/>
              <a:ext cx="6495510" cy="3886200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7926050" y="0"/>
            <a:ext cx="361950" cy="36195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38100"/>
              <a:ext cx="812800" cy="774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663125" y="1362075"/>
            <a:ext cx="9793711" cy="9297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eahlian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mempelajari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teknologi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seni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dalam dunia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film.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Jurusan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ini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menggabungkan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keterampilan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teknis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pemahaman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estetika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narasi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seni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visual.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Broadcasting lebih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berfokus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pada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penyiaran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melalui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media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elektronik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sedangkan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 lebih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berfokus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pada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pembuatan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konten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audiovisual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Pembuatan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acara, ide, development,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naskah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pengambilan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gambar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penyuntingan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distribusi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karya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ke public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sv-SE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Siaran berita: Memberikan informasi terkini tentang peristiwa yang terjadi di dalam dan luar negeri. Program hiburan: Menampilkan musik, film, drama, variety show, dan lain sebagainya.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sv-SE" sz="2099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sv-SE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Film adalah cerita audiovisual panjang, pendek serta dokumenter dari kata cinematographie yakni cinema yang berarti “gerak”, tho atau phytos “cahaya” dan graphie atau graph “tulisan, gambar citra”.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sv-SE" sz="2099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sv-SE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Pengabungan keduanya bisa bersifat hal yang menarik, seperti konten video vertikal yang biasa ada di sosmed, kini dijadikan acuan untuk produksi film pendek./panjang, dokumenter. </a:t>
            </a:r>
            <a:r>
              <a:rPr lang="sv-SE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</a:t>
            </a:r>
            <a:r>
              <a:rPr lang="sv-SE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erta banyak festival film yang menjadikannya sebagai salah satu kategory.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sv-SE" sz="2099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sv-SE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Road movie, documentary style, combine with AI, cross over dengan berbagai genre film dan broadcast. 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sv-SE" sz="2099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1221088"/>
            <a:ext cx="5448300" cy="1331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039"/>
              </a:lnSpc>
              <a:spcBef>
                <a:spcPct val="0"/>
              </a:spcBef>
            </a:pPr>
            <a:r>
              <a:rPr lang="en-US" sz="8800" spc="-251" dirty="0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Broadcast &amp; Film </a:t>
            </a:r>
            <a:endParaRPr lang="en-US" sz="8800" u="none" strike="noStrike" spc="-251" dirty="0">
              <a:solidFill>
                <a:srgbClr val="D40C0C"/>
              </a:solidFill>
              <a:latin typeface="AC Compacta"/>
              <a:ea typeface="AC Compacta"/>
              <a:cs typeface="AC Compacta"/>
              <a:sym typeface="AC Compact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29" t="-38888" r="-2133" b="-5108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401850" y="3276600"/>
            <a:ext cx="7206069" cy="3733800"/>
            <a:chOff x="0" y="0"/>
            <a:chExt cx="9608091" cy="49784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41631" b="23847"/>
            <a:stretch>
              <a:fillRect/>
            </a:stretch>
          </p:blipFill>
          <p:spPr>
            <a:xfrm>
              <a:off x="0" y="0"/>
              <a:ext cx="9608091" cy="49784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11401850" y="-400050"/>
            <a:ext cx="7206069" cy="3829050"/>
            <a:chOff x="0" y="0"/>
            <a:chExt cx="9608091" cy="51054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4833" r="4833"/>
            <a:stretch>
              <a:fillRect/>
            </a:stretch>
          </p:blipFill>
          <p:spPr>
            <a:xfrm>
              <a:off x="0" y="0"/>
              <a:ext cx="9608091" cy="510540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1401850" y="6858000"/>
            <a:ext cx="7206069" cy="3733800"/>
            <a:chOff x="0" y="0"/>
            <a:chExt cx="9608091" cy="49784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l="8899" t="36191" r="8899"/>
            <a:stretch>
              <a:fillRect/>
            </a:stretch>
          </p:blipFill>
          <p:spPr>
            <a:xfrm>
              <a:off x="0" y="0"/>
              <a:ext cx="9608091" cy="4978400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1028700" y="2875666"/>
            <a:ext cx="9525110" cy="673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Kecerdasan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buatan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(AI) atau artificial intelligence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telah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menjadi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bagian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penting dalam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industri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animasi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dalam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berbagai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aspek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seperti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i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Penulisan</a:t>
            </a:r>
            <a:r>
              <a:rPr lang="en-US" sz="2099" b="1" i="1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b="1" i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naskah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menyusun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sinopsis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karakter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naskah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baru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berdasarkan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data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dipelajari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dari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naskah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 atau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buku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i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Pra-produksi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merencanakan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jadwal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syuting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menemukan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lokasi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menghemat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waktu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i="1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Subtitle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membuat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subtitle dalam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berbagai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bahasa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i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Promosi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meningkatkan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potensi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menjadi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box office.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Penyuntingan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dalam proses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penyuntingan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i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Musik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menciptakan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musik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secara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otomatis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berdasarkan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tema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atau mood yang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diinginkan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sutradara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i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Kualitas</a:t>
            </a:r>
            <a:r>
              <a:rPr lang="en-US" sz="2099" b="1" i="1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b="1" i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gambar</a:t>
            </a:r>
            <a:r>
              <a:rPr lang="en-US" sz="2099" b="1" i="1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b="1" i="1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suara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memperbaiki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kualitas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gambar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suara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bahkan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mengubah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hitam-putih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menjadi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berwarna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i="1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Virtual reality (VR) dan augmented reality (AR): 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membantu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menciptakan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lingkungan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virtual dan augmented yang lebih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realistis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interaktif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Meski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AI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membawa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efisiensi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inovasi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namun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tetap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ada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kekhawatiran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tentang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dampak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etisnya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seperti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hilangnya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elemen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kreativitas</a:t>
            </a: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manusia</a:t>
            </a:r>
            <a:endParaRPr lang="en-US" sz="2099" u="none" strike="noStrike" spc="20" dirty="0">
              <a:solidFill>
                <a:srgbClr val="FFFFFF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>
                <a:solidFill>
                  <a:srgbClr val="FFFFFF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M3gan, Big Bug, Black Mirror :Bandersnatch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15352"/>
            <a:ext cx="9525110" cy="143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040"/>
              </a:lnSpc>
              <a:spcBef>
                <a:spcPct val="0"/>
              </a:spcBef>
            </a:pPr>
            <a:r>
              <a:rPr lang="en-US" sz="12000" spc="-252" dirty="0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AI in Film &amp; Broadcast </a:t>
            </a:r>
            <a:endParaRPr lang="en-US" sz="12000" u="none" strike="noStrike" spc="-252" dirty="0">
              <a:solidFill>
                <a:srgbClr val="D40C0C"/>
              </a:solidFill>
              <a:latin typeface="AC Compacta"/>
              <a:ea typeface="AC Compacta"/>
              <a:cs typeface="AC Compacta"/>
              <a:sym typeface="AC Compact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93855" y="5615091"/>
            <a:ext cx="14700290" cy="5450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music dan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backsound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OST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diharapkan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menciptakan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musik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sendiri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film,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konten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berita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radio, program tv atau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setidaknya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mengambil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pada web gratis dan free music. Atau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maksimalkan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teman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kawan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punya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talenta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punya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lagu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sendiri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pintar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main music atau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ada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punya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grup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band dan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sudah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punya </a:t>
            </a:r>
            <a:r>
              <a:rPr lang="en-US" sz="2099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karya</a:t>
            </a:r>
            <a:r>
              <a:rPr lang="en-US" sz="2099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single atau album. </a:t>
            </a: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Penciptaan,take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sound surround 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 film/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konten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dilakukan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atau post pro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melihat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rundown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produksi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plan pada film,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konten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atau acara.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Teknik dubbing : Latihan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vokal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pernapasan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artikulasi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observasi</a:t>
            </a: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Pelatihan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dasar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seperti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olah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tubuh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olah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tempo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suara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olah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rasa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Menjaga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konsistensi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suara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menghindari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minum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air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dingin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alkohol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kafein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serta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tidak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makan-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makanan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yang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mengandung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santan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minyak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berlebih</a:t>
            </a: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Menjaga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konsistensi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suara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dengan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tidak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tidur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larut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malam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sering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melakukan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artikulasi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dan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intonasi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serta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menghindari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rokok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Selain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itu, Anda juga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dapat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menggunakan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aplikasi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untuk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 dubbing, </a:t>
            </a:r>
            <a:r>
              <a:rPr lang="en-US" sz="2099" u="none" strike="noStrike" spc="20" dirty="0" err="1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seperti</a:t>
            </a:r>
            <a:r>
              <a:rPr lang="en-US" sz="2099" u="none" strike="noStrike" spc="20" dirty="0">
                <a:solidFill>
                  <a:srgbClr val="191919">
                    <a:alpha val="81961"/>
                  </a:srgbClr>
                </a:solidFill>
                <a:latin typeface="TT Mussels"/>
                <a:ea typeface="TT Mussels"/>
                <a:cs typeface="TT Mussels"/>
                <a:sym typeface="TT Mussels"/>
              </a:rPr>
              <a:t>: Dolby On, Voice Recorder Pro, Alice, Smart Voice Recorder, Voice Memo</a:t>
            </a: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endParaRPr lang="en-US" sz="2099" u="none" strike="noStrike" spc="20" dirty="0">
              <a:solidFill>
                <a:srgbClr val="191919">
                  <a:alpha val="81961"/>
                </a:srgbClr>
              </a:solidFill>
              <a:latin typeface="TT Mussels"/>
              <a:ea typeface="TT Mussels"/>
              <a:cs typeface="TT Mussels"/>
              <a:sym typeface="TT Mussel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4551714" y="1737306"/>
            <a:ext cx="6338598" cy="3239947"/>
            <a:chOff x="0" y="0"/>
            <a:chExt cx="8451464" cy="431992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6459" b="59485"/>
            <a:stretch>
              <a:fillRect/>
            </a:stretch>
          </p:blipFill>
          <p:spPr>
            <a:xfrm>
              <a:off x="0" y="0"/>
              <a:ext cx="8451464" cy="4319929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-314572" y="1737306"/>
            <a:ext cx="5311436" cy="3239947"/>
            <a:chOff x="0" y="0"/>
            <a:chExt cx="7081915" cy="431992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29679" b="29679"/>
            <a:stretch>
              <a:fillRect/>
            </a:stretch>
          </p:blipFill>
          <p:spPr>
            <a:xfrm>
              <a:off x="0" y="0"/>
              <a:ext cx="7081915" cy="4319929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0404069" y="1737306"/>
            <a:ext cx="8155986" cy="3239947"/>
            <a:chOff x="0" y="0"/>
            <a:chExt cx="10874648" cy="4319929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t="36766" b="36766"/>
            <a:stretch>
              <a:fillRect/>
            </a:stretch>
          </p:blipFill>
          <p:spPr>
            <a:xfrm>
              <a:off x="0" y="0"/>
              <a:ext cx="10874648" cy="4319929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1028700" y="897959"/>
            <a:ext cx="16230600" cy="180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294"/>
              </a:lnSpc>
              <a:spcBef>
                <a:spcPct val="0"/>
              </a:spcBef>
            </a:pPr>
            <a:r>
              <a:rPr lang="en-US" sz="14450" u="none" strike="noStrike" spc="-303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MUSIC &amp; SOUND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27314" y="-590371"/>
            <a:ext cx="18942623" cy="11095699"/>
            <a:chOff x="0" y="0"/>
            <a:chExt cx="25256831" cy="1479426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4987" b="45986"/>
            <a:stretch>
              <a:fillRect/>
            </a:stretch>
          </p:blipFill>
          <p:spPr>
            <a:xfrm>
              <a:off x="0" y="0"/>
              <a:ext cx="25256831" cy="1479426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571500" y="-381000"/>
            <a:ext cx="19431000" cy="4286250"/>
            <a:chOff x="0" y="0"/>
            <a:chExt cx="5117630" cy="11288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17629" cy="1128889"/>
            </a:xfrm>
            <a:custGeom>
              <a:avLst/>
              <a:gdLst/>
              <a:ahLst/>
              <a:cxnLst/>
              <a:rect l="l" t="t" r="r" b="b"/>
              <a:pathLst>
                <a:path w="5117629" h="1128889">
                  <a:moveTo>
                    <a:pt x="0" y="0"/>
                  </a:moveTo>
                  <a:lnTo>
                    <a:pt x="5117629" y="0"/>
                  </a:lnTo>
                  <a:lnTo>
                    <a:pt x="5117629" y="1128889"/>
                  </a:lnTo>
                  <a:lnTo>
                    <a:pt x="0" y="11288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5117630" cy="1186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0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1031921"/>
            <a:ext cx="16230600" cy="2873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49"/>
              </a:lnSpc>
              <a:spcBef>
                <a:spcPct val="0"/>
              </a:spcBef>
            </a:pPr>
            <a:r>
              <a:rPr lang="en-US" sz="22879" u="none" strike="noStrike" spc="-480">
                <a:solidFill>
                  <a:srgbClr val="D40C0C"/>
                </a:solidFill>
                <a:latin typeface="AC Compacta"/>
                <a:ea typeface="AC Compacta"/>
                <a:cs typeface="AC Compacta"/>
                <a:sym typeface="AC Compacta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1587</Words>
  <Application>Microsoft Office PowerPoint</Application>
  <PresentationFormat>Custom</PresentationFormat>
  <Paragraphs>132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Klein Heavy</vt:lpstr>
      <vt:lpstr>AC Compacta</vt:lpstr>
      <vt:lpstr>Calibri</vt:lpstr>
      <vt:lpstr>Arial</vt:lpstr>
      <vt:lpstr>TT Mussels</vt:lpstr>
      <vt:lpstr>TT Mussels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 &amp; Film Treatment Deck Presentation in Black and White Red Dark &amp; Serious Style</dc:title>
  <dc:creator>ASUS</dc:creator>
  <cp:lastModifiedBy>LENOVO</cp:lastModifiedBy>
  <cp:revision>34</cp:revision>
  <dcterms:created xsi:type="dcterms:W3CDTF">2006-08-16T00:00:00Z</dcterms:created>
  <dcterms:modified xsi:type="dcterms:W3CDTF">2026-09-14T05:16:49Z</dcterms:modified>
  <dc:identifier>DAGQtMy9lAk</dc:identifier>
</cp:coreProperties>
</file>