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65" r:id="rId3"/>
    <p:sldId id="257" r:id="rId4"/>
    <p:sldId id="264" r:id="rId5"/>
    <p:sldId id="258" r:id="rId6"/>
    <p:sldId id="259" r:id="rId7"/>
    <p:sldId id="260" r:id="rId8"/>
    <p:sldId id="261" r:id="rId9"/>
    <p:sldId id="266" r:id="rId10"/>
    <p:sldId id="267" r:id="rId11"/>
    <p:sldId id="263" r:id="rId1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67" d="100"/>
          <a:sy n="67" d="100"/>
        </p:scale>
        <p:origin x="756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10/9/2026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10/9/2026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10/9/2026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10/9/2026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22B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914400" y="2011680"/>
            <a:ext cx="10362895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4000" b="1">
                <a:solidFill>
                  <a:srgbClr val="FFFFFF"/>
                </a:solidFill>
              </a:defRPr>
            </a:pPr>
            <a:r>
              <a:rPr smtClean="0"/>
              <a:t>PENYUSUNAN RUBRIK ASESMEN </a:t>
            </a:r>
            <a:r>
              <a:t>FORMATIF</a:t>
            </a:r>
            <a:r>
              <a:rPr/>
              <a:t>, </a:t>
            </a:r>
            <a:r>
              <a:rPr smtClean="0"/>
              <a:t>SUMATIF DAN KKTP 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2871789" y="1171574"/>
            <a:ext cx="3929062" cy="4257675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id-ID" sz="2000" b="1">
                <a:latin typeface="Google Sans"/>
              </a:rPr>
              <a:t>Penyusunan rubrik asesmen formatif, sumatif, dan KKTP adalah</a:t>
            </a:r>
          </a:p>
          <a:p>
            <a:endParaRPr lang="id-ID" sz="2000" b="1">
              <a:latin typeface="Google Sans"/>
            </a:endParaRPr>
          </a:p>
          <a:p>
            <a:r>
              <a:rPr lang="id-ID" sz="2000"/>
              <a:t> Proses merancang panduan penilaian terstruktur yang digunakan guru untuk mengukur, memantau, dan memvalidasi ketercapaian</a:t>
            </a:r>
          </a:p>
        </p:txBody>
      </p:sp>
    </p:spTree>
    <p:extLst>
      <p:ext uri="{BB962C8B-B14F-4D97-AF65-F5344CB8AC3E}">
        <p14:creationId xmlns:p14="http://schemas.microsoft.com/office/powerpoint/2010/main" val="19251568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85800" y="457200"/>
            <a:ext cx="6669454" cy="5232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22B43"/>
                </a:solidFill>
              </a:defRPr>
            </a:pPr>
            <a:r>
              <a:rPr smtClean="0"/>
              <a:t>				Konsep </a:t>
            </a:r>
            <a:r>
              <a:t>Dasar Asesmen &amp; KKTP</a:t>
            </a:r>
          </a:p>
        </p:txBody>
      </p:sp>
      <p:sp>
        <p:nvSpPr>
          <p:cNvPr id="2" name="Rectangle 1"/>
          <p:cNvSpPr/>
          <p:nvPr/>
        </p:nvSpPr>
        <p:spPr>
          <a:xfrm>
            <a:off x="2614613" y="1428749"/>
            <a:ext cx="4557712" cy="4100514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000" b="1">
                <a:solidFill>
                  <a:srgbClr val="122B43"/>
                </a:solidFill>
              </a:defRPr>
            </a:pPr>
            <a:r>
              <a:rPr lang="id-ID" sz="2000"/>
              <a:t>Asesmen Formatif vs Sumatif</a:t>
            </a:r>
          </a:p>
          <a:p>
            <a:pPr>
              <a:spcBef>
                <a:spcPts val="1200"/>
              </a:spcBef>
              <a:defRPr sz="1400">
                <a:solidFill>
                  <a:srgbClr val="28323C"/>
                </a:solidFill>
              </a:defRPr>
            </a:pPr>
            <a:r>
              <a:rPr lang="id-ID" sz="2000">
                <a:latin typeface="Arial" panose="020B0604020202020204" pitchFamily="34" charset="0"/>
                <a:cs typeface="Arial" panose="020B0604020202020204" pitchFamily="34" charset="0"/>
              </a:rPr>
              <a:t>• Formatif (Assessment AS &amp; FOR Learning): Dilakukan selama proses. Berfungsi memantau dan memperbaiki kualitas pembelajaran, bukan penentu nilai rapor.</a:t>
            </a:r>
          </a:p>
          <a:p>
            <a:pPr>
              <a:spcBef>
                <a:spcPts val="1200"/>
              </a:spcBef>
              <a:defRPr sz="1400">
                <a:solidFill>
                  <a:srgbClr val="28323C"/>
                </a:solidFill>
              </a:defRPr>
            </a:pPr>
            <a:r>
              <a:rPr lang="id-ID" sz="2000">
                <a:latin typeface="Arial" panose="020B0604020202020204" pitchFamily="34" charset="0"/>
                <a:cs typeface="Arial" panose="020B0604020202020204" pitchFamily="34" charset="0"/>
              </a:rPr>
              <a:t>• Sumatif (Assessment OF Learning): Dilakukan pada akhir lingkup materi atau semester. Berfungsi mengukur pencapaian hasil belajar murid secara komprensif.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3086100" y="1100136"/>
            <a:ext cx="5386388" cy="4400551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000" b="1">
                <a:solidFill>
                  <a:srgbClr val="122B43"/>
                </a:solidFill>
              </a:defRPr>
            </a:pPr>
            <a:r>
              <a:rPr lang="id-ID" sz="2000"/>
              <a:t>Kriteria Ketercapaian Tujuan Pembelajaran</a:t>
            </a:r>
          </a:p>
          <a:p>
            <a:pPr>
              <a:spcBef>
                <a:spcPts val="1200"/>
              </a:spcBef>
              <a:defRPr sz="1400">
                <a:solidFill>
                  <a:srgbClr val="28323C"/>
                </a:solidFill>
              </a:defRPr>
            </a:pPr>
            <a:r>
              <a:rPr lang="id-ID" sz="2000">
                <a:latin typeface="Arial" panose="020B0604020202020204" pitchFamily="34" charset="0"/>
                <a:cs typeface="Arial" panose="020B0604020202020204" pitchFamily="34" charset="0"/>
              </a:rPr>
              <a:t>• KKTP merupakan cerminan deskripsi kompetensi murid terhadap Tujuan Pembelajaran (TP).</a:t>
            </a:r>
          </a:p>
          <a:p>
            <a:pPr>
              <a:spcBef>
                <a:spcPts val="1200"/>
              </a:spcBef>
              <a:defRPr sz="1400">
                <a:solidFill>
                  <a:srgbClr val="28323C"/>
                </a:solidFill>
              </a:defRPr>
            </a:pPr>
            <a:r>
              <a:rPr lang="id-ID" sz="2000">
                <a:latin typeface="Arial" panose="020B0604020202020204" pitchFamily="34" charset="0"/>
                <a:cs typeface="Arial" panose="020B0604020202020204" pitchFamily="34" charset="0"/>
              </a:rPr>
              <a:t>• KKTP TIDAK disarankan menggunakan angka mutlak kaku (KKM tunggal). Fokus pada interval perkembangan.</a:t>
            </a:r>
          </a:p>
          <a:p>
            <a:pPr>
              <a:spcBef>
                <a:spcPts val="1200"/>
              </a:spcBef>
              <a:defRPr sz="1400">
                <a:solidFill>
                  <a:srgbClr val="28323C"/>
                </a:solidFill>
              </a:defRPr>
            </a:pPr>
            <a:r>
              <a:rPr lang="id-ID" sz="2000">
                <a:latin typeface="Arial" panose="020B0604020202020204" pitchFamily="34" charset="0"/>
                <a:cs typeface="Arial" panose="020B0604020202020204" pitchFamily="34" charset="0"/>
              </a:rPr>
              <a:t>• Berfungsi untuk merefleksikan proses belajar murid dan menentukan intervensi remedial/pengayaan secara personal</a:t>
            </a:r>
            <a:r>
              <a:rPr lang="id-ID" sz="200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3176134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85800" y="457200"/>
            <a:ext cx="4390304" cy="5232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22B43"/>
                </a:solidFill>
              </a:defRPr>
            </a:pPr>
            <a:r>
              <a:rPr smtClean="0"/>
              <a:t> </a:t>
            </a:r>
            <a:r>
              <a:t>Alternatif Pendekatan KKTP</a:t>
            </a:r>
          </a:p>
        </p:txBody>
      </p:sp>
      <p:sp>
        <p:nvSpPr>
          <p:cNvPr id="7" name="Rectangle 6"/>
          <p:cNvSpPr/>
          <p:nvPr/>
        </p:nvSpPr>
        <p:spPr>
          <a:xfrm>
            <a:off x="1457325" y="1724650"/>
            <a:ext cx="2914649" cy="3970645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800" b="1">
                <a:solidFill>
                  <a:srgbClr val="E65F28"/>
                </a:solidFill>
              </a:defRPr>
            </a:pPr>
            <a:r>
              <a:rPr lang="id-ID" sz="2000"/>
              <a:t>1. Deskripsi Kriteria</a:t>
            </a:r>
          </a:p>
          <a:p>
            <a:pPr>
              <a:spcBef>
                <a:spcPts val="1400"/>
              </a:spcBef>
              <a:defRPr sz="1400">
                <a:solidFill>
                  <a:srgbClr val="28323C"/>
                </a:solidFill>
              </a:defRPr>
            </a:pPr>
            <a:r>
              <a:rPr lang="id-ID" sz="2000"/>
              <a:t>Menggunakan sekumpulan kriteria deskriptif kompetensi nyata murid.</a:t>
            </a:r>
            <a:br>
              <a:rPr lang="id-ID" sz="2000"/>
            </a:br>
            <a:r>
              <a:rPr lang="id-ID" sz="2000"/>
              <a:t/>
            </a:r>
            <a:br>
              <a:rPr lang="id-ID" sz="2000"/>
            </a:br>
            <a:r>
              <a:rPr lang="id-ID" sz="2000"/>
              <a:t>Contoh: Murid dianggap tuntas jika laporan memuat minimal komponen pendahuluan, isi, dan kesimpulan secara logis.</a:t>
            </a:r>
          </a:p>
        </p:txBody>
      </p:sp>
      <p:sp>
        <p:nvSpPr>
          <p:cNvPr id="9" name="Rectangle 8"/>
          <p:cNvSpPr/>
          <p:nvPr/>
        </p:nvSpPr>
        <p:spPr>
          <a:xfrm>
            <a:off x="4714874" y="1724650"/>
            <a:ext cx="3000375" cy="3970645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800" b="1">
                <a:solidFill>
                  <a:srgbClr val="E65F28"/>
                </a:solidFill>
              </a:defRPr>
            </a:pPr>
            <a:r>
              <a:rPr lang="id-ID" sz="2000"/>
              <a:t>2. Menggunakan Rubrik</a:t>
            </a:r>
          </a:p>
          <a:p>
            <a:pPr>
              <a:spcBef>
                <a:spcPts val="1400"/>
              </a:spcBef>
              <a:defRPr sz="1400">
                <a:solidFill>
                  <a:srgbClr val="28323C"/>
                </a:solidFill>
              </a:defRPr>
            </a:pPr>
            <a:r>
              <a:rPr lang="id-ID" sz="2000"/>
              <a:t>Memetakan perkembangan performa murid ke dalam tingkat/level pemahaman.</a:t>
            </a:r>
            <a:br>
              <a:rPr lang="id-ID" sz="2000"/>
            </a:br>
            <a:r>
              <a:rPr lang="id-ID" sz="2000"/>
              <a:t/>
            </a:r>
            <a:br>
              <a:rPr lang="id-ID" sz="2000"/>
            </a:br>
            <a:r>
              <a:rPr lang="id-ID" sz="2000"/>
              <a:t>Contoh: Level Baru Berkembang, Layak, Cakap, hingga Mahir untuk menilai kemandirian riset murid</a:t>
            </a:r>
            <a:r>
              <a:rPr lang="id-ID"/>
              <a:t>.</a:t>
            </a:r>
          </a:p>
        </p:txBody>
      </p:sp>
      <p:sp>
        <p:nvSpPr>
          <p:cNvPr id="11" name="Rectangle 10"/>
          <p:cNvSpPr/>
          <p:nvPr/>
        </p:nvSpPr>
        <p:spPr>
          <a:xfrm>
            <a:off x="8058149" y="1724650"/>
            <a:ext cx="2828926" cy="3970644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800" b="1">
                <a:solidFill>
                  <a:srgbClr val="E65F28"/>
                </a:solidFill>
              </a:defRPr>
            </a:pPr>
            <a:r>
              <a:rPr lang="id-ID" sz="2000"/>
              <a:t>3. Interval Nilai</a:t>
            </a:r>
          </a:p>
          <a:p>
            <a:pPr>
              <a:spcBef>
                <a:spcPts val="1400"/>
              </a:spcBef>
              <a:defRPr sz="1400">
                <a:solidFill>
                  <a:srgbClr val="28323C"/>
                </a:solidFill>
              </a:defRPr>
            </a:pPr>
            <a:r>
              <a:rPr lang="id-ID" sz="2000"/>
              <a:t>Menentukan rentang nilai berbasis rubrik atau instrumen asesmen.</a:t>
            </a:r>
            <a:br>
              <a:rPr lang="id-ID" sz="2000"/>
            </a:br>
            <a:r>
              <a:rPr lang="id-ID" sz="2000"/>
              <a:t/>
            </a:r>
            <a:br>
              <a:rPr lang="id-ID" sz="2000"/>
            </a:br>
            <a:r>
              <a:rPr lang="id-ID" sz="2000"/>
              <a:t>Contoh:</a:t>
            </a:r>
            <a:br>
              <a:rPr lang="id-ID" sz="2000"/>
            </a:br>
            <a:r>
              <a:rPr lang="id-ID" sz="2000"/>
              <a:t>0-40%: Belum Tuntas (Remedial)</a:t>
            </a:r>
            <a:br>
              <a:rPr lang="id-ID" sz="2000"/>
            </a:br>
            <a:r>
              <a:rPr lang="id-ID" sz="2000"/>
              <a:t>41-74%: Cukup Tuntas (Pendampingan)</a:t>
            </a:r>
            <a:br>
              <a:rPr lang="id-ID" sz="2000"/>
            </a:br>
            <a:r>
              <a:rPr lang="id-ID" sz="2000"/>
              <a:t>75-100%: Sangat Tuntas (Pengayaan)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7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85800" y="457200"/>
            <a:ext cx="1078992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600" b="1">
                <a:solidFill>
                  <a:srgbClr val="122B43"/>
                </a:solidFill>
              </a:defRPr>
            </a:pPr>
            <a:r>
              <a:t>Contoh Rubrik Formatif (Proses Menulis Teks Prosedur)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4559349"/>
              </p:ext>
            </p:extLst>
          </p:nvPr>
        </p:nvGraphicFramePr>
        <p:xfrm>
          <a:off x="685800" y="1645920"/>
          <a:ext cx="10820095" cy="4389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41855"/>
                <a:gridCol w="2194560"/>
                <a:gridCol w="2194560"/>
                <a:gridCol w="2194560"/>
                <a:gridCol w="2194560"/>
              </a:tblGrid>
              <a:tr h="1463040">
                <a:tc>
                  <a:txBody>
                    <a:bodyPr/>
                    <a:lstStyle/>
                    <a:p>
                      <a:pPr algn="ctr">
                        <a:defRPr sz="1400" b="1">
                          <a:solidFill>
                            <a:srgbClr val="FFFFFF"/>
                          </a:solidFill>
                        </a:defRPr>
                      </a:pPr>
                      <a:r>
                        <a:rPr sz="2000"/>
                        <a:t>Aspek Penilaian</a:t>
                      </a:r>
                    </a:p>
                  </a:txBody>
                  <a:tcPr>
                    <a:solidFill>
                      <a:srgbClr val="122B4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 b="1">
                          <a:solidFill>
                            <a:srgbClr val="FFFFFF"/>
                          </a:solidFill>
                        </a:defRPr>
                      </a:pPr>
                      <a:r>
                        <a:rPr sz="2000"/>
                        <a:t>Baru Berkembang (1)</a:t>
                      </a:r>
                    </a:p>
                  </a:txBody>
                  <a:tcPr>
                    <a:solidFill>
                      <a:srgbClr val="122B4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 b="1">
                          <a:solidFill>
                            <a:srgbClr val="FFFFFF"/>
                          </a:solidFill>
                        </a:defRPr>
                      </a:pPr>
                      <a:r>
                        <a:rPr sz="2000"/>
                        <a:t>Layak (2)</a:t>
                      </a:r>
                    </a:p>
                  </a:txBody>
                  <a:tcPr>
                    <a:solidFill>
                      <a:srgbClr val="122B4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 b="1">
                          <a:solidFill>
                            <a:srgbClr val="FFFFFF"/>
                          </a:solidFill>
                        </a:defRPr>
                      </a:pPr>
                      <a:r>
                        <a:rPr sz="2000"/>
                        <a:t>Cakap (3)</a:t>
                      </a:r>
                    </a:p>
                  </a:txBody>
                  <a:tcPr>
                    <a:solidFill>
                      <a:srgbClr val="122B4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 b="1">
                          <a:solidFill>
                            <a:srgbClr val="FFFFFF"/>
                          </a:solidFill>
                        </a:defRPr>
                      </a:pPr>
                      <a:r>
                        <a:rPr sz="2000"/>
                        <a:t>Mahir (4)</a:t>
                      </a:r>
                    </a:p>
                  </a:txBody>
                  <a:tcPr>
                    <a:solidFill>
                      <a:srgbClr val="122B43"/>
                    </a:solidFill>
                  </a:tcPr>
                </a:tc>
              </a:tr>
              <a:tr h="1463040">
                <a:tc>
                  <a:txBody>
                    <a:bodyPr/>
                    <a:lstStyle/>
                    <a:p>
                      <a:pPr>
                        <a:defRPr sz="1200" b="1">
                          <a:solidFill>
                            <a:srgbClr val="28323C"/>
                          </a:solidFill>
                        </a:defRPr>
                      </a:pPr>
                      <a:r>
                        <a:rPr sz="2000"/>
                        <a:t>Kemampuan Perencanaan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28323C"/>
                          </a:solidFill>
                        </a:defRPr>
                      </a:pPr>
                      <a:r>
                        <a:rPr sz="2000"/>
                        <a:t>Belum bisa menentukan topik dan tujuan penulisan.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28323C"/>
                          </a:solidFill>
                        </a:defRPr>
                      </a:pPr>
                      <a:r>
                        <a:rPr sz="2000"/>
                        <a:t>Bisa menentukan topik, namun tujuan belum spesifik.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28323C"/>
                          </a:solidFill>
                        </a:defRPr>
                      </a:pPr>
                      <a:r>
                        <a:rPr sz="2000"/>
                        <a:t>Menentukan topik dan tujuan yang jelas secara runtut.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28323C"/>
                          </a:solidFill>
                        </a:defRPr>
                      </a:pPr>
                      <a:r>
                        <a:rPr sz="2000"/>
                        <a:t>Menentukan topik secara mandiri, orisinal, dan tujuan terperinci.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1463040">
                <a:tc>
                  <a:txBody>
                    <a:bodyPr/>
                    <a:lstStyle/>
                    <a:p>
                      <a:pPr>
                        <a:defRPr sz="1200" b="1">
                          <a:solidFill>
                            <a:srgbClr val="28323C"/>
                          </a:solidFill>
                        </a:defRPr>
                      </a:pPr>
                      <a:r>
                        <a:rPr sz="2000"/>
                        <a:t>Respon terhadap Masukan</a:t>
                      </a:r>
                    </a:p>
                  </a:txBody>
                  <a:tcPr>
                    <a:solidFill>
                      <a:srgbClr val="EBF0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28323C"/>
                          </a:solidFill>
                        </a:defRPr>
                      </a:pPr>
                      <a:r>
                        <a:rPr sz="2000"/>
                        <a:t>Mengabaikan masukan reflektif dari guru/teman.</a:t>
                      </a:r>
                    </a:p>
                  </a:txBody>
                  <a:tcPr>
                    <a:solidFill>
                      <a:srgbClr val="EBF0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28323C"/>
                          </a:solidFill>
                        </a:defRPr>
                      </a:pPr>
                      <a:r>
                        <a:rPr sz="2000"/>
                        <a:t>Menerima masukan tetapi belum diterapkan di draf.</a:t>
                      </a:r>
                    </a:p>
                  </a:txBody>
                  <a:tcPr>
                    <a:solidFill>
                      <a:srgbClr val="EBF0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28323C"/>
                          </a:solidFill>
                        </a:defRPr>
                      </a:pPr>
                      <a:r>
                        <a:rPr sz="2000"/>
                        <a:t>Menerapkan sebagian besar masukan untuk perbaikan.</a:t>
                      </a:r>
                    </a:p>
                  </a:txBody>
                  <a:tcPr>
                    <a:solidFill>
                      <a:srgbClr val="EBF0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28323C"/>
                          </a:solidFill>
                        </a:defRPr>
                      </a:pPr>
                      <a:r>
                        <a:rPr sz="2000"/>
                        <a:t>Secara aktif mencari masukan dan menuntaskan revisi.</a:t>
                      </a:r>
                    </a:p>
                  </a:txBody>
                  <a:tcPr>
                    <a:solidFill>
                      <a:srgbClr val="EBF0F5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7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85800" y="457200"/>
            <a:ext cx="1078992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600" b="1">
                <a:solidFill>
                  <a:srgbClr val="122B43"/>
                </a:solidFill>
              </a:defRPr>
            </a:pPr>
            <a:r>
              <a:t>Contoh Rubrik Sumatif (Produk Akhir Teks Prosedur)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2158136"/>
              </p:ext>
            </p:extLst>
          </p:nvPr>
        </p:nvGraphicFramePr>
        <p:xfrm>
          <a:off x="685800" y="1188721"/>
          <a:ext cx="10820095" cy="557783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41855"/>
                <a:gridCol w="2194560"/>
                <a:gridCol w="2194560"/>
                <a:gridCol w="2194560"/>
                <a:gridCol w="2194560"/>
              </a:tblGrid>
              <a:tr h="1195251">
                <a:tc>
                  <a:txBody>
                    <a:bodyPr/>
                    <a:lstStyle/>
                    <a:p>
                      <a:pPr algn="ctr">
                        <a:defRPr sz="1400" b="1">
                          <a:solidFill>
                            <a:srgbClr val="FFFFFF"/>
                          </a:solidFill>
                        </a:defRPr>
                      </a:pPr>
                      <a:r>
                        <a:rPr sz="2000"/>
                        <a:t>Aspek Penilaian</a:t>
                      </a:r>
                    </a:p>
                  </a:txBody>
                  <a:tcPr>
                    <a:solidFill>
                      <a:srgbClr val="122B4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 b="1">
                          <a:solidFill>
                            <a:srgbClr val="FFFFFF"/>
                          </a:solidFill>
                        </a:defRPr>
                      </a:pPr>
                      <a:r>
                        <a:rPr sz="2000"/>
                        <a:t>Baru Berkembang (1)</a:t>
                      </a:r>
                    </a:p>
                  </a:txBody>
                  <a:tcPr>
                    <a:solidFill>
                      <a:srgbClr val="122B4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 b="1">
                          <a:solidFill>
                            <a:srgbClr val="FFFFFF"/>
                          </a:solidFill>
                        </a:defRPr>
                      </a:pPr>
                      <a:r>
                        <a:rPr sz="2000"/>
                        <a:t>Layak (2)</a:t>
                      </a:r>
                    </a:p>
                  </a:txBody>
                  <a:tcPr>
                    <a:solidFill>
                      <a:srgbClr val="122B4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 b="1">
                          <a:solidFill>
                            <a:srgbClr val="FFFFFF"/>
                          </a:solidFill>
                        </a:defRPr>
                      </a:pPr>
                      <a:r>
                        <a:rPr sz="2000"/>
                        <a:t>Cakap (3)</a:t>
                      </a:r>
                    </a:p>
                  </a:txBody>
                  <a:tcPr>
                    <a:solidFill>
                      <a:srgbClr val="122B4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 b="1">
                          <a:solidFill>
                            <a:srgbClr val="FFFFFF"/>
                          </a:solidFill>
                        </a:defRPr>
                      </a:pPr>
                      <a:r>
                        <a:rPr sz="2000"/>
                        <a:t>Mahir (4)</a:t>
                      </a:r>
                    </a:p>
                  </a:txBody>
                  <a:tcPr>
                    <a:solidFill>
                      <a:srgbClr val="122B43"/>
                    </a:solidFill>
                  </a:tcPr>
                </a:tc>
              </a:tr>
              <a:tr h="1427661">
                <a:tc>
                  <a:txBody>
                    <a:bodyPr/>
                    <a:lstStyle/>
                    <a:p>
                      <a:pPr>
                        <a:defRPr sz="1100" b="1">
                          <a:solidFill>
                            <a:srgbClr val="28323C"/>
                          </a:solidFill>
                        </a:defRPr>
                      </a:pPr>
                      <a:r>
                        <a:rPr sz="2000"/>
                        <a:t>Struktur Teks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28323C"/>
                          </a:solidFill>
                        </a:defRPr>
                      </a:pPr>
                      <a:r>
                        <a:rPr sz="2000"/>
                        <a:t>Struktur tidak lengkap (hanya judul/langkah saja).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28323C"/>
                          </a:solidFill>
                        </a:defRPr>
                      </a:pPr>
                      <a:r>
                        <a:rPr sz="2000"/>
                        <a:t>Struktur memuat tujuan &amp; langkah tapi tidak berurutan.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28323C"/>
                          </a:solidFill>
                        </a:defRPr>
                      </a:pPr>
                      <a:r>
                        <a:rPr sz="2000"/>
                        <a:t>Struktur lengkap (Judul, Tujuan, Alat, Langkah) berurutan.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28323C"/>
                          </a:solidFill>
                        </a:defRPr>
                      </a:pPr>
                      <a:r>
                        <a:rPr sz="2000"/>
                        <a:t>Struktur sangat lengkap, logis, memiliki penutup menarik.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1759676">
                <a:tc>
                  <a:txBody>
                    <a:bodyPr/>
                    <a:lstStyle/>
                    <a:p>
                      <a:pPr>
                        <a:defRPr sz="1100" b="1">
                          <a:solidFill>
                            <a:srgbClr val="28323C"/>
                          </a:solidFill>
                        </a:defRPr>
                      </a:pPr>
                      <a:r>
                        <a:rPr sz="2000"/>
                        <a:t>Kebahasaan</a:t>
                      </a:r>
                    </a:p>
                  </a:txBody>
                  <a:tcPr>
                    <a:solidFill>
                      <a:srgbClr val="EBF0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28323C"/>
                          </a:solidFill>
                        </a:defRPr>
                      </a:pPr>
                      <a:r>
                        <a:rPr sz="2000"/>
                        <a:t>Tidak menggunakan kalimat imperatif/kata hubung.</a:t>
                      </a:r>
                    </a:p>
                  </a:txBody>
                  <a:tcPr>
                    <a:solidFill>
                      <a:srgbClr val="EBF0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28323C"/>
                          </a:solidFill>
                        </a:defRPr>
                      </a:pPr>
                      <a:r>
                        <a:rPr sz="2000"/>
                        <a:t>Kalimat imperatif ada namun pilihan kata kurang tepat.</a:t>
                      </a:r>
                    </a:p>
                  </a:txBody>
                  <a:tcPr>
                    <a:solidFill>
                      <a:srgbClr val="EBF0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28323C"/>
                          </a:solidFill>
                        </a:defRPr>
                      </a:pPr>
                      <a:r>
                        <a:rPr sz="2000"/>
                        <a:t>Kalimat imperatif &amp; kata hubung waktu digunakan tepat.</a:t>
                      </a:r>
                    </a:p>
                  </a:txBody>
                  <a:tcPr>
                    <a:solidFill>
                      <a:srgbClr val="EBF0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28323C"/>
                          </a:solidFill>
                        </a:defRPr>
                      </a:pPr>
                      <a:r>
                        <a:rPr sz="2000"/>
                        <a:t>Diksi variatif, efektif, bebas kesalahan </a:t>
                      </a:r>
                      <a:r>
                        <a:rPr sz="2000" smtClean="0"/>
                        <a:t>ejaan.</a:t>
                      </a:r>
                      <a:endParaRPr sz="2000"/>
                    </a:p>
                  </a:txBody>
                  <a:tcPr>
                    <a:solidFill>
                      <a:srgbClr val="EBF0F5"/>
                    </a:solidFill>
                  </a:tcPr>
                </a:tc>
              </a:tr>
              <a:tr h="1195251">
                <a:tc>
                  <a:txBody>
                    <a:bodyPr/>
                    <a:lstStyle/>
                    <a:p>
                      <a:pPr>
                        <a:defRPr sz="1100" b="1">
                          <a:solidFill>
                            <a:srgbClr val="28323C"/>
                          </a:solidFill>
                        </a:defRPr>
                      </a:pPr>
                      <a:r>
                        <a:rPr sz="2000"/>
                        <a:t>Keterbacaan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28323C"/>
                          </a:solidFill>
                        </a:defRPr>
                      </a:pPr>
                      <a:r>
                        <a:rPr sz="2000"/>
                        <a:t>Tulisan sulit dipahami dan tata letak berantakan.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28323C"/>
                          </a:solidFill>
                        </a:defRPr>
                      </a:pPr>
                      <a:r>
                        <a:rPr sz="2000"/>
                        <a:t>Bisa dibaca, namun tata letak kurang rapi/konsisten.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28323C"/>
                          </a:solidFill>
                        </a:defRPr>
                      </a:pPr>
                      <a:r>
                        <a:rPr sz="2000"/>
                        <a:t>Mudah dipahami, rapi, bersih, dan sistematis.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28323C"/>
                          </a:solidFill>
                        </a:defRPr>
                      </a:pPr>
                      <a:r>
                        <a:rPr sz="2000"/>
                        <a:t>Sangat kreatif (ada ilustrasi/infografis pendukung).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05" y="0"/>
            <a:ext cx="12191695" cy="6858000"/>
          </a:xfrm>
          <a:prstGeom prst="rect">
            <a:avLst/>
          </a:prstGeom>
          <a:solidFill>
            <a:srgbClr val="F5F7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85800" y="457200"/>
            <a:ext cx="7265259" cy="5232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22B43"/>
                </a:solidFill>
              </a:defRPr>
            </a:pPr>
            <a:r>
              <a:rPr smtClean="0"/>
              <a:t>		Tindak </a:t>
            </a:r>
            <a:r>
              <a:t>Lanjut &amp; Intervensi Hasil Asesmen</a:t>
            </a:r>
          </a:p>
        </p:txBody>
      </p:sp>
      <p:sp>
        <p:nvSpPr>
          <p:cNvPr id="6" name="Rectangle 5"/>
          <p:cNvSpPr/>
          <p:nvPr/>
        </p:nvSpPr>
        <p:spPr>
          <a:xfrm>
            <a:off x="1714193" y="1668779"/>
            <a:ext cx="2786370" cy="3717609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600" b="1">
                <a:solidFill>
                  <a:srgbClr val="E65F28"/>
                </a:solidFill>
              </a:defRPr>
            </a:pPr>
            <a:r>
              <a:rPr lang="id-ID" sz="2000"/>
              <a:t>Baru Berkembang</a:t>
            </a:r>
            <a:br>
              <a:rPr lang="id-ID" sz="2000"/>
            </a:br>
            <a:r>
              <a:rPr lang="id-ID" sz="2000"/>
              <a:t>(Skor Total 3-5)</a:t>
            </a:r>
          </a:p>
          <a:p>
            <a:pPr>
              <a:spcBef>
                <a:spcPts val="1200"/>
              </a:spcBef>
              <a:defRPr sz="1200">
                <a:solidFill>
                  <a:srgbClr val="28323C"/>
                </a:solidFill>
              </a:defRPr>
            </a:pPr>
            <a:r>
              <a:rPr lang="id-ID" sz="2000"/>
              <a:t>Belum Mencapai KKTP</a:t>
            </a:r>
            <a:br>
              <a:rPr lang="id-ID" sz="2000"/>
            </a:br>
            <a:r>
              <a:rPr lang="id-ID" sz="2000"/>
              <a:t/>
            </a:r>
            <a:br>
              <a:rPr lang="id-ID" sz="2000"/>
            </a:br>
            <a:r>
              <a:rPr lang="id-ID" sz="2000"/>
              <a:t>Intervensi: Remedial total berupa bimbingan individual atau penyederhanaan instruksi tugas dasar</a:t>
            </a:r>
            <a:r>
              <a:rPr lang="id-ID"/>
              <a:t>.</a:t>
            </a:r>
          </a:p>
        </p:txBody>
      </p:sp>
      <p:sp>
        <p:nvSpPr>
          <p:cNvPr id="7" name="Rectangle 6"/>
          <p:cNvSpPr/>
          <p:nvPr/>
        </p:nvSpPr>
        <p:spPr>
          <a:xfrm flipH="1">
            <a:off x="5272086" y="1668778"/>
            <a:ext cx="3000376" cy="3717609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600" b="1">
                <a:solidFill>
                  <a:srgbClr val="E65F28"/>
                </a:solidFill>
              </a:defRPr>
            </a:pPr>
            <a:r>
              <a:rPr lang="id-ID" sz="2000"/>
              <a:t>Layak</a:t>
            </a:r>
            <a:br>
              <a:rPr lang="id-ID" sz="2000"/>
            </a:br>
            <a:r>
              <a:rPr lang="id-ID" sz="2000"/>
              <a:t>(Skor Total 6-8)</a:t>
            </a:r>
          </a:p>
          <a:p>
            <a:pPr>
              <a:spcBef>
                <a:spcPts val="1200"/>
              </a:spcBef>
              <a:defRPr sz="1200">
                <a:solidFill>
                  <a:srgbClr val="28323C"/>
                </a:solidFill>
              </a:defRPr>
            </a:pPr>
            <a:r>
              <a:rPr lang="id-ID" sz="2000"/>
              <a:t>Mencapai KKTP Minimal</a:t>
            </a:r>
            <a:br>
              <a:rPr lang="id-ID" sz="2000"/>
            </a:br>
            <a:r>
              <a:rPr lang="id-ID" sz="2000"/>
              <a:t/>
            </a:r>
            <a:br>
              <a:rPr lang="id-ID" sz="2000"/>
            </a:br>
            <a:r>
              <a:rPr lang="id-ID" sz="2000"/>
              <a:t>Intervensi: Diberikan penguatan materi pada kriteria kebahasaan atau struktur yang dirasa masih lemah.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431255" y="1157287"/>
            <a:ext cx="3126583" cy="3966926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600" b="1">
                <a:solidFill>
                  <a:srgbClr val="E65F28"/>
                </a:solidFill>
              </a:defRPr>
            </a:pPr>
            <a:r>
              <a:rPr lang="id-ID" sz="2000"/>
              <a:t>Cakap</a:t>
            </a:r>
            <a:br>
              <a:rPr lang="id-ID" sz="2000"/>
            </a:br>
            <a:r>
              <a:rPr lang="id-ID" sz="2000"/>
              <a:t>(Skor Total 9-10)</a:t>
            </a:r>
          </a:p>
          <a:p>
            <a:pPr>
              <a:spcBef>
                <a:spcPts val="1200"/>
              </a:spcBef>
              <a:defRPr sz="1200">
                <a:solidFill>
                  <a:srgbClr val="28323C"/>
                </a:solidFill>
              </a:defRPr>
            </a:pPr>
            <a:r>
              <a:rPr lang="id-ID" sz="2000"/>
              <a:t>Melampaui KKTP</a:t>
            </a:r>
            <a:br>
              <a:rPr lang="id-ID" sz="2000"/>
            </a:br>
            <a:r>
              <a:rPr lang="id-ID" sz="2000"/>
              <a:t/>
            </a:r>
            <a:br>
              <a:rPr lang="id-ID" sz="2000"/>
            </a:br>
            <a:r>
              <a:rPr lang="id-ID" sz="2000"/>
              <a:t>Intervensi: Pembelajaran bermakna mandiri, mulai didorong untuk eksplorasi variasi gaya kepenulisan</a:t>
            </a:r>
          </a:p>
        </p:txBody>
      </p:sp>
      <p:sp>
        <p:nvSpPr>
          <p:cNvPr id="8" name="Rectangle 7"/>
          <p:cNvSpPr/>
          <p:nvPr/>
        </p:nvSpPr>
        <p:spPr>
          <a:xfrm rot="10800000" flipV="1">
            <a:off x="6443662" y="1157286"/>
            <a:ext cx="3171823" cy="3966926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600" b="1">
                <a:solidFill>
                  <a:srgbClr val="E65F28"/>
                </a:solidFill>
              </a:defRPr>
            </a:pPr>
            <a:r>
              <a:rPr lang="id-ID" sz="2000"/>
              <a:t>Mahir</a:t>
            </a:r>
            <a:br>
              <a:rPr lang="id-ID" sz="2000"/>
            </a:br>
            <a:r>
              <a:rPr lang="id-ID" sz="2000"/>
              <a:t>(Skor Total 11-12)</a:t>
            </a:r>
          </a:p>
          <a:p>
            <a:pPr>
              <a:spcBef>
                <a:spcPts val="1200"/>
              </a:spcBef>
              <a:defRPr sz="1200">
                <a:solidFill>
                  <a:srgbClr val="28323C"/>
                </a:solidFill>
              </a:defRPr>
            </a:pPr>
            <a:r>
              <a:rPr lang="id-ID" sz="2000"/>
              <a:t>Melampaui KKTP Tinggi</a:t>
            </a:r>
            <a:br>
              <a:rPr lang="id-ID" sz="2000"/>
            </a:br>
            <a:r>
              <a:rPr lang="id-ID" sz="2000"/>
              <a:t/>
            </a:r>
            <a:br>
              <a:rPr lang="id-ID" sz="2000"/>
            </a:br>
            <a:r>
              <a:rPr lang="id-ID" sz="2000"/>
              <a:t>Intervensi: Program pengayaan, ditantang menjadi tutor sebaya atau mengubah teks ke media kreatif</a:t>
            </a:r>
          </a:p>
        </p:txBody>
      </p:sp>
    </p:spTree>
    <p:extLst>
      <p:ext uri="{BB962C8B-B14F-4D97-AF65-F5344CB8AC3E}">
        <p14:creationId xmlns:p14="http://schemas.microsoft.com/office/powerpoint/2010/main" val="4002236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120981" y="1937733"/>
            <a:ext cx="4522831" cy="193899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id-ID" sz="2000" b="1"/>
              <a:t>Kesimpulan</a:t>
            </a:r>
            <a:endParaRPr lang="id-ID" sz="2000"/>
          </a:p>
          <a:p>
            <a:r>
              <a:rPr lang="id-ID" sz="2000"/>
              <a:t>Penyusunan Rubrik Asesmen Formatif, Sumatif, dan KKTP merupakan satu kesatuan sistem penilaian yang saling melengkapi untuk mengukur dan meningkatkan kualitas </a:t>
            </a:r>
            <a:r>
              <a:rPr lang="id-ID" sz="2000" smtClean="0"/>
              <a:t>pembelajaran</a:t>
            </a:r>
            <a:endParaRPr lang="id-ID" sz="2000"/>
          </a:p>
        </p:txBody>
      </p:sp>
    </p:spTree>
    <p:extLst>
      <p:ext uri="{BB962C8B-B14F-4D97-AF65-F5344CB8AC3E}">
        <p14:creationId xmlns:p14="http://schemas.microsoft.com/office/powerpoint/2010/main" val="17979134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619375" y="1452257"/>
            <a:ext cx="6096000" cy="2870016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spcAft>
                <a:spcPts val="1500"/>
              </a:spcAft>
              <a:defRPr sz="4800" b="1">
                <a:solidFill>
                  <a:srgbClr val="FFFFFF"/>
                </a:solidFill>
                <a:latin typeface="Arial"/>
              </a:defRPr>
            </a:pPr>
            <a:r>
              <a:rPr lang="id-ID" smtClean="0"/>
              <a:t>TeriTERma </a:t>
            </a:r>
            <a:r>
              <a:rPr lang="id-ID"/>
              <a:t>Kasih</a:t>
            </a:r>
          </a:p>
          <a:p>
            <a:pPr algn="ctr">
              <a:defRPr sz="2000">
                <a:solidFill>
                  <a:srgbClr val="319795"/>
                </a:solidFill>
                <a:latin typeface="Arial"/>
              </a:defRPr>
            </a:pPr>
            <a:r>
              <a:rPr lang="id-ID" sz="4000" smtClean="0"/>
              <a:t>TERIMA KASIH</a:t>
            </a:r>
          </a:p>
          <a:p>
            <a:pPr algn="ctr">
              <a:defRPr sz="2000">
                <a:solidFill>
                  <a:srgbClr val="319795"/>
                </a:solidFill>
                <a:latin typeface="Arial"/>
              </a:defRPr>
            </a:pPr>
            <a:endParaRPr lang="id-ID"/>
          </a:p>
          <a:p>
            <a:pPr algn="ctr">
              <a:defRPr sz="2000">
                <a:solidFill>
                  <a:srgbClr val="319795"/>
                </a:solidFill>
                <a:latin typeface="Arial"/>
              </a:defRPr>
            </a:pPr>
            <a:endParaRPr lang="id-ID" smtClean="0"/>
          </a:p>
          <a:p>
            <a:pPr algn="ctr">
              <a:defRPr sz="2000">
                <a:solidFill>
                  <a:srgbClr val="319795"/>
                </a:solidFill>
                <a:latin typeface="Arial"/>
              </a:defRPr>
            </a:pPr>
            <a:r>
              <a:rPr lang="id-ID" smtClean="0"/>
              <a:t>Selamat </a:t>
            </a:r>
            <a:r>
              <a:rPr lang="id-ID"/>
              <a:t>Menyusun Asesmen yang Bermakna untuk Peserta Didik</a:t>
            </a:r>
          </a:p>
        </p:txBody>
      </p:sp>
    </p:spTree>
    <p:extLst>
      <p:ext uri="{BB962C8B-B14F-4D97-AF65-F5344CB8AC3E}">
        <p14:creationId xmlns:p14="http://schemas.microsoft.com/office/powerpoint/2010/main" val="22516377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218</TotalTime>
  <Words>457</Words>
  <Application>Microsoft Office PowerPoint</Application>
  <PresentationFormat>Widescreen</PresentationFormat>
  <Paragraphs>72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Arial</vt:lpstr>
      <vt:lpstr>Calibri</vt:lpstr>
      <vt:lpstr>Google Sans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/>
  <cp:keywords/>
  <dc:description>generated using python-pptx</dc:description>
  <cp:lastModifiedBy>Microsoft</cp:lastModifiedBy>
  <cp:revision>17</cp:revision>
  <dcterms:created xsi:type="dcterms:W3CDTF">2013-01-27T09:14:16Z</dcterms:created>
  <dcterms:modified xsi:type="dcterms:W3CDTF">2026-10-08T23:04:41Z</dcterms:modified>
  <cp:category/>
</cp:coreProperties>
</file>