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2" r:id="rId4"/>
    <p:sldId id="258" r:id="rId5"/>
    <p:sldId id="266" r:id="rId6"/>
    <p:sldId id="267" r:id="rId7"/>
    <p:sldId id="259" r:id="rId8"/>
    <p:sldId id="261" r:id="rId9"/>
    <p:sldId id="274" r:id="rId10"/>
    <p:sldId id="275" r:id="rId11"/>
    <p:sldId id="265" r:id="rId12"/>
  </p:sldIdLst>
  <p:sldSz cx="18288000" cy="10287000"/>
  <p:notesSz cx="6858000" cy="9144000"/>
  <p:embeddedFontLst>
    <p:embeddedFont>
      <p:font typeface="Calibri" pitchFamily="34" charset="0"/>
      <p:regular r:id="rId13"/>
      <p:bold r:id="rId14"/>
      <p:italic r:id="rId15"/>
      <p:boldItalic r:id="rId16"/>
    </p:embeddedFont>
    <p:embeddedFont>
      <p:font typeface="Baloo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49" d="100"/>
          <a:sy n="49" d="100"/>
        </p:scale>
        <p:origin x="-9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0.jpe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13.jp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20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19" Type="http://schemas.openxmlformats.org/officeDocument/2006/relationships/image" Target="../media/image11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9.png"/><Relationship Id="rId22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9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5" Type="http://schemas.openxmlformats.org/officeDocument/2006/relationships/image" Target="../media/image6.png"/><Relationship Id="rId10" Type="http://schemas.openxmlformats.org/officeDocument/2006/relationships/image" Target="../media/image15.sv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17.svg"/><Relationship Id="rId10" Type="http://schemas.openxmlformats.org/officeDocument/2006/relationships/image" Target="../media/image15.sv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9.pn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11.sv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openxmlformats.org/officeDocument/2006/relationships/image" Target="../media/image9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67410" y="1417643"/>
            <a:ext cx="10473088" cy="5426964"/>
          </a:xfrm>
          <a:custGeom>
            <a:avLst/>
            <a:gdLst/>
            <a:ahLst/>
            <a:cxnLst/>
            <a:rect l="l" t="t" r="r" b="b"/>
            <a:pathLst>
              <a:path w="10473088" h="5426964">
                <a:moveTo>
                  <a:pt x="0" y="0"/>
                </a:moveTo>
                <a:lnTo>
                  <a:pt x="10473087" y="0"/>
                </a:lnTo>
                <a:lnTo>
                  <a:pt x="10473087" y="5426963"/>
                </a:lnTo>
                <a:lnTo>
                  <a:pt x="0" y="54269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400104">
            <a:off x="13138494" y="4855230"/>
            <a:ext cx="1479346" cy="1804081"/>
          </a:xfrm>
          <a:custGeom>
            <a:avLst/>
            <a:gdLst/>
            <a:ahLst/>
            <a:cxnLst/>
            <a:rect l="l" t="t" r="r" b="b"/>
            <a:pathLst>
              <a:path w="1479346" h="1804081">
                <a:moveTo>
                  <a:pt x="0" y="0"/>
                </a:moveTo>
                <a:lnTo>
                  <a:pt x="1479346" y="0"/>
                </a:lnTo>
                <a:lnTo>
                  <a:pt x="1479346" y="1804081"/>
                </a:lnTo>
                <a:lnTo>
                  <a:pt x="0" y="18040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3933651" y="1417643"/>
            <a:ext cx="592281" cy="2278003"/>
          </a:xfrm>
          <a:custGeom>
            <a:avLst/>
            <a:gdLst/>
            <a:ahLst/>
            <a:cxnLst/>
            <a:rect l="l" t="t" r="r" b="b"/>
            <a:pathLst>
              <a:path w="592281" h="2278003">
                <a:moveTo>
                  <a:pt x="0" y="0"/>
                </a:moveTo>
                <a:lnTo>
                  <a:pt x="592281" y="0"/>
                </a:lnTo>
                <a:lnTo>
                  <a:pt x="592281" y="2278004"/>
                </a:lnTo>
                <a:lnTo>
                  <a:pt x="0" y="2278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694745" y="1907067"/>
            <a:ext cx="9026290" cy="5078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914"/>
              </a:lnSpc>
            </a:pP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Kolaborasi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Guru, Orang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Tua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,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dan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Tenaga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Asli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dalam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perkembangan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Anak</a:t>
            </a:r>
            <a:r>
              <a:rPr lang="en-US" sz="66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Autis</a:t>
            </a:r>
            <a:endParaRPr lang="en-US" sz="6600" dirty="0">
              <a:solidFill>
                <a:schemeClr val="accent6">
                  <a:lumMod val="50000"/>
                </a:schemeClr>
              </a:solidFill>
              <a:latin typeface="Baloo"/>
              <a:ea typeface="Baloo"/>
              <a:cs typeface="Baloo"/>
              <a:sym typeface="Baloo"/>
            </a:endParaRPr>
          </a:p>
        </p:txBody>
      </p:sp>
      <p:sp>
        <p:nvSpPr>
          <p:cNvPr id="16" name="Freeform 16"/>
          <p:cNvSpPr/>
          <p:nvPr/>
        </p:nvSpPr>
        <p:spPr>
          <a:xfrm rot="3383266">
            <a:off x="3468768" y="4816588"/>
            <a:ext cx="817131" cy="996501"/>
          </a:xfrm>
          <a:custGeom>
            <a:avLst/>
            <a:gdLst/>
            <a:ahLst/>
            <a:cxnLst/>
            <a:rect l="l" t="t" r="r" b="b"/>
            <a:pathLst>
              <a:path w="817131" h="996501">
                <a:moveTo>
                  <a:pt x="0" y="0"/>
                </a:moveTo>
                <a:lnTo>
                  <a:pt x="817131" y="0"/>
                </a:lnTo>
                <a:lnTo>
                  <a:pt x="817131" y="996501"/>
                </a:lnTo>
                <a:lnTo>
                  <a:pt x="0" y="99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14"/>
          <p:cNvSpPr txBox="1"/>
          <p:nvPr/>
        </p:nvSpPr>
        <p:spPr>
          <a:xfrm>
            <a:off x="2444882" y="6562645"/>
            <a:ext cx="12117402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dirty="0" smtClean="0">
                <a:latin typeface="Baloo"/>
                <a:ea typeface="Baloo"/>
                <a:cs typeface="Baloo"/>
                <a:sym typeface="Baloo"/>
              </a:rPr>
              <a:t>Presented By :</a:t>
            </a:r>
          </a:p>
          <a:p>
            <a:r>
              <a:rPr lang="en-US" sz="2800" b="1" dirty="0" err="1" smtClean="0">
                <a:latin typeface="Baloo"/>
                <a:ea typeface="Baloo"/>
                <a:cs typeface="Baloo"/>
                <a:sym typeface="Baloo"/>
              </a:rPr>
              <a:t>Maidika</a:t>
            </a:r>
            <a:r>
              <a:rPr lang="en-US" sz="2800" b="1" dirty="0" smtClean="0"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2800" b="1" dirty="0" err="1" smtClean="0">
                <a:latin typeface="Baloo"/>
                <a:ea typeface="Baloo"/>
                <a:cs typeface="Baloo"/>
                <a:sym typeface="Baloo"/>
              </a:rPr>
              <a:t>Arta</a:t>
            </a:r>
            <a:r>
              <a:rPr lang="en-US" sz="2800" b="1" dirty="0" smtClean="0">
                <a:latin typeface="Baloo"/>
                <a:ea typeface="Baloo"/>
                <a:cs typeface="Baloo"/>
                <a:sym typeface="Baloo"/>
              </a:rPr>
              <a:t>, </a:t>
            </a:r>
            <a:r>
              <a:rPr lang="en-US" sz="2800" b="1" dirty="0" err="1" smtClean="0">
                <a:latin typeface="Baloo"/>
                <a:ea typeface="Baloo"/>
                <a:cs typeface="Baloo"/>
                <a:sym typeface="Baloo"/>
              </a:rPr>
              <a:t>M.Pd</a:t>
            </a:r>
            <a:r>
              <a:rPr lang="en-US" sz="2800" b="1" dirty="0" smtClean="0">
                <a:latin typeface="Baloo"/>
                <a:ea typeface="Baloo"/>
                <a:cs typeface="Baloo"/>
                <a:sym typeface="Baloo"/>
              </a:rPr>
              <a:t>., Gr</a:t>
            </a:r>
          </a:p>
          <a:p>
            <a:r>
              <a:rPr lang="en-US" sz="2800" b="1" dirty="0" smtClean="0">
                <a:latin typeface="Baloo"/>
                <a:ea typeface="Baloo"/>
                <a:cs typeface="Baloo"/>
                <a:sym typeface="Baloo"/>
              </a:rPr>
              <a:t>NIP: 199605232024212037</a:t>
            </a:r>
            <a:endParaRPr lang="en-US" sz="2800" b="1" dirty="0">
              <a:latin typeface="Baloo"/>
              <a:ea typeface="Baloo"/>
              <a:cs typeface="Baloo"/>
              <a:sym typeface="Balo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4449629" y="567846"/>
            <a:ext cx="4051097" cy="1657289"/>
            <a:chOff x="0" y="0"/>
            <a:chExt cx="2093406" cy="4064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093406" cy="406400"/>
            </a:xfrm>
            <a:custGeom>
              <a:avLst/>
              <a:gdLst/>
              <a:ahLst/>
              <a:cxnLst/>
              <a:rect l="l" t="t" r="r" b="b"/>
              <a:pathLst>
                <a:path w="2093406" h="406400">
                  <a:moveTo>
                    <a:pt x="189020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90206" y="406400"/>
                  </a:lnTo>
                  <a:lnTo>
                    <a:pt x="2093406" y="203200"/>
                  </a:lnTo>
                  <a:lnTo>
                    <a:pt x="1890206" y="0"/>
                  </a:lnTo>
                  <a:close/>
                </a:path>
              </a:pathLst>
            </a:custGeom>
            <a:solidFill>
              <a:srgbClr val="D65B3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97910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166711" y="3941558"/>
            <a:ext cx="4051097" cy="1461445"/>
            <a:chOff x="0" y="0"/>
            <a:chExt cx="2093406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93406" cy="406400"/>
            </a:xfrm>
            <a:custGeom>
              <a:avLst/>
              <a:gdLst/>
              <a:ahLst/>
              <a:cxnLst/>
              <a:rect l="l" t="t" r="r" b="b"/>
              <a:pathLst>
                <a:path w="2093406" h="406400">
                  <a:moveTo>
                    <a:pt x="189020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90206" y="406400"/>
                  </a:lnTo>
                  <a:lnTo>
                    <a:pt x="2093406" y="203200"/>
                  </a:lnTo>
                  <a:lnTo>
                    <a:pt x="1890206" y="0"/>
                  </a:lnTo>
                  <a:close/>
                </a:path>
              </a:pathLst>
            </a:custGeom>
            <a:solidFill>
              <a:srgbClr val="D65B3A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197910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168456" y="489764"/>
            <a:ext cx="4300144" cy="1594236"/>
            <a:chOff x="0" y="0"/>
            <a:chExt cx="2093406" cy="406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093406" cy="406400"/>
            </a:xfrm>
            <a:custGeom>
              <a:avLst/>
              <a:gdLst/>
              <a:ahLst/>
              <a:cxnLst/>
              <a:rect l="l" t="t" r="r" b="b"/>
              <a:pathLst>
                <a:path w="2093406" h="406400">
                  <a:moveTo>
                    <a:pt x="189020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90206" y="406400"/>
                  </a:lnTo>
                  <a:lnTo>
                    <a:pt x="2093406" y="203200"/>
                  </a:lnTo>
                  <a:lnTo>
                    <a:pt x="1890206" y="0"/>
                  </a:lnTo>
                  <a:close/>
                </a:path>
              </a:pathLst>
            </a:custGeom>
            <a:solidFill>
              <a:srgbClr val="D65B3A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197910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256994" y="3926290"/>
            <a:ext cx="4051097" cy="1476713"/>
            <a:chOff x="0" y="0"/>
            <a:chExt cx="2093406" cy="4064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2093406" cy="406400"/>
            </a:xfrm>
            <a:custGeom>
              <a:avLst/>
              <a:gdLst/>
              <a:ahLst/>
              <a:cxnLst/>
              <a:rect l="l" t="t" r="r" b="b"/>
              <a:pathLst>
                <a:path w="2093406" h="406400">
                  <a:moveTo>
                    <a:pt x="189020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90206" y="406400"/>
                  </a:lnTo>
                  <a:lnTo>
                    <a:pt x="2093406" y="203200"/>
                  </a:lnTo>
                  <a:lnTo>
                    <a:pt x="1890206" y="0"/>
                  </a:lnTo>
                  <a:close/>
                </a:path>
              </a:pathLst>
            </a:custGeom>
            <a:solidFill>
              <a:srgbClr val="D65B3A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197910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472393" y="3831907"/>
            <a:ext cx="2623185" cy="2623185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67881" y="0"/>
                  </a:moveTo>
                  <a:lnTo>
                    <a:pt x="744919" y="0"/>
                  </a:lnTo>
                  <a:cubicBezTo>
                    <a:pt x="782409" y="0"/>
                    <a:pt x="812800" y="30391"/>
                    <a:pt x="812800" y="67881"/>
                  </a:cubicBezTo>
                  <a:lnTo>
                    <a:pt x="812800" y="744919"/>
                  </a:lnTo>
                  <a:cubicBezTo>
                    <a:pt x="812800" y="782409"/>
                    <a:pt x="782409" y="812800"/>
                    <a:pt x="744919" y="812800"/>
                  </a:cubicBezTo>
                  <a:lnTo>
                    <a:pt x="67881" y="812800"/>
                  </a:lnTo>
                  <a:cubicBezTo>
                    <a:pt x="30391" y="812800"/>
                    <a:pt x="0" y="782409"/>
                    <a:pt x="0" y="744919"/>
                  </a:cubicBezTo>
                  <a:lnTo>
                    <a:pt x="0" y="67881"/>
                  </a:lnTo>
                  <a:cubicBezTo>
                    <a:pt x="0" y="30391"/>
                    <a:pt x="30391" y="0"/>
                    <a:pt x="67881" y="0"/>
                  </a:cubicBezTo>
                  <a:close/>
                </a:path>
              </a:pathLst>
            </a:custGeom>
            <a:blipFill>
              <a:blip r:embed="rId13"/>
              <a:stretch>
                <a:fillRect r="-50093"/>
              </a:stretch>
            </a:blipFill>
            <a:ln w="57150" cap="rnd">
              <a:solidFill>
                <a:srgbClr val="D65B3A"/>
              </a:solidFill>
              <a:prstDash val="solid"/>
              <a:round/>
            </a:ln>
          </p:spPr>
        </p:sp>
      </p:grpSp>
      <p:sp>
        <p:nvSpPr>
          <p:cNvPr id="33" name="TextBox 33"/>
          <p:cNvSpPr txBox="1"/>
          <p:nvPr/>
        </p:nvSpPr>
        <p:spPr>
          <a:xfrm>
            <a:off x="5055928" y="689657"/>
            <a:ext cx="2885707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Kolaborasi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dengan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orang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tua</a:t>
            </a:r>
            <a:endParaRPr lang="en-US" sz="3160" dirty="0">
              <a:solidFill>
                <a:srgbClr val="FFFFFF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786530" y="3995156"/>
            <a:ext cx="307629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Kolaborasi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antar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guru</a:t>
            </a:r>
            <a:endParaRPr lang="en-US" sz="3160" dirty="0">
              <a:solidFill>
                <a:srgbClr val="FFFFFF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11866894" y="467111"/>
            <a:ext cx="2831298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Kolaborasi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dengan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tenaga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profesional</a:t>
            </a:r>
            <a:endParaRPr lang="en-US" sz="3160" dirty="0">
              <a:solidFill>
                <a:srgbClr val="FFFFFF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2095578" y="3941558"/>
            <a:ext cx="2897623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Program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sekolah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dan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rumah</a:t>
            </a:r>
            <a:endParaRPr lang="en-US" sz="3160" dirty="0">
              <a:solidFill>
                <a:srgbClr val="FFFFFF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37" name="Freeform 37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1" name="Freeform 41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4" name="Freeform 44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47" name="Group 27"/>
          <p:cNvGrpSpPr/>
          <p:nvPr/>
        </p:nvGrpSpPr>
        <p:grpSpPr>
          <a:xfrm>
            <a:off x="7829881" y="7037862"/>
            <a:ext cx="4051097" cy="1392565"/>
            <a:chOff x="0" y="0"/>
            <a:chExt cx="2093406" cy="406400"/>
          </a:xfrm>
        </p:grpSpPr>
        <p:sp>
          <p:nvSpPr>
            <p:cNvPr id="48" name="Freeform 28"/>
            <p:cNvSpPr/>
            <p:nvPr/>
          </p:nvSpPr>
          <p:spPr>
            <a:xfrm>
              <a:off x="0" y="0"/>
              <a:ext cx="2093406" cy="406400"/>
            </a:xfrm>
            <a:custGeom>
              <a:avLst/>
              <a:gdLst/>
              <a:ahLst/>
              <a:cxnLst/>
              <a:rect l="l" t="t" r="r" b="b"/>
              <a:pathLst>
                <a:path w="2093406" h="406400">
                  <a:moveTo>
                    <a:pt x="1890206" y="0"/>
                  </a:moveTo>
                  <a:lnTo>
                    <a:pt x="0" y="0"/>
                  </a:lnTo>
                  <a:lnTo>
                    <a:pt x="0" y="406400"/>
                  </a:lnTo>
                  <a:lnTo>
                    <a:pt x="1890206" y="406400"/>
                  </a:lnTo>
                  <a:lnTo>
                    <a:pt x="2093406" y="203200"/>
                  </a:lnTo>
                  <a:lnTo>
                    <a:pt x="1890206" y="0"/>
                  </a:lnTo>
                  <a:close/>
                </a:path>
              </a:pathLst>
            </a:custGeom>
            <a:solidFill>
              <a:srgbClr val="D65B3A"/>
            </a:solidFill>
          </p:spPr>
        </p:sp>
        <p:sp>
          <p:nvSpPr>
            <p:cNvPr id="49" name="TextBox 29"/>
            <p:cNvSpPr txBox="1"/>
            <p:nvPr/>
          </p:nvSpPr>
          <p:spPr>
            <a:xfrm>
              <a:off x="0" y="-38100"/>
              <a:ext cx="197910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0" name="TextBox 36"/>
          <p:cNvSpPr txBox="1"/>
          <p:nvPr/>
        </p:nvSpPr>
        <p:spPr>
          <a:xfrm>
            <a:off x="8804488" y="6618730"/>
            <a:ext cx="2609467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Monitoring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perkembangan</a:t>
            </a:r>
            <a:r>
              <a:rPr lang="en-US" sz="3160" dirty="0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 </a:t>
            </a:r>
            <a:r>
              <a:rPr lang="en-US" sz="3160" dirty="0" err="1" smtClean="0">
                <a:solidFill>
                  <a:srgbClr val="FFFFFF"/>
                </a:solidFill>
                <a:latin typeface="Handyman"/>
                <a:ea typeface="Handyman"/>
                <a:cs typeface="Handyman"/>
                <a:sym typeface="Handyman"/>
              </a:rPr>
              <a:t>anak</a:t>
            </a:r>
            <a:endParaRPr lang="en-US" sz="3160" dirty="0">
              <a:solidFill>
                <a:srgbClr val="FFFFFF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52" y="558625"/>
            <a:ext cx="2962066" cy="2267985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221" y="489764"/>
            <a:ext cx="2925577" cy="195038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44" y="3941558"/>
            <a:ext cx="3206153" cy="2137435"/>
          </a:xfrm>
          <a:prstGeom prst="rect">
            <a:avLst/>
          </a:prstGeom>
        </p:spPr>
      </p:pic>
      <p:sp>
        <p:nvSpPr>
          <p:cNvPr id="56" name="Freeform 26"/>
          <p:cNvSpPr/>
          <p:nvPr/>
        </p:nvSpPr>
        <p:spPr>
          <a:xfrm>
            <a:off x="5786530" y="6422553"/>
            <a:ext cx="2623185" cy="2623185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67881" y="0"/>
                </a:moveTo>
                <a:lnTo>
                  <a:pt x="744919" y="0"/>
                </a:lnTo>
                <a:cubicBezTo>
                  <a:pt x="782409" y="0"/>
                  <a:pt x="812800" y="30391"/>
                  <a:pt x="812800" y="67881"/>
                </a:cubicBezTo>
                <a:lnTo>
                  <a:pt x="812800" y="744919"/>
                </a:lnTo>
                <a:cubicBezTo>
                  <a:pt x="812800" y="782409"/>
                  <a:pt x="782409" y="812800"/>
                  <a:pt x="744919" y="812800"/>
                </a:cubicBezTo>
                <a:lnTo>
                  <a:pt x="67881" y="812800"/>
                </a:lnTo>
                <a:cubicBezTo>
                  <a:pt x="30391" y="812800"/>
                  <a:pt x="0" y="782409"/>
                  <a:pt x="0" y="744919"/>
                </a:cubicBezTo>
                <a:lnTo>
                  <a:pt x="0" y="67881"/>
                </a:lnTo>
                <a:cubicBezTo>
                  <a:pt x="0" y="30391"/>
                  <a:pt x="30391" y="0"/>
                  <a:pt x="67881" y="0"/>
                </a:cubicBezTo>
                <a:close/>
              </a:path>
            </a:pathLst>
          </a:custGeom>
          <a:blipFill>
            <a:blip r:embed="rId22"/>
            <a:stretch>
              <a:fillRect l="-25046" r="-25046"/>
            </a:stretch>
          </a:blipFill>
          <a:ln w="57150" cap="rnd">
            <a:solidFill>
              <a:srgbClr val="D65B3A"/>
            </a:solidFill>
            <a:prstDash val="solid"/>
            <a:round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774705" y="1502166"/>
            <a:ext cx="10034209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800" dirty="0" err="1" smtClean="0">
                <a:latin typeface="Handyman" charset="0"/>
              </a:rPr>
              <a:t>Kolaborasi</a:t>
            </a:r>
            <a:r>
              <a:rPr lang="en-US" sz="4800" dirty="0" smtClean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antara</a:t>
            </a:r>
            <a:r>
              <a:rPr lang="en-US" sz="4800" dirty="0">
                <a:latin typeface="Handyman" charset="0"/>
              </a:rPr>
              <a:t> orang </a:t>
            </a:r>
            <a:r>
              <a:rPr lang="en-US" sz="4800" dirty="0" err="1">
                <a:latin typeface="Handyman" charset="0"/>
              </a:rPr>
              <a:t>tua</a:t>
            </a:r>
            <a:r>
              <a:rPr lang="en-US" sz="4800" dirty="0">
                <a:latin typeface="Handyman" charset="0"/>
              </a:rPr>
              <a:t>, </a:t>
            </a:r>
            <a:r>
              <a:rPr lang="en-US" sz="4800" dirty="0" err="1">
                <a:latin typeface="Handyman" charset="0"/>
              </a:rPr>
              <a:t>ahli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profesional</a:t>
            </a:r>
            <a:r>
              <a:rPr lang="en-US" sz="4800" dirty="0">
                <a:latin typeface="Handyman" charset="0"/>
              </a:rPr>
              <a:t> (</a:t>
            </a:r>
            <a:r>
              <a:rPr lang="en-US" sz="4800" dirty="0" err="1">
                <a:latin typeface="Handyman" charset="0"/>
              </a:rPr>
              <a:t>seperti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terapis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atau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psikolog</a:t>
            </a:r>
            <a:r>
              <a:rPr lang="en-US" sz="4800" dirty="0">
                <a:latin typeface="Handyman" charset="0"/>
              </a:rPr>
              <a:t>), </a:t>
            </a:r>
            <a:r>
              <a:rPr lang="en-US" sz="4800" dirty="0" err="1">
                <a:latin typeface="Handyman" charset="0"/>
              </a:rPr>
              <a:t>dan</a:t>
            </a:r>
            <a:r>
              <a:rPr lang="en-US" sz="4800" dirty="0">
                <a:latin typeface="Handyman" charset="0"/>
              </a:rPr>
              <a:t> guru </a:t>
            </a:r>
            <a:r>
              <a:rPr lang="en-US" sz="4800" dirty="0" err="1">
                <a:latin typeface="Handyman" charset="0"/>
              </a:rPr>
              <a:t>sangat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penting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untuk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mengoptimalkan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perkembangan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anak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dengan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autisme</a:t>
            </a:r>
            <a:r>
              <a:rPr lang="en-US" sz="4800" dirty="0">
                <a:latin typeface="Handyman" charset="0"/>
              </a:rPr>
              <a:t>. </a:t>
            </a:r>
            <a:r>
              <a:rPr lang="en-US" sz="4800" dirty="0" err="1">
                <a:latin typeface="Handyman" charset="0"/>
              </a:rPr>
              <a:t>Kerja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sama</a:t>
            </a:r>
            <a:r>
              <a:rPr lang="en-US" sz="4800" dirty="0">
                <a:latin typeface="Handyman" charset="0"/>
              </a:rPr>
              <a:t> yang </a:t>
            </a:r>
            <a:r>
              <a:rPr lang="en-US" sz="4800" dirty="0" err="1">
                <a:latin typeface="Handyman" charset="0"/>
              </a:rPr>
              <a:t>selaras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membuat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penanganan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anak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menjadi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konsisten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baik</a:t>
            </a:r>
            <a:r>
              <a:rPr lang="en-US" sz="4800" dirty="0">
                <a:latin typeface="Handyman" charset="0"/>
              </a:rPr>
              <a:t> di </a:t>
            </a:r>
            <a:r>
              <a:rPr lang="en-US" sz="4800" dirty="0" err="1">
                <a:latin typeface="Handyman" charset="0"/>
              </a:rPr>
              <a:t>rumah</a:t>
            </a:r>
            <a:r>
              <a:rPr lang="en-US" sz="4800" dirty="0">
                <a:latin typeface="Handyman" charset="0"/>
              </a:rPr>
              <a:t>, di </a:t>
            </a:r>
            <a:r>
              <a:rPr lang="en-US" sz="4800" dirty="0" err="1">
                <a:latin typeface="Handyman" charset="0"/>
              </a:rPr>
              <a:t>sekolah</a:t>
            </a:r>
            <a:r>
              <a:rPr lang="en-US" sz="4800" dirty="0">
                <a:latin typeface="Handyman" charset="0"/>
              </a:rPr>
              <a:t>, </a:t>
            </a:r>
            <a:r>
              <a:rPr lang="en-US" sz="4800" dirty="0" err="1">
                <a:latin typeface="Handyman" charset="0"/>
              </a:rPr>
              <a:t>maupun</a:t>
            </a:r>
            <a:r>
              <a:rPr lang="en-US" sz="4800" dirty="0">
                <a:latin typeface="Handyman" charset="0"/>
              </a:rPr>
              <a:t> di </a:t>
            </a:r>
            <a:r>
              <a:rPr lang="en-US" sz="4800" dirty="0" err="1">
                <a:latin typeface="Handyman" charset="0"/>
              </a:rPr>
              <a:t>tempat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terapi</a:t>
            </a:r>
            <a:r>
              <a:rPr lang="en-US" sz="4800" dirty="0">
                <a:latin typeface="Handyman" charset="0"/>
              </a:rPr>
              <a:t>. </a:t>
            </a:r>
            <a:endParaRPr lang="en-US" sz="48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144686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877745" y="3022969"/>
            <a:ext cx="11525521" cy="4893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 err="1" smtClean="0">
                <a:latin typeface="Handyman" charset="0"/>
              </a:rPr>
              <a:t>Peran</a:t>
            </a:r>
            <a:r>
              <a:rPr lang="en-US" sz="4400" dirty="0" smtClean="0">
                <a:latin typeface="Handyman" charset="0"/>
              </a:rPr>
              <a:t> Orang </a:t>
            </a:r>
            <a:r>
              <a:rPr lang="en-US" sz="4400" dirty="0" err="1" smtClean="0">
                <a:latin typeface="Handyman" charset="0"/>
              </a:rPr>
              <a:t>Tua</a:t>
            </a:r>
            <a:r>
              <a:rPr lang="en-US" sz="4400" dirty="0" smtClean="0">
                <a:latin typeface="Handyman" charset="0"/>
              </a:rPr>
              <a:t> </a:t>
            </a:r>
            <a:r>
              <a:rPr lang="en-US" sz="4400" dirty="0" err="1" smtClean="0">
                <a:latin typeface="Handyman" charset="0"/>
              </a:rPr>
              <a:t>menjadi</a:t>
            </a:r>
            <a:r>
              <a:rPr lang="en-US" sz="4400" dirty="0" smtClean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pendamping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utama</a:t>
            </a:r>
            <a:r>
              <a:rPr lang="en-US" sz="4400" dirty="0">
                <a:latin typeface="Handyman" charset="0"/>
              </a:rPr>
              <a:t> di </a:t>
            </a:r>
            <a:r>
              <a:rPr lang="en-US" sz="4400" dirty="0" err="1">
                <a:latin typeface="Handyman" charset="0"/>
              </a:rPr>
              <a:t>rumah</a:t>
            </a:r>
            <a:r>
              <a:rPr lang="en-US" sz="4400" dirty="0">
                <a:latin typeface="Handyman" charset="0"/>
              </a:rPr>
              <a:t>, </a:t>
            </a:r>
            <a:r>
              <a:rPr lang="en-US" sz="4400" dirty="0" err="1">
                <a:latin typeface="Handyman" charset="0"/>
              </a:rPr>
              <a:t>melanjutkan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materi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latihan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dari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sekolah</a:t>
            </a:r>
            <a:r>
              <a:rPr lang="en-US" sz="4400" dirty="0">
                <a:latin typeface="Handyman" charset="0"/>
              </a:rPr>
              <a:t>, </a:t>
            </a:r>
            <a:r>
              <a:rPr lang="en-US" sz="4400" dirty="0" err="1">
                <a:latin typeface="Handyman" charset="0"/>
              </a:rPr>
              <a:t>serta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memberikan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informasi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nyata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tentang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kebiasaan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dan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lingkungan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 smtClean="0">
                <a:latin typeface="Handyman" charset="0"/>
              </a:rPr>
              <a:t>keluarga</a:t>
            </a:r>
            <a:r>
              <a:rPr lang="en-US" sz="6000" dirty="0" smtClean="0">
                <a:latin typeface="Handyman" charset="0"/>
              </a:rPr>
              <a:t>.</a:t>
            </a:r>
          </a:p>
          <a:p>
            <a:pPr algn="ctr">
              <a:lnSpc>
                <a:spcPts val="3634"/>
              </a:lnSpc>
            </a:pPr>
            <a:endParaRPr lang="en-US" sz="3160" dirty="0">
              <a:solidFill>
                <a:srgbClr val="000000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641001" y="508758"/>
            <a:ext cx="10443649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05"/>
              </a:lnSpc>
            </a:pP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Kolaborasi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dengan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Orang </a:t>
            </a:r>
            <a:r>
              <a:rPr lang="en-US" sz="8673" dirty="0" err="1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T</a:t>
            </a: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ua</a:t>
            </a:r>
            <a:endParaRPr lang="en-US" sz="8673" dirty="0">
              <a:solidFill>
                <a:schemeClr val="accent6">
                  <a:lumMod val="50000"/>
                </a:schemeClr>
              </a:solidFill>
              <a:latin typeface="Baloo"/>
              <a:ea typeface="Baloo"/>
              <a:cs typeface="Baloo"/>
              <a:sym typeface="Balo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410417" y="3583653"/>
            <a:ext cx="11525521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4"/>
              </a:lnSpc>
            </a:pPr>
            <a:endParaRPr lang="en-US" sz="3160" dirty="0">
              <a:solidFill>
                <a:srgbClr val="000000"/>
              </a:solidFill>
              <a:latin typeface="Handyman"/>
              <a:ea typeface="Handyman"/>
              <a:cs typeface="Handyman"/>
              <a:sym typeface="Handy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410417" y="489303"/>
            <a:ext cx="12169507" cy="2000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05"/>
              </a:lnSpc>
            </a:pP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Kolaborasi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dengan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Tenaga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Profesional</a:t>
            </a:r>
            <a:endParaRPr lang="en-US" sz="8673" dirty="0">
              <a:solidFill>
                <a:schemeClr val="accent6">
                  <a:lumMod val="50000"/>
                </a:schemeClr>
              </a:solidFill>
              <a:latin typeface="Baloo"/>
              <a:ea typeface="Baloo"/>
              <a:cs typeface="Baloo"/>
              <a:sym typeface="Baloo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97983" y="3241842"/>
            <a:ext cx="10126192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 err="1">
                <a:latin typeface="Handyman" charset="0"/>
              </a:rPr>
              <a:t>Memberikan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asesmen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klinis</a:t>
            </a:r>
            <a:r>
              <a:rPr lang="en-US" sz="4800" dirty="0">
                <a:latin typeface="Handyman" charset="0"/>
              </a:rPr>
              <a:t>, </a:t>
            </a:r>
            <a:r>
              <a:rPr lang="en-US" sz="4800" dirty="0" err="1">
                <a:latin typeface="Handyman" charset="0"/>
              </a:rPr>
              <a:t>melatih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keterampilan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spesifik</a:t>
            </a:r>
            <a:r>
              <a:rPr lang="en-US" sz="4800" dirty="0">
                <a:latin typeface="Handyman" charset="0"/>
              </a:rPr>
              <a:t> (</a:t>
            </a:r>
            <a:r>
              <a:rPr lang="en-US" sz="4800" dirty="0" err="1">
                <a:latin typeface="Handyman" charset="0"/>
              </a:rPr>
              <a:t>seperti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terapi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wicara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atau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perilaku</a:t>
            </a:r>
            <a:r>
              <a:rPr lang="en-US" sz="4800" dirty="0">
                <a:latin typeface="Handyman" charset="0"/>
              </a:rPr>
              <a:t>), </a:t>
            </a:r>
            <a:r>
              <a:rPr lang="en-US" sz="4800" dirty="0" err="1">
                <a:latin typeface="Handyman" charset="0"/>
              </a:rPr>
              <a:t>serta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membimbing</a:t>
            </a:r>
            <a:r>
              <a:rPr lang="en-US" sz="4800" dirty="0">
                <a:latin typeface="Handyman" charset="0"/>
              </a:rPr>
              <a:t> guru </a:t>
            </a:r>
            <a:r>
              <a:rPr lang="en-US" sz="4800" dirty="0" err="1">
                <a:latin typeface="Handyman" charset="0"/>
              </a:rPr>
              <a:t>dan</a:t>
            </a:r>
            <a:r>
              <a:rPr lang="en-US" sz="4800" dirty="0">
                <a:latin typeface="Handyman" charset="0"/>
              </a:rPr>
              <a:t> orang </a:t>
            </a:r>
            <a:r>
              <a:rPr lang="en-US" sz="4800" dirty="0" err="1">
                <a:latin typeface="Handyman" charset="0"/>
              </a:rPr>
              <a:t>tua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tentang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strategi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intervensi</a:t>
            </a:r>
            <a:r>
              <a:rPr lang="en-US" sz="4800" dirty="0">
                <a:latin typeface="Handyman" charset="0"/>
              </a:rPr>
              <a:t> yang </a:t>
            </a:r>
            <a:r>
              <a:rPr lang="en-US" sz="4800" dirty="0" err="1">
                <a:latin typeface="Handyman" charset="0"/>
              </a:rPr>
              <a:t>tepat</a:t>
            </a:r>
            <a:endParaRPr lang="en-US" sz="4800" dirty="0">
              <a:latin typeface="Handy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67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381240" y="2932527"/>
            <a:ext cx="11525521" cy="31700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dirty="0" err="1">
                <a:latin typeface="Handyman" charset="0"/>
              </a:rPr>
              <a:t>Mengelola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pembelajaran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inklusif</a:t>
            </a:r>
            <a:r>
              <a:rPr lang="en-US" sz="4800" dirty="0">
                <a:latin typeface="Handyman" charset="0"/>
              </a:rPr>
              <a:t> di </a:t>
            </a:r>
            <a:r>
              <a:rPr lang="en-US" sz="4800" dirty="0" err="1">
                <a:latin typeface="Handyman" charset="0"/>
              </a:rPr>
              <a:t>kelas</a:t>
            </a:r>
            <a:r>
              <a:rPr lang="en-US" sz="4800" dirty="0">
                <a:latin typeface="Handyman" charset="0"/>
              </a:rPr>
              <a:t>, </a:t>
            </a:r>
            <a:r>
              <a:rPr lang="en-US" sz="4800" dirty="0" err="1">
                <a:latin typeface="Handyman" charset="0"/>
              </a:rPr>
              <a:t>menyesuaikan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metode</a:t>
            </a:r>
            <a:r>
              <a:rPr lang="en-US" sz="4800" dirty="0">
                <a:latin typeface="Handyman" charset="0"/>
              </a:rPr>
              <a:t> ajar, </a:t>
            </a:r>
            <a:r>
              <a:rPr lang="en-US" sz="4800" dirty="0" err="1">
                <a:latin typeface="Handyman" charset="0"/>
              </a:rPr>
              <a:t>dan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melaporkan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perkembangan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akademik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serta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sosial</a:t>
            </a:r>
            <a:r>
              <a:rPr lang="en-US" sz="4800" dirty="0">
                <a:latin typeface="Handyman" charset="0"/>
              </a:rPr>
              <a:t> </a:t>
            </a:r>
            <a:r>
              <a:rPr lang="en-US" sz="4800" dirty="0" err="1">
                <a:latin typeface="Handyman" charset="0"/>
              </a:rPr>
              <a:t>anak</a:t>
            </a:r>
            <a:endParaRPr lang="en-US" sz="48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4594493" y="487843"/>
            <a:ext cx="8820956" cy="208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5"/>
              </a:lnSpc>
            </a:pP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Kolaborasi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673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Antar</a:t>
            </a:r>
            <a:r>
              <a:rPr lang="en-US" sz="8673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Guru</a:t>
            </a:r>
            <a:endParaRPr lang="en-US" sz="8673" dirty="0">
              <a:solidFill>
                <a:schemeClr val="accent6">
                  <a:lumMod val="50000"/>
                </a:schemeClr>
              </a:solidFill>
              <a:latin typeface="Baloo"/>
              <a:ea typeface="Baloo"/>
              <a:cs typeface="Baloo"/>
              <a:sym typeface="Baloo"/>
            </a:endParaRPr>
          </a:p>
        </p:txBody>
      </p:sp>
    </p:spTree>
    <p:extLst>
      <p:ext uri="{BB962C8B-B14F-4D97-AF65-F5344CB8AC3E}">
        <p14:creationId xmlns:p14="http://schemas.microsoft.com/office/powerpoint/2010/main" val="3640673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432194" y="800100"/>
            <a:ext cx="13569806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05"/>
              </a:lnSpc>
            </a:pP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Program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Sekolah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dan</a:t>
            </a:r>
            <a:r>
              <a:rPr lang="en-US" sz="8000" dirty="0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Rumah</a:t>
            </a:r>
            <a:endParaRPr lang="en-US" sz="8000" dirty="0">
              <a:solidFill>
                <a:schemeClr val="accent6">
                  <a:lumMod val="50000"/>
                </a:schemeClr>
              </a:solidFill>
              <a:latin typeface="Baloo"/>
              <a:ea typeface="Baloo"/>
              <a:cs typeface="Baloo"/>
              <a:sym typeface="Baloo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2129378" y="1916708"/>
            <a:ext cx="6432626" cy="3650845"/>
          </a:xfrm>
          <a:custGeom>
            <a:avLst/>
            <a:gdLst/>
            <a:ahLst/>
            <a:cxnLst/>
            <a:rect l="l" t="t" r="r" b="b"/>
            <a:pathLst>
              <a:path w="6432626" h="3333270">
                <a:moveTo>
                  <a:pt x="0" y="0"/>
                </a:moveTo>
                <a:lnTo>
                  <a:pt x="6432625" y="0"/>
                </a:lnTo>
                <a:lnTo>
                  <a:pt x="6432625" y="3333270"/>
                </a:lnTo>
                <a:lnTo>
                  <a:pt x="0" y="3333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432194" y="1800374"/>
            <a:ext cx="363782" cy="1399162"/>
          </a:xfrm>
          <a:custGeom>
            <a:avLst/>
            <a:gdLst/>
            <a:ahLst/>
            <a:cxnLst/>
            <a:rect l="l" t="t" r="r" b="b"/>
            <a:pathLst>
              <a:path w="363782" h="1399162">
                <a:moveTo>
                  <a:pt x="0" y="0"/>
                </a:moveTo>
                <a:lnTo>
                  <a:pt x="363782" y="0"/>
                </a:lnTo>
                <a:lnTo>
                  <a:pt x="363782" y="1399162"/>
                </a:lnTo>
                <a:lnTo>
                  <a:pt x="0" y="13991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166698" y="2121712"/>
            <a:ext cx="6432626" cy="3650844"/>
          </a:xfrm>
          <a:custGeom>
            <a:avLst/>
            <a:gdLst/>
            <a:ahLst/>
            <a:cxnLst/>
            <a:rect l="l" t="t" r="r" b="b"/>
            <a:pathLst>
              <a:path w="6432626" h="3333270">
                <a:moveTo>
                  <a:pt x="0" y="0"/>
                </a:moveTo>
                <a:lnTo>
                  <a:pt x="6432625" y="0"/>
                </a:lnTo>
                <a:lnTo>
                  <a:pt x="6432625" y="3333270"/>
                </a:lnTo>
                <a:lnTo>
                  <a:pt x="0" y="3333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2400104">
            <a:off x="15232666" y="6428504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1"/>
                </a:lnTo>
                <a:lnTo>
                  <a:pt x="0" y="1062041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642219" y="1826140"/>
            <a:ext cx="363782" cy="1399162"/>
          </a:xfrm>
          <a:custGeom>
            <a:avLst/>
            <a:gdLst/>
            <a:ahLst/>
            <a:cxnLst/>
            <a:rect l="l" t="t" r="r" b="b"/>
            <a:pathLst>
              <a:path w="363782" h="1399162">
                <a:moveTo>
                  <a:pt x="0" y="0"/>
                </a:moveTo>
                <a:lnTo>
                  <a:pt x="363782" y="0"/>
                </a:lnTo>
                <a:lnTo>
                  <a:pt x="363782" y="1399162"/>
                </a:lnTo>
                <a:lnTo>
                  <a:pt x="0" y="13991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138435" y="2349120"/>
            <a:ext cx="4955339" cy="278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3"/>
              </a:lnSpc>
            </a:pPr>
            <a:r>
              <a:rPr lang="en-US" sz="4000" dirty="0" err="1">
                <a:latin typeface="Handyman" charset="0"/>
              </a:rPr>
              <a:t>Gunakan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buku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catatan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harian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aplikasi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pesan</a:t>
            </a:r>
            <a:r>
              <a:rPr lang="en-US" sz="4000" dirty="0">
                <a:latin typeface="Handyman" charset="0"/>
              </a:rPr>
              <a:t> digital </a:t>
            </a:r>
            <a:r>
              <a:rPr lang="en-US" sz="4000" dirty="0" err="1">
                <a:latin typeface="Handyman" charset="0"/>
              </a:rPr>
              <a:t>untuk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membagikan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informasi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mengenai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suasana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hati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anak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pemicu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stres</a:t>
            </a:r>
            <a:r>
              <a:rPr lang="en-US" sz="4000" dirty="0">
                <a:latin typeface="Handyman" charset="0"/>
              </a:rPr>
              <a:t> (</a:t>
            </a:r>
            <a:r>
              <a:rPr lang="en-US" sz="4000" dirty="0" err="1">
                <a:latin typeface="Handyman" charset="0"/>
              </a:rPr>
              <a:t>sensorik</a:t>
            </a:r>
            <a:r>
              <a:rPr lang="en-US" sz="4000" dirty="0">
                <a:latin typeface="Handyman" charset="0"/>
              </a:rPr>
              <a:t>), </a:t>
            </a:r>
            <a:r>
              <a:rPr lang="en-US" sz="4000" dirty="0" err="1">
                <a:latin typeface="Handyman" charset="0"/>
              </a:rPr>
              <a:t>atau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kemajuan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harian</a:t>
            </a:r>
            <a:endParaRPr lang="en-US" sz="40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0081984" y="2470546"/>
            <a:ext cx="4955339" cy="2439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3"/>
              </a:lnSpc>
            </a:pPr>
            <a:r>
              <a:rPr lang="en-US" sz="4000" dirty="0">
                <a:latin typeface="Handyman" charset="0"/>
              </a:rPr>
              <a:t>Guru </a:t>
            </a:r>
            <a:r>
              <a:rPr lang="en-US" sz="4000" dirty="0" err="1">
                <a:latin typeface="Handyman" charset="0"/>
              </a:rPr>
              <a:t>dan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ahli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profesional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melibatkan</a:t>
            </a:r>
            <a:r>
              <a:rPr lang="en-US" sz="4000" dirty="0">
                <a:latin typeface="Handyman" charset="0"/>
              </a:rPr>
              <a:t> orang </a:t>
            </a:r>
            <a:r>
              <a:rPr lang="en-US" sz="4000" dirty="0" err="1">
                <a:latin typeface="Handyman" charset="0"/>
              </a:rPr>
              <a:t>tua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dalam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menyusun</a:t>
            </a:r>
            <a:r>
              <a:rPr lang="en-US" sz="4000" dirty="0">
                <a:latin typeface="Handyman" charset="0"/>
              </a:rPr>
              <a:t> target </a:t>
            </a:r>
            <a:r>
              <a:rPr lang="en-US" sz="4000" dirty="0" err="1">
                <a:latin typeface="Handyman" charset="0"/>
              </a:rPr>
              <a:t>pembelajaran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terapi</a:t>
            </a:r>
            <a:r>
              <a:rPr lang="en-US" sz="4000" dirty="0">
                <a:latin typeface="Handyman" charset="0"/>
              </a:rPr>
              <a:t> yang </a:t>
            </a:r>
            <a:r>
              <a:rPr lang="en-US" sz="4000" dirty="0" err="1">
                <a:latin typeface="Handyman" charset="0"/>
              </a:rPr>
              <a:t>disesuaikan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dengan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kebutuhan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unik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anak</a:t>
            </a:r>
            <a:endParaRPr lang="en-US" sz="40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sp>
        <p:nvSpPr>
          <p:cNvPr id="19" name="Freeform 19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12"/>
          <p:cNvSpPr/>
          <p:nvPr/>
        </p:nvSpPr>
        <p:spPr>
          <a:xfrm>
            <a:off x="4877461" y="5720366"/>
            <a:ext cx="6432626" cy="3650845"/>
          </a:xfrm>
          <a:custGeom>
            <a:avLst/>
            <a:gdLst/>
            <a:ahLst/>
            <a:cxnLst/>
            <a:rect l="l" t="t" r="r" b="b"/>
            <a:pathLst>
              <a:path w="6432626" h="3333270">
                <a:moveTo>
                  <a:pt x="0" y="0"/>
                </a:moveTo>
                <a:lnTo>
                  <a:pt x="6432625" y="0"/>
                </a:lnTo>
                <a:lnTo>
                  <a:pt x="6432625" y="3333270"/>
                </a:lnTo>
                <a:lnTo>
                  <a:pt x="0" y="3333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16"/>
          <p:cNvSpPr/>
          <p:nvPr/>
        </p:nvSpPr>
        <p:spPr>
          <a:xfrm>
            <a:off x="5163800" y="5483019"/>
            <a:ext cx="363782" cy="1399162"/>
          </a:xfrm>
          <a:custGeom>
            <a:avLst/>
            <a:gdLst/>
            <a:ahLst/>
            <a:cxnLst/>
            <a:rect l="l" t="t" r="r" b="b"/>
            <a:pathLst>
              <a:path w="363782" h="1399162">
                <a:moveTo>
                  <a:pt x="0" y="0"/>
                </a:moveTo>
                <a:lnTo>
                  <a:pt x="363782" y="0"/>
                </a:lnTo>
                <a:lnTo>
                  <a:pt x="363782" y="1399162"/>
                </a:lnTo>
                <a:lnTo>
                  <a:pt x="0" y="139916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1" name="TextBox 18"/>
          <p:cNvSpPr txBox="1"/>
          <p:nvPr/>
        </p:nvSpPr>
        <p:spPr>
          <a:xfrm>
            <a:off x="5662146" y="6099532"/>
            <a:ext cx="4955339" cy="2786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3"/>
              </a:lnSpc>
            </a:pPr>
            <a:r>
              <a:rPr lang="en-US" sz="4000" dirty="0" err="1">
                <a:latin typeface="Handyman" charset="0"/>
              </a:rPr>
              <a:t>Terapkan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metode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penanganan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perilaku</a:t>
            </a:r>
            <a:r>
              <a:rPr lang="en-US" sz="4000" dirty="0">
                <a:latin typeface="Handyman" charset="0"/>
              </a:rPr>
              <a:t> yang </a:t>
            </a:r>
            <a:r>
              <a:rPr lang="en-US" sz="4000" dirty="0" err="1">
                <a:latin typeface="Handyman" charset="0"/>
              </a:rPr>
              <a:t>sama</a:t>
            </a:r>
            <a:r>
              <a:rPr lang="en-US" sz="4000" dirty="0">
                <a:latin typeface="Handyman" charset="0"/>
              </a:rPr>
              <a:t> di </a:t>
            </a:r>
            <a:r>
              <a:rPr lang="en-US" sz="4000" dirty="0" err="1">
                <a:latin typeface="Handyman" charset="0"/>
              </a:rPr>
              <a:t>rumah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dan</a:t>
            </a:r>
            <a:r>
              <a:rPr lang="en-US" sz="4000" dirty="0">
                <a:latin typeface="Handyman" charset="0"/>
              </a:rPr>
              <a:t> di </a:t>
            </a:r>
            <a:r>
              <a:rPr lang="en-US" sz="4000" dirty="0" err="1">
                <a:latin typeface="Handyman" charset="0"/>
              </a:rPr>
              <a:t>sekolah</a:t>
            </a:r>
            <a:r>
              <a:rPr lang="en-US" sz="4000" dirty="0">
                <a:latin typeface="Handyman" charset="0"/>
              </a:rPr>
              <a:t>—</a:t>
            </a:r>
            <a:r>
              <a:rPr lang="en-US" sz="4000" dirty="0" err="1">
                <a:latin typeface="Handyman" charset="0"/>
              </a:rPr>
              <a:t>misalnya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cara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merespons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saat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anak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mengalami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i="1" dirty="0">
                <a:latin typeface="Handyman" charset="0"/>
              </a:rPr>
              <a:t>tantrum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melatih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kemandirian</a:t>
            </a:r>
            <a:endParaRPr lang="en-US" sz="40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400104">
            <a:off x="15402756" y="4150827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3" y="0"/>
                </a:lnTo>
                <a:lnTo>
                  <a:pt x="870873" y="1062041"/>
                </a:lnTo>
                <a:lnTo>
                  <a:pt x="0" y="106204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750306" y="1906274"/>
            <a:ext cx="4955339" cy="4504007"/>
            <a:chOff x="0" y="0"/>
            <a:chExt cx="1305110" cy="11862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05110" cy="1186240"/>
            </a:xfrm>
            <a:custGeom>
              <a:avLst/>
              <a:gdLst/>
              <a:ahLst/>
              <a:cxnLst/>
              <a:rect l="l" t="t" r="r" b="b"/>
              <a:pathLst>
                <a:path w="1305110" h="1186240">
                  <a:moveTo>
                    <a:pt x="79679" y="0"/>
                  </a:moveTo>
                  <a:lnTo>
                    <a:pt x="1225430" y="0"/>
                  </a:lnTo>
                  <a:cubicBezTo>
                    <a:pt x="1246563" y="0"/>
                    <a:pt x="1266829" y="8395"/>
                    <a:pt x="1281772" y="23338"/>
                  </a:cubicBezTo>
                  <a:cubicBezTo>
                    <a:pt x="1296715" y="38280"/>
                    <a:pt x="1305110" y="58547"/>
                    <a:pt x="1305110" y="79679"/>
                  </a:cubicBezTo>
                  <a:lnTo>
                    <a:pt x="1305110" y="1106561"/>
                  </a:lnTo>
                  <a:cubicBezTo>
                    <a:pt x="1305110" y="1127693"/>
                    <a:pt x="1296715" y="1147960"/>
                    <a:pt x="1281772" y="1162903"/>
                  </a:cubicBezTo>
                  <a:cubicBezTo>
                    <a:pt x="1266829" y="1177846"/>
                    <a:pt x="1246563" y="1186240"/>
                    <a:pt x="1225430" y="1186240"/>
                  </a:cubicBezTo>
                  <a:lnTo>
                    <a:pt x="79679" y="1186240"/>
                  </a:lnTo>
                  <a:cubicBezTo>
                    <a:pt x="58547" y="1186240"/>
                    <a:pt x="38280" y="1177846"/>
                    <a:pt x="23338" y="1162903"/>
                  </a:cubicBezTo>
                  <a:cubicBezTo>
                    <a:pt x="8395" y="1147960"/>
                    <a:pt x="0" y="1127693"/>
                    <a:pt x="0" y="1106561"/>
                  </a:cubicBezTo>
                  <a:lnTo>
                    <a:pt x="0" y="79679"/>
                  </a:lnTo>
                  <a:cubicBezTo>
                    <a:pt x="0" y="58547"/>
                    <a:pt x="8395" y="38280"/>
                    <a:pt x="23338" y="23338"/>
                  </a:cubicBezTo>
                  <a:cubicBezTo>
                    <a:pt x="38280" y="8395"/>
                    <a:pt x="58547" y="0"/>
                    <a:pt x="79679" y="0"/>
                  </a:cubicBezTo>
                  <a:close/>
                </a:path>
              </a:pathLst>
            </a:custGeom>
            <a:solidFill>
              <a:srgbClr val="D65B3A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305110" cy="122434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733522" y="1576123"/>
            <a:ext cx="8820956" cy="1083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5"/>
              </a:lnSpc>
            </a:pPr>
            <a:endParaRPr lang="en-US" sz="8673" dirty="0">
              <a:solidFill>
                <a:srgbClr val="FFC158"/>
              </a:solidFill>
              <a:latin typeface="Baloo"/>
              <a:ea typeface="Baloo"/>
              <a:cs typeface="Baloo"/>
              <a:sym typeface="Baloo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019991" y="2118034"/>
            <a:ext cx="4000453" cy="4238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9"/>
              </a:lnSpc>
            </a:pPr>
            <a:r>
              <a:rPr lang="en-US" sz="4000" b="1" dirty="0">
                <a:latin typeface="Handyman" charset="0"/>
              </a:rPr>
              <a:t>Monitoring </a:t>
            </a:r>
            <a:r>
              <a:rPr lang="en-US" sz="4000" b="1" dirty="0" err="1">
                <a:latin typeface="Handyman" charset="0"/>
              </a:rPr>
              <a:t>perkembangan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b="1" dirty="0" err="1">
                <a:latin typeface="Handyman" charset="0"/>
              </a:rPr>
              <a:t>anak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b="1" dirty="0" err="1">
                <a:latin typeface="Handyman" charset="0"/>
              </a:rPr>
              <a:t>autis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adalah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>
                <a:latin typeface="Handyman" charset="0"/>
              </a:rPr>
              <a:t>proses </a:t>
            </a:r>
            <a:r>
              <a:rPr lang="en-US" sz="4000" dirty="0" err="1">
                <a:latin typeface="Handyman" charset="0"/>
              </a:rPr>
              <a:t>pengamatan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berkala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untuk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melihat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kemajuan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keterampilan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perilaku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dan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kebutuhan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khusus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anak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dari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waktu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waktu</a:t>
            </a:r>
            <a:endParaRPr lang="en-US" sz="4000" dirty="0">
              <a:solidFill>
                <a:srgbClr val="FFFFFF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93868" y="1988254"/>
            <a:ext cx="7233409" cy="6676990"/>
          </a:xfrm>
          <a:prstGeom prst="rect">
            <a:avLst/>
          </a:prstGeom>
        </p:spPr>
      </p:pic>
      <p:sp>
        <p:nvSpPr>
          <p:cNvPr id="18" name="Freeform 18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8" name="Rectangle 27"/>
          <p:cNvSpPr/>
          <p:nvPr/>
        </p:nvSpPr>
        <p:spPr>
          <a:xfrm>
            <a:off x="2286001" y="571500"/>
            <a:ext cx="13552192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7805"/>
              </a:lnSpc>
            </a:pP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Monitoring </a:t>
            </a:r>
            <a:r>
              <a:rPr lang="en-US" sz="6600" dirty="0" err="1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Perkembangan</a:t>
            </a:r>
            <a:r>
              <a:rPr lang="en-US" sz="6600" dirty="0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 </a:t>
            </a:r>
            <a:r>
              <a:rPr lang="en-US" sz="6600" dirty="0" err="1">
                <a:solidFill>
                  <a:schemeClr val="accent6">
                    <a:lumMod val="50000"/>
                  </a:schemeClr>
                </a:solidFill>
                <a:latin typeface="Baloo"/>
                <a:ea typeface="Baloo"/>
                <a:cs typeface="Baloo"/>
                <a:sym typeface="Baloo"/>
              </a:rPr>
              <a:t>Anak</a:t>
            </a:r>
            <a:endParaRPr lang="en-US" sz="6600" dirty="0">
              <a:solidFill>
                <a:schemeClr val="accent6">
                  <a:lumMod val="50000"/>
                </a:schemeClr>
              </a:solidFill>
              <a:latin typeface="Baloo"/>
              <a:ea typeface="Baloo"/>
              <a:cs typeface="Baloo"/>
              <a:sym typeface="Balo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286000" y="700091"/>
            <a:ext cx="14057004" cy="8494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err="1">
                <a:latin typeface="Handyman" charset="0"/>
              </a:rPr>
              <a:t>Aspek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b="1" dirty="0" err="1">
                <a:latin typeface="Handyman" charset="0"/>
              </a:rPr>
              <a:t>Penting</a:t>
            </a:r>
            <a:r>
              <a:rPr lang="en-US" sz="4000" b="1" dirty="0">
                <a:latin typeface="Handyman" charset="0"/>
              </a:rPr>
              <a:t> yang </a:t>
            </a:r>
            <a:r>
              <a:rPr lang="en-US" sz="4000" b="1" dirty="0" err="1" smtClean="0">
                <a:latin typeface="Handyman" charset="0"/>
              </a:rPr>
              <a:t>Dipantau</a:t>
            </a:r>
            <a:endParaRPr lang="en-US" sz="4000" b="1" dirty="0" smtClean="0">
              <a:latin typeface="Handyman" charset="0"/>
            </a:endParaRPr>
          </a:p>
          <a:p>
            <a:pPr marL="571500" indent="-571500">
              <a:buFont typeface="Wingdings" pitchFamily="2" charset="2"/>
              <a:buChar char="Ø"/>
            </a:pPr>
            <a:endParaRPr lang="en-US" sz="4000" b="1" dirty="0">
              <a:latin typeface="Handyman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b="1" dirty="0" err="1">
                <a:latin typeface="Handyman" charset="0"/>
              </a:rPr>
              <a:t>Kemampuan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b="1" dirty="0" err="1">
                <a:latin typeface="Handyman" charset="0"/>
              </a:rPr>
              <a:t>Sosial</a:t>
            </a:r>
            <a:r>
              <a:rPr lang="en-US" sz="4000" b="1" dirty="0">
                <a:latin typeface="Handyman" charset="0"/>
              </a:rPr>
              <a:t>: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 smtClean="0">
                <a:latin typeface="Handyman" charset="0"/>
              </a:rPr>
              <a:t>Perhatikan</a:t>
            </a:r>
            <a:r>
              <a:rPr lang="en-US" sz="4000" dirty="0" smtClean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apakah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anak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bisa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melakukan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kontak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mata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smtClean="0">
                <a:latin typeface="Handyman" charset="0"/>
              </a:rPr>
              <a:t> </a:t>
            </a:r>
            <a:r>
              <a:rPr lang="en-US" sz="4000" dirty="0" err="1" smtClean="0">
                <a:latin typeface="Handyman" charset="0"/>
              </a:rPr>
              <a:t>merespons</a:t>
            </a:r>
            <a:r>
              <a:rPr lang="en-US" sz="4000" dirty="0" smtClean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saat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namanya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dipanggil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atau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membalas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senyuman</a:t>
            </a:r>
            <a:r>
              <a:rPr lang="en-US" sz="4000" dirty="0">
                <a:latin typeface="Handyman" charset="0"/>
              </a:rPr>
              <a:t>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b="1" dirty="0" err="1">
                <a:latin typeface="Handyman" charset="0"/>
              </a:rPr>
              <a:t>Komunikasi</a:t>
            </a:r>
            <a:r>
              <a:rPr lang="en-US" sz="4000" b="1" dirty="0">
                <a:latin typeface="Handyman" charset="0"/>
              </a:rPr>
              <a:t>: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smtClean="0">
                <a:latin typeface="Handyman" charset="0"/>
              </a:rPr>
              <a:t>Amati </a:t>
            </a:r>
            <a:r>
              <a:rPr lang="en-US" sz="4000" dirty="0" err="1">
                <a:latin typeface="Handyman" charset="0"/>
              </a:rPr>
              <a:t>perkembangan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bahasa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baik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suara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atauocehan</a:t>
            </a:r>
            <a:r>
              <a:rPr lang="en-US" sz="4000" dirty="0">
                <a:latin typeface="Handyman" charset="0"/>
              </a:rPr>
              <a:t> (</a:t>
            </a:r>
            <a:r>
              <a:rPr lang="en-US" sz="4000" i="1" dirty="0">
                <a:latin typeface="Handyman" charset="0"/>
              </a:rPr>
              <a:t>babbling</a:t>
            </a:r>
            <a:r>
              <a:rPr lang="en-US" sz="4000" dirty="0">
                <a:latin typeface="Handyman" charset="0"/>
              </a:rPr>
              <a:t>) </a:t>
            </a:r>
            <a:r>
              <a:rPr lang="en-US" sz="4000" dirty="0" err="1">
                <a:latin typeface="Handyman" charset="0"/>
              </a:rPr>
              <a:t>hingga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penggunaan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gestur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seperti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menunjuk</a:t>
            </a:r>
            <a:r>
              <a:rPr lang="en-US" sz="4000" dirty="0">
                <a:latin typeface="Handyman" charset="0"/>
              </a:rPr>
              <a:t>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b="1" dirty="0" err="1">
                <a:latin typeface="Handyman" charset="0"/>
              </a:rPr>
              <a:t>Perilaku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b="1" dirty="0" err="1">
                <a:latin typeface="Handyman" charset="0"/>
              </a:rPr>
              <a:t>Berulang</a:t>
            </a:r>
            <a:r>
              <a:rPr lang="en-US" sz="4000" b="1" dirty="0">
                <a:latin typeface="Handyman" charset="0"/>
              </a:rPr>
              <a:t> (</a:t>
            </a:r>
            <a:r>
              <a:rPr lang="en-US" sz="4000" b="1" i="1" dirty="0" err="1">
                <a:latin typeface="Handyman" charset="0"/>
              </a:rPr>
              <a:t>Stimming</a:t>
            </a:r>
            <a:r>
              <a:rPr lang="en-US" sz="4000" b="1" dirty="0">
                <a:latin typeface="Handyman" charset="0"/>
              </a:rPr>
              <a:t>):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 smtClean="0">
                <a:latin typeface="Handyman" charset="0"/>
              </a:rPr>
              <a:t>Catat</a:t>
            </a:r>
            <a:r>
              <a:rPr lang="en-US" sz="4000" dirty="0" smtClean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frekuensi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gerakan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berulang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seperti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mengayunkan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tangan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memutar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tubuh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atau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pola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bermain</a:t>
            </a:r>
            <a:r>
              <a:rPr lang="en-US" sz="4000" dirty="0">
                <a:latin typeface="Handyman" charset="0"/>
              </a:rPr>
              <a:t> yang </a:t>
            </a:r>
            <a:r>
              <a:rPr lang="en-US" sz="4000" dirty="0" err="1">
                <a:latin typeface="Handyman" charset="0"/>
              </a:rPr>
              <a:t>tidak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biasa</a:t>
            </a:r>
            <a:r>
              <a:rPr lang="en-US" sz="4000" dirty="0">
                <a:latin typeface="Handyman" charset="0"/>
              </a:rPr>
              <a:t>.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b="1" dirty="0" err="1">
                <a:latin typeface="Handyman" charset="0"/>
              </a:rPr>
              <a:t>Keterampilan</a:t>
            </a:r>
            <a:r>
              <a:rPr lang="en-US" sz="4000" b="1" dirty="0">
                <a:latin typeface="Handyman" charset="0"/>
              </a:rPr>
              <a:t> </a:t>
            </a:r>
            <a:r>
              <a:rPr lang="en-US" sz="4000" b="1" dirty="0" err="1">
                <a:latin typeface="Handyman" charset="0"/>
              </a:rPr>
              <a:t>Harian</a:t>
            </a:r>
            <a:r>
              <a:rPr lang="en-US" sz="4000" b="1" dirty="0">
                <a:latin typeface="Handyman" charset="0"/>
              </a:rPr>
              <a:t>: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Pantau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kemandirian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anak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dalam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makan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berpakaian</a:t>
            </a:r>
            <a:r>
              <a:rPr lang="en-US" sz="4000" dirty="0">
                <a:latin typeface="Handyman" charset="0"/>
              </a:rPr>
              <a:t>, </a:t>
            </a:r>
            <a:r>
              <a:rPr lang="en-US" sz="4000" dirty="0" err="1">
                <a:latin typeface="Handyman" charset="0"/>
              </a:rPr>
              <a:t>serta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adaptasi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terhadap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perubahan</a:t>
            </a:r>
            <a:r>
              <a:rPr lang="en-US" sz="4000" dirty="0">
                <a:latin typeface="Handyman" charset="0"/>
              </a:rPr>
              <a:t> </a:t>
            </a:r>
            <a:r>
              <a:rPr lang="en-US" sz="4000" dirty="0" err="1">
                <a:latin typeface="Handyman" charset="0"/>
              </a:rPr>
              <a:t>rutinitas</a:t>
            </a:r>
            <a:endParaRPr lang="en-US" sz="4000" dirty="0">
              <a:latin typeface="Handyman" charset="0"/>
            </a:endParaRPr>
          </a:p>
          <a:p>
            <a:pPr marL="685800" indent="-685800" algn="ctr">
              <a:lnSpc>
                <a:spcPct val="150000"/>
              </a:lnSpc>
              <a:buFont typeface="Wingdings" pitchFamily="2" charset="2"/>
              <a:buChar char="Ø"/>
            </a:pPr>
            <a:endParaRPr lang="en-US" sz="48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42285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400104">
            <a:off x="15232666" y="4612480"/>
            <a:ext cx="870874" cy="1062041"/>
          </a:xfrm>
          <a:custGeom>
            <a:avLst/>
            <a:gdLst/>
            <a:ahLst/>
            <a:cxnLst/>
            <a:rect l="l" t="t" r="r" b="b"/>
            <a:pathLst>
              <a:path w="870874" h="1062041">
                <a:moveTo>
                  <a:pt x="0" y="0"/>
                </a:moveTo>
                <a:lnTo>
                  <a:pt x="870874" y="0"/>
                </a:lnTo>
                <a:lnTo>
                  <a:pt x="870874" y="1062040"/>
                </a:lnTo>
                <a:lnTo>
                  <a:pt x="0" y="10620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746628" y="489250"/>
            <a:ext cx="12645772" cy="8556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>
                <a:latin typeface="Handyman" charset="0"/>
              </a:rPr>
              <a:t>Cara </a:t>
            </a:r>
            <a:r>
              <a:rPr lang="en-US" sz="4400" b="1" dirty="0" err="1">
                <a:latin typeface="Handyman" charset="0"/>
              </a:rPr>
              <a:t>Melakukan</a:t>
            </a:r>
            <a:r>
              <a:rPr lang="en-US" sz="4400" b="1" dirty="0">
                <a:latin typeface="Handyman" charset="0"/>
              </a:rPr>
              <a:t> </a:t>
            </a:r>
            <a:r>
              <a:rPr lang="en-US" sz="4400" b="1" dirty="0" err="1" smtClean="0">
                <a:latin typeface="Handyman" charset="0"/>
              </a:rPr>
              <a:t>Pemantauan</a:t>
            </a:r>
            <a:endParaRPr lang="en-US" sz="4400" b="1" dirty="0" smtClean="0">
              <a:latin typeface="Handyman" charset="0"/>
            </a:endParaRPr>
          </a:p>
          <a:p>
            <a:endParaRPr lang="en-US" sz="4400" b="1" dirty="0">
              <a:latin typeface="Handyman" charset="0"/>
            </a:endParaRPr>
          </a:p>
          <a:p>
            <a:r>
              <a:rPr lang="en-US" sz="4400" b="1" dirty="0" err="1">
                <a:latin typeface="Handyman" charset="0"/>
              </a:rPr>
              <a:t>Catat</a:t>
            </a:r>
            <a:r>
              <a:rPr lang="en-US" sz="4400" b="1" dirty="0">
                <a:latin typeface="Handyman" charset="0"/>
              </a:rPr>
              <a:t> </a:t>
            </a:r>
            <a:r>
              <a:rPr lang="en-US" sz="4400" b="1" dirty="0" err="1">
                <a:latin typeface="Handyman" charset="0"/>
              </a:rPr>
              <a:t>Perilaku</a:t>
            </a:r>
            <a:r>
              <a:rPr lang="en-US" sz="4400" b="1" dirty="0">
                <a:latin typeface="Handyman" charset="0"/>
              </a:rPr>
              <a:t> </a:t>
            </a:r>
            <a:r>
              <a:rPr lang="en-US" sz="4400" b="1" dirty="0" err="1">
                <a:latin typeface="Handyman" charset="0"/>
              </a:rPr>
              <a:t>Harian</a:t>
            </a:r>
            <a:r>
              <a:rPr lang="en-US" sz="4400" b="1" dirty="0">
                <a:latin typeface="Handyman" charset="0"/>
              </a:rPr>
              <a:t>: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Buat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jurnal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harian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untuk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mencatat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kemajuan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kecil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atau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pemicu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kemarahan</a:t>
            </a:r>
            <a:r>
              <a:rPr lang="en-US" sz="4400" dirty="0">
                <a:latin typeface="Handyman" charset="0"/>
              </a:rPr>
              <a:t> (</a:t>
            </a:r>
            <a:r>
              <a:rPr lang="en-US" sz="4400" i="1" dirty="0">
                <a:latin typeface="Handyman" charset="0"/>
              </a:rPr>
              <a:t>tantrum</a:t>
            </a:r>
            <a:r>
              <a:rPr lang="en-US" sz="4400" dirty="0">
                <a:latin typeface="Handyman" charset="0"/>
              </a:rPr>
              <a:t>).</a:t>
            </a:r>
          </a:p>
          <a:p>
            <a:r>
              <a:rPr lang="en-US" sz="4400" b="1" dirty="0" err="1">
                <a:latin typeface="Handyman" charset="0"/>
              </a:rPr>
              <a:t>Gunakan</a:t>
            </a:r>
            <a:r>
              <a:rPr lang="en-US" sz="4400" b="1" dirty="0">
                <a:latin typeface="Handyman" charset="0"/>
              </a:rPr>
              <a:t> </a:t>
            </a:r>
            <a:r>
              <a:rPr lang="en-US" sz="4400" b="1" dirty="0" err="1">
                <a:latin typeface="Handyman" charset="0"/>
              </a:rPr>
              <a:t>Alat</a:t>
            </a:r>
            <a:r>
              <a:rPr lang="en-US" sz="4400" b="1" dirty="0">
                <a:latin typeface="Handyman" charset="0"/>
              </a:rPr>
              <a:t> Bantu </a:t>
            </a:r>
            <a:r>
              <a:rPr lang="en-US" sz="4400" b="1" dirty="0" err="1">
                <a:latin typeface="Handyman" charset="0"/>
              </a:rPr>
              <a:t>Skrining</a:t>
            </a:r>
            <a:r>
              <a:rPr lang="en-US" sz="4400" b="1" dirty="0">
                <a:latin typeface="Handyman" charset="0"/>
              </a:rPr>
              <a:t>: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Konsultasikan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penggunaan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kuesioner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terstruktur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seperti</a:t>
            </a:r>
            <a:r>
              <a:rPr lang="en-US" sz="4400" dirty="0">
                <a:latin typeface="Handyman" charset="0"/>
              </a:rPr>
              <a:t> M-CHAT </a:t>
            </a:r>
            <a:r>
              <a:rPr lang="en-US" sz="4400" dirty="0" err="1">
                <a:latin typeface="Handyman" charset="0"/>
              </a:rPr>
              <a:t>dengan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tenaga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medis</a:t>
            </a:r>
            <a:r>
              <a:rPr lang="en-US" sz="4400" dirty="0">
                <a:latin typeface="Handyman" charset="0"/>
              </a:rPr>
              <a:t>.</a:t>
            </a:r>
          </a:p>
          <a:p>
            <a:r>
              <a:rPr lang="en-US" sz="4400" b="1" dirty="0" err="1">
                <a:latin typeface="Handyman" charset="0"/>
              </a:rPr>
              <a:t>Evaluasi</a:t>
            </a:r>
            <a:r>
              <a:rPr lang="en-US" sz="4400" b="1" dirty="0">
                <a:latin typeface="Handyman" charset="0"/>
              </a:rPr>
              <a:t> </a:t>
            </a:r>
            <a:r>
              <a:rPr lang="en-US" sz="4400" b="1" dirty="0" err="1">
                <a:latin typeface="Handyman" charset="0"/>
              </a:rPr>
              <a:t>Bersama</a:t>
            </a:r>
            <a:r>
              <a:rPr lang="en-US" sz="4400" b="1" dirty="0">
                <a:latin typeface="Handyman" charset="0"/>
              </a:rPr>
              <a:t> </a:t>
            </a:r>
            <a:r>
              <a:rPr lang="en-US" sz="4400" b="1" dirty="0" err="1">
                <a:latin typeface="Handyman" charset="0"/>
              </a:rPr>
              <a:t>Ahli</a:t>
            </a:r>
            <a:r>
              <a:rPr lang="en-US" sz="4400" b="1" dirty="0">
                <a:latin typeface="Handyman" charset="0"/>
              </a:rPr>
              <a:t>: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Lakukan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penilaian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rutin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bersama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dokter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anak</a:t>
            </a:r>
            <a:r>
              <a:rPr lang="en-US" sz="4400" dirty="0">
                <a:latin typeface="Handyman" charset="0"/>
              </a:rPr>
              <a:t>, </a:t>
            </a:r>
            <a:r>
              <a:rPr lang="en-US" sz="4400" dirty="0" err="1">
                <a:latin typeface="Handyman" charset="0"/>
              </a:rPr>
              <a:t>psikolog</a:t>
            </a:r>
            <a:r>
              <a:rPr lang="en-US" sz="4400" dirty="0">
                <a:latin typeface="Handyman" charset="0"/>
              </a:rPr>
              <a:t>, </a:t>
            </a:r>
            <a:r>
              <a:rPr lang="en-US" sz="4400" dirty="0" err="1">
                <a:latin typeface="Handyman" charset="0"/>
              </a:rPr>
              <a:t>atau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terapis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untuk</a:t>
            </a:r>
            <a:r>
              <a:rPr lang="en-US" sz="4400" dirty="0">
                <a:latin typeface="Handyman" charset="0"/>
              </a:rPr>
              <a:t> </a:t>
            </a:r>
            <a:r>
              <a:rPr lang="en-US" sz="4400" dirty="0" err="1">
                <a:latin typeface="Handyman" charset="0"/>
              </a:rPr>
              <a:t>menyesuaikan</a:t>
            </a:r>
            <a:r>
              <a:rPr lang="en-US" sz="4400" dirty="0">
                <a:latin typeface="Handyman" charset="0"/>
              </a:rPr>
              <a:t> program </a:t>
            </a:r>
            <a:r>
              <a:rPr lang="en-US" sz="4400" dirty="0" err="1">
                <a:latin typeface="Handyman" charset="0"/>
              </a:rPr>
              <a:t>intervensi</a:t>
            </a:r>
            <a:r>
              <a:rPr lang="en-US" sz="4400" dirty="0">
                <a:latin typeface="Handyman" charset="0"/>
              </a:rPr>
              <a:t>. </a:t>
            </a:r>
          </a:p>
          <a:p>
            <a:pPr marL="685800" indent="-685800" algn="ctr">
              <a:lnSpc>
                <a:spcPct val="150000"/>
              </a:lnSpc>
              <a:buFont typeface="Wingdings" pitchFamily="2" charset="2"/>
              <a:buChar char="Ø"/>
            </a:pPr>
            <a:endParaRPr lang="en-US" sz="4800" dirty="0">
              <a:solidFill>
                <a:srgbClr val="000000"/>
              </a:solidFill>
              <a:latin typeface="Handyman" charset="0"/>
              <a:ea typeface="Handyman"/>
              <a:cs typeface="Handyman"/>
              <a:sym typeface="Handyman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705104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82319" y="8011295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0" y="0"/>
                </a:moveTo>
                <a:lnTo>
                  <a:pt x="8576981" y="0"/>
                </a:lnTo>
                <a:lnTo>
                  <a:pt x="8576981" y="2588689"/>
                </a:lnTo>
                <a:lnTo>
                  <a:pt x="0" y="25886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 flipH="1">
            <a:off x="1327615" y="7865617"/>
            <a:ext cx="8576981" cy="2588689"/>
          </a:xfrm>
          <a:custGeom>
            <a:avLst/>
            <a:gdLst/>
            <a:ahLst/>
            <a:cxnLst/>
            <a:rect l="l" t="t" r="r" b="b"/>
            <a:pathLst>
              <a:path w="8576981" h="2588689">
                <a:moveTo>
                  <a:pt x="8576981" y="0"/>
                </a:moveTo>
                <a:lnTo>
                  <a:pt x="0" y="0"/>
                </a:lnTo>
                <a:lnTo>
                  <a:pt x="0" y="2588689"/>
                </a:lnTo>
                <a:lnTo>
                  <a:pt x="8576981" y="2588689"/>
                </a:lnTo>
                <a:lnTo>
                  <a:pt x="857698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5163291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2746629" y="1988254"/>
            <a:ext cx="5493258" cy="8229600"/>
          </a:xfrm>
          <a:custGeom>
            <a:avLst/>
            <a:gdLst/>
            <a:ahLst/>
            <a:cxnLst/>
            <a:rect l="l" t="t" r="r" b="b"/>
            <a:pathLst>
              <a:path w="5493258" h="8229600">
                <a:moveTo>
                  <a:pt x="0" y="0"/>
                </a:moveTo>
                <a:lnTo>
                  <a:pt x="5493258" y="0"/>
                </a:lnTo>
                <a:lnTo>
                  <a:pt x="549325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865617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2" y="0"/>
                </a:lnTo>
                <a:lnTo>
                  <a:pt x="3489012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163291" y="7916616"/>
            <a:ext cx="3489012" cy="2683368"/>
          </a:xfrm>
          <a:custGeom>
            <a:avLst/>
            <a:gdLst/>
            <a:ahLst/>
            <a:cxnLst/>
            <a:rect l="l" t="t" r="r" b="b"/>
            <a:pathLst>
              <a:path w="3489012" h="2683368">
                <a:moveTo>
                  <a:pt x="0" y="0"/>
                </a:moveTo>
                <a:lnTo>
                  <a:pt x="3489013" y="0"/>
                </a:lnTo>
                <a:lnTo>
                  <a:pt x="3489013" y="2683368"/>
                </a:lnTo>
                <a:lnTo>
                  <a:pt x="0" y="268336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922096" y="9258300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3" y="0"/>
                </a:lnTo>
                <a:lnTo>
                  <a:pt x="3133833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6343004" y="9207301"/>
            <a:ext cx="3133832" cy="1504240"/>
          </a:xfrm>
          <a:custGeom>
            <a:avLst/>
            <a:gdLst/>
            <a:ahLst/>
            <a:cxnLst/>
            <a:rect l="l" t="t" r="r" b="b"/>
            <a:pathLst>
              <a:path w="3133832" h="1504240">
                <a:moveTo>
                  <a:pt x="0" y="0"/>
                </a:moveTo>
                <a:lnTo>
                  <a:pt x="3133832" y="0"/>
                </a:lnTo>
                <a:lnTo>
                  <a:pt x="3133832" y="1504240"/>
                </a:lnTo>
                <a:lnTo>
                  <a:pt x="0" y="15042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656155" y="1723527"/>
            <a:ext cx="10473088" cy="5426964"/>
          </a:xfrm>
          <a:custGeom>
            <a:avLst/>
            <a:gdLst/>
            <a:ahLst/>
            <a:cxnLst/>
            <a:rect l="l" t="t" r="r" b="b"/>
            <a:pathLst>
              <a:path w="10473088" h="5426964">
                <a:moveTo>
                  <a:pt x="0" y="0"/>
                </a:moveTo>
                <a:lnTo>
                  <a:pt x="10473087" y="0"/>
                </a:lnTo>
                <a:lnTo>
                  <a:pt x="10473087" y="5426963"/>
                </a:lnTo>
                <a:lnTo>
                  <a:pt x="0" y="54269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-2400104">
            <a:off x="13138494" y="4855230"/>
            <a:ext cx="1479346" cy="1804081"/>
          </a:xfrm>
          <a:custGeom>
            <a:avLst/>
            <a:gdLst/>
            <a:ahLst/>
            <a:cxnLst/>
            <a:rect l="l" t="t" r="r" b="b"/>
            <a:pathLst>
              <a:path w="1479346" h="1804081">
                <a:moveTo>
                  <a:pt x="0" y="0"/>
                </a:moveTo>
                <a:lnTo>
                  <a:pt x="1479346" y="0"/>
                </a:lnTo>
                <a:lnTo>
                  <a:pt x="1479346" y="1804081"/>
                </a:lnTo>
                <a:lnTo>
                  <a:pt x="0" y="18040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4222307" y="1669131"/>
            <a:ext cx="592281" cy="2278003"/>
          </a:xfrm>
          <a:custGeom>
            <a:avLst/>
            <a:gdLst/>
            <a:ahLst/>
            <a:cxnLst/>
            <a:rect l="l" t="t" r="r" b="b"/>
            <a:pathLst>
              <a:path w="592281" h="2278003">
                <a:moveTo>
                  <a:pt x="0" y="0"/>
                </a:moveTo>
                <a:lnTo>
                  <a:pt x="592281" y="0"/>
                </a:lnTo>
                <a:lnTo>
                  <a:pt x="592281" y="2278004"/>
                </a:lnTo>
                <a:lnTo>
                  <a:pt x="0" y="2278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2236589">
            <a:off x="1145054" y="4222108"/>
            <a:ext cx="1170785" cy="779104"/>
          </a:xfrm>
          <a:custGeom>
            <a:avLst/>
            <a:gdLst/>
            <a:ahLst/>
            <a:cxnLst/>
            <a:rect l="l" t="t" r="r" b="b"/>
            <a:pathLst>
              <a:path w="1170785" h="779104">
                <a:moveTo>
                  <a:pt x="0" y="0"/>
                </a:moveTo>
                <a:lnTo>
                  <a:pt x="1170785" y="0"/>
                </a:lnTo>
                <a:lnTo>
                  <a:pt x="1170785" y="779104"/>
                </a:lnTo>
                <a:lnTo>
                  <a:pt x="0" y="779104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96554" y="2963868"/>
            <a:ext cx="7392288" cy="3355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731"/>
              </a:lnSpc>
            </a:pPr>
            <a:r>
              <a:rPr lang="en-US" sz="14145">
                <a:solidFill>
                  <a:srgbClr val="FFFEFC"/>
                </a:solidFill>
                <a:latin typeface="Baloo"/>
                <a:ea typeface="Baloo"/>
                <a:cs typeface="Baloo"/>
                <a:sym typeface="Baloo"/>
              </a:rPr>
              <a:t>TERIMA</a:t>
            </a:r>
          </a:p>
          <a:p>
            <a:pPr algn="ctr">
              <a:lnSpc>
                <a:spcPts val="12731"/>
              </a:lnSpc>
            </a:pPr>
            <a:r>
              <a:rPr lang="en-US" sz="14145">
                <a:solidFill>
                  <a:srgbClr val="FFFEFC"/>
                </a:solidFill>
                <a:latin typeface="Baloo"/>
                <a:ea typeface="Baloo"/>
                <a:cs typeface="Baloo"/>
                <a:sym typeface="Baloo"/>
              </a:rPr>
              <a:t>KASIH</a:t>
            </a:r>
          </a:p>
        </p:txBody>
      </p:sp>
      <p:sp>
        <p:nvSpPr>
          <p:cNvPr id="15" name="Freeform 15"/>
          <p:cNvSpPr/>
          <p:nvPr/>
        </p:nvSpPr>
        <p:spPr>
          <a:xfrm rot="3383266">
            <a:off x="3468768" y="4816588"/>
            <a:ext cx="817131" cy="996501"/>
          </a:xfrm>
          <a:custGeom>
            <a:avLst/>
            <a:gdLst/>
            <a:ahLst/>
            <a:cxnLst/>
            <a:rect l="l" t="t" r="r" b="b"/>
            <a:pathLst>
              <a:path w="817131" h="996501">
                <a:moveTo>
                  <a:pt x="0" y="0"/>
                </a:moveTo>
                <a:lnTo>
                  <a:pt x="817131" y="0"/>
                </a:lnTo>
                <a:lnTo>
                  <a:pt x="817131" y="996501"/>
                </a:lnTo>
                <a:lnTo>
                  <a:pt x="0" y="99650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808914" y="83690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662146" y="9182898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2526171" y="9397722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7" y="0"/>
                </a:lnTo>
                <a:lnTo>
                  <a:pt x="889277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3489012" y="8223344"/>
            <a:ext cx="889278" cy="889278"/>
          </a:xfrm>
          <a:custGeom>
            <a:avLst/>
            <a:gdLst/>
            <a:ahLst/>
            <a:cxnLst/>
            <a:rect l="l" t="t" r="r" b="b"/>
            <a:pathLst>
              <a:path w="889278" h="889278">
                <a:moveTo>
                  <a:pt x="0" y="0"/>
                </a:moveTo>
                <a:lnTo>
                  <a:pt x="889278" y="0"/>
                </a:lnTo>
                <a:lnTo>
                  <a:pt x="889278" y="889278"/>
                </a:lnTo>
                <a:lnTo>
                  <a:pt x="0" y="88927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413955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694745" y="8720265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5"/>
                </a:lnTo>
                <a:lnTo>
                  <a:pt x="0" y="650945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512345" y="956690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157641" y="9421230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0" y="0"/>
                </a:moveTo>
                <a:lnTo>
                  <a:pt x="650946" y="0"/>
                </a:lnTo>
                <a:lnTo>
                  <a:pt x="650946" y="650946"/>
                </a:lnTo>
                <a:lnTo>
                  <a:pt x="0" y="65094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 flipH="1">
            <a:off x="9904596" y="9516888"/>
            <a:ext cx="650946" cy="650946"/>
          </a:xfrm>
          <a:custGeom>
            <a:avLst/>
            <a:gdLst/>
            <a:ahLst/>
            <a:cxnLst/>
            <a:rect l="l" t="t" r="r" b="b"/>
            <a:pathLst>
              <a:path w="650946" h="650946">
                <a:moveTo>
                  <a:pt x="650946" y="0"/>
                </a:moveTo>
                <a:lnTo>
                  <a:pt x="0" y="0"/>
                </a:lnTo>
                <a:lnTo>
                  <a:pt x="0" y="650946"/>
                </a:lnTo>
                <a:lnTo>
                  <a:pt x="650946" y="650946"/>
                </a:lnTo>
                <a:lnTo>
                  <a:pt x="650946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flipH="1">
            <a:off x="8418187" y="9746703"/>
            <a:ext cx="444639" cy="444639"/>
          </a:xfrm>
          <a:custGeom>
            <a:avLst/>
            <a:gdLst/>
            <a:ahLst/>
            <a:cxnLst/>
            <a:rect l="l" t="t" r="r" b="b"/>
            <a:pathLst>
              <a:path w="444639" h="444639">
                <a:moveTo>
                  <a:pt x="444639" y="0"/>
                </a:moveTo>
                <a:lnTo>
                  <a:pt x="0" y="0"/>
                </a:lnTo>
                <a:lnTo>
                  <a:pt x="0" y="444639"/>
                </a:lnTo>
                <a:lnTo>
                  <a:pt x="444639" y="444639"/>
                </a:lnTo>
                <a:lnTo>
                  <a:pt x="444639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397</Words>
  <Application>Microsoft Office PowerPoint</Application>
  <PresentationFormat>Custom</PresentationFormat>
  <Paragraphs>35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Handyman</vt:lpstr>
      <vt:lpstr>Baloo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Warna Warni Lucu Ilustrasi Taman Tugas Kelompok Presentasi</dc:title>
  <cp:lastModifiedBy>Windows User</cp:lastModifiedBy>
  <cp:revision>9</cp:revision>
  <dcterms:created xsi:type="dcterms:W3CDTF">2006-08-16T00:00:00Z</dcterms:created>
  <dcterms:modified xsi:type="dcterms:W3CDTF">2026-08-25T06:14:47Z</dcterms:modified>
  <dc:identifier>DAHS4yFnBHA</dc:identifier>
</cp:coreProperties>
</file>