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7" r:id="rId18"/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2D69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01168"/>
            <a:ext cx="106984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Executive Function (Fungsi Eksekutif)</a:t>
            </a:r>
          </a:p>
        </p:txBody>
      </p:sp>
      <p:sp>
        <p:nvSpPr>
          <p:cNvPr id="4" name="Oval 3"/>
          <p:cNvSpPr/>
          <p:nvPr/>
        </p:nvSpPr>
        <p:spPr>
          <a:xfrm>
            <a:off x="11201400" y="182880"/>
            <a:ext cx="457200" cy="457200"/>
          </a:xfrm>
          <a:prstGeom prst="ellipse">
            <a:avLst/>
          </a:prstGeom>
          <a:solidFill>
            <a:srgbClr val="FFD2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234440"/>
            <a:ext cx="1092708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C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572768"/>
            <a:ext cx="6537960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>
                <a:solidFill>
                  <a:srgbClr val="2D3741"/>
                </a:solidFill>
              </a:defRPr>
            </a:pPr>
            <a:r>
              <a:t>Executive function (fungsi eksekutif) adalah sistem pengatur di dalam otak yang mengontrol perencanaan, memori kerja, fleksibilitas berpikir, dan pengendalian diri.</a:t>
            </a:r>
          </a:p>
          <a:p>
            <a:pPr>
              <a:spcAft>
                <a:spcPts val="1100"/>
              </a:spcAft>
              <a:defRPr sz="2000">
                <a:solidFill>
                  <a:srgbClr val="2D3741"/>
                </a:solidFill>
              </a:defRPr>
            </a:pPr>
          </a:p>
          <a:p>
            <a:pPr>
              <a:spcAft>
                <a:spcPts val="1100"/>
              </a:spcAft>
              <a:defRPr sz="2000">
                <a:solidFill>
                  <a:srgbClr val="2D3741"/>
                </a:solidFill>
              </a:defRPr>
            </a:pPr>
            <a:r>
              <a:t>Pada anak autis, hambatan pada area ini sering terjadi sehingga mereka tampak kesulitan mengatur emosi, menyusun langkah tugas, atau beradaptasi dengan perubahan rutinitas.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C"/>
                </a:solidFill>
              </a:defRPr>
            </a:pPr>
            <a:r>
              <a:t>Materi Anak Autis • 1/10</a:t>
            </a:r>
          </a:p>
        </p:txBody>
      </p:sp>
      <p:pic>
        <p:nvPicPr>
          <p:cNvPr id="8" name="Picture 7" descr="autis_ilustrasi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0" y="1874519"/>
            <a:ext cx="3886200" cy="258775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2D69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01168"/>
            <a:ext cx="106984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Kenapa Perhatian Itu Sangat Penting?</a:t>
            </a:r>
          </a:p>
        </p:txBody>
      </p:sp>
      <p:sp>
        <p:nvSpPr>
          <p:cNvPr id="4" name="Oval 3"/>
          <p:cNvSpPr/>
          <p:nvPr/>
        </p:nvSpPr>
        <p:spPr>
          <a:xfrm>
            <a:off x="11201400" y="182880"/>
            <a:ext cx="457200" cy="457200"/>
          </a:xfrm>
          <a:prstGeom prst="ellipse">
            <a:avLst/>
          </a:prstGeom>
          <a:solidFill>
            <a:srgbClr val="FFD2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234440"/>
            <a:ext cx="1092708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C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572768"/>
            <a:ext cx="6537960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>
                <a:solidFill>
                  <a:srgbClr val="2D3741"/>
                </a:solidFill>
              </a:defRPr>
            </a:pPr>
            <a:r>
              <a:t>Perhatian terhadap anak autis sangat perlu agar mereka bisa tumbuh, mandiri, dan berkembang sesuai potensinya.</a:t>
            </a:r>
          </a:p>
          <a:p>
            <a:pPr>
              <a:spcAft>
                <a:spcPts val="1100"/>
              </a:spcAft>
              <a:defRPr sz="2000">
                <a:solidFill>
                  <a:srgbClr val="2D3741"/>
                </a:solidFill>
              </a:defRPr>
            </a:pPr>
          </a:p>
          <a:p>
            <a:pPr>
              <a:spcAft>
                <a:spcPts val="1100"/>
              </a:spcAft>
              <a:defRPr sz="2000">
                <a:solidFill>
                  <a:srgbClr val="2D3741"/>
                </a:solidFill>
              </a:defRPr>
            </a:pPr>
            <a:r>
              <a:t>Dukungan yang tepat membantu anak menghadapi hambatan komunikasi dan interaksi sosial.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C"/>
                </a:solidFill>
              </a:defRPr>
            </a:pPr>
            <a:r>
              <a:t>Materi Anak Autis • 2/10</a:t>
            </a:r>
          </a:p>
        </p:txBody>
      </p:sp>
      <p:pic>
        <p:nvPicPr>
          <p:cNvPr id="8" name="Picture 7" descr="autis_ilustrasi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0" y="1874519"/>
            <a:ext cx="3886200" cy="258775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2D69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01168"/>
            <a:ext cx="106984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Memori Kerja pada Anak Autis</a:t>
            </a:r>
          </a:p>
        </p:txBody>
      </p:sp>
      <p:sp>
        <p:nvSpPr>
          <p:cNvPr id="4" name="Oval 3"/>
          <p:cNvSpPr/>
          <p:nvPr/>
        </p:nvSpPr>
        <p:spPr>
          <a:xfrm>
            <a:off x="11201400" y="182880"/>
            <a:ext cx="457200" cy="457200"/>
          </a:xfrm>
          <a:prstGeom prst="ellipse">
            <a:avLst/>
          </a:prstGeom>
          <a:solidFill>
            <a:srgbClr val="FFD2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234440"/>
            <a:ext cx="1092708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C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572768"/>
            <a:ext cx="6537960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>
                <a:solidFill>
                  <a:srgbClr val="2D3741"/>
                </a:solidFill>
              </a:defRPr>
            </a:pPr>
            <a:r>
              <a:t>Memori kerja (working memory) dan memori jangka pendek pada anak autis sering kali menunjukkan hambatan, terutama dalam memproses informasi verbal yang kompleks atau instruksi pendengaran lisan tanpa petunjuk visual.</a:t>
            </a:r>
          </a:p>
          <a:p>
            <a:pPr>
              <a:spcAft>
                <a:spcPts val="1100"/>
              </a:spcAft>
              <a:defRPr sz="2000">
                <a:solidFill>
                  <a:srgbClr val="2D3741"/>
                </a:solidFill>
              </a:defRPr>
            </a:pPr>
          </a:p>
          <a:p>
            <a:pPr>
              <a:spcAft>
                <a:spcPts val="1100"/>
              </a:spcAft>
              <a:defRPr sz="2000">
                <a:solidFill>
                  <a:srgbClr val="2D3741"/>
                </a:solidFill>
              </a:defRPr>
            </a:pPr>
            <a:r>
              <a:t>Namun, mereka kerap memiliki kekuatan pada memori visual detail (rote memory).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C"/>
                </a:solidFill>
              </a:defRPr>
            </a:pPr>
            <a:r>
              <a:t>Materi Anak Autis • 3/10</a:t>
            </a:r>
          </a:p>
        </p:txBody>
      </p:sp>
      <p:pic>
        <p:nvPicPr>
          <p:cNvPr id="8" name="Picture 7" descr="autis_ilustrasi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0" y="1874519"/>
            <a:ext cx="3886200" cy="258775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2D69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01168"/>
            <a:ext cx="106984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Fleksibilitas Berpikir</a:t>
            </a:r>
          </a:p>
        </p:txBody>
      </p:sp>
      <p:sp>
        <p:nvSpPr>
          <p:cNvPr id="4" name="Oval 3"/>
          <p:cNvSpPr/>
          <p:nvPr/>
        </p:nvSpPr>
        <p:spPr>
          <a:xfrm>
            <a:off x="11201400" y="182880"/>
            <a:ext cx="457200" cy="457200"/>
          </a:xfrm>
          <a:prstGeom prst="ellipse">
            <a:avLst/>
          </a:prstGeom>
          <a:solidFill>
            <a:srgbClr val="FFD2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234440"/>
            <a:ext cx="1092708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C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572768"/>
            <a:ext cx="6537960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>
                <a:solidFill>
                  <a:srgbClr val="2D3741"/>
                </a:solidFill>
              </a:defRPr>
            </a:pPr>
            <a:r>
              <a:t>Fleksibilitas berpikir pada anak autis sering kali terbatas. Hal ini membuat mereka cenderung kaku atau rigid terhadap rutinitas, pola pikir, atau aturan yang sudah biasa mereka jalani.</a:t>
            </a:r>
          </a:p>
          <a:p>
            <a:pPr>
              <a:spcAft>
                <a:spcPts val="1100"/>
              </a:spcAft>
              <a:defRPr sz="2000">
                <a:solidFill>
                  <a:srgbClr val="2D3741"/>
                </a:solidFill>
              </a:defRPr>
            </a:pPr>
          </a:p>
          <a:p>
            <a:pPr>
              <a:spcAft>
                <a:spcPts val="1100"/>
              </a:spcAft>
              <a:defRPr sz="2000">
                <a:solidFill>
                  <a:srgbClr val="2D3741"/>
                </a:solidFill>
              </a:defRPr>
            </a:pPr>
            <a:r>
              <a:t>Kondisi ini merupakan bagian dari tantangan fungsi eksekutif otak (executive function) yang mengatur kemampuan beradaptasi, merencanakan, serta beralih dari satu aktivitas ke aktivitas lain.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C"/>
                </a:solidFill>
              </a:defRPr>
            </a:pPr>
            <a:r>
              <a:t>Materi Anak Autis • 4/10</a:t>
            </a:r>
          </a:p>
        </p:txBody>
      </p:sp>
      <p:pic>
        <p:nvPicPr>
          <p:cNvPr id="8" name="Picture 7" descr="autis_ilustrasi_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0" y="1874519"/>
            <a:ext cx="3886200" cy="258775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2D69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01168"/>
            <a:ext cx="106984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Kontrol Diri pada Anak Autis</a:t>
            </a:r>
          </a:p>
        </p:txBody>
      </p:sp>
      <p:sp>
        <p:nvSpPr>
          <p:cNvPr id="4" name="Oval 3"/>
          <p:cNvSpPr/>
          <p:nvPr/>
        </p:nvSpPr>
        <p:spPr>
          <a:xfrm>
            <a:off x="11201400" y="182880"/>
            <a:ext cx="457200" cy="457200"/>
          </a:xfrm>
          <a:prstGeom prst="ellipse">
            <a:avLst/>
          </a:prstGeom>
          <a:solidFill>
            <a:srgbClr val="FFD2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234440"/>
            <a:ext cx="1092708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C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572768"/>
            <a:ext cx="6537960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>
                <a:solidFill>
                  <a:srgbClr val="2D3741"/>
                </a:solidFill>
              </a:defRPr>
            </a:pPr>
            <a:r>
              <a:t>Kontrol diri pada anak autis sangat penting karena menjadi kunci utama untuk meningkatkan kemandirian, stabilitas emosi, dan kemampuan interaksi sosial mereka di lingkungan sehari-hari.</a:t>
            </a:r>
          </a:p>
          <a:p>
            <a:pPr>
              <a:spcAft>
                <a:spcPts val="1100"/>
              </a:spcAft>
              <a:defRPr sz="2000">
                <a:solidFill>
                  <a:srgbClr val="2D3741"/>
                </a:solidFill>
              </a:defRPr>
            </a:pPr>
          </a:p>
          <a:p>
            <a:pPr>
              <a:spcAft>
                <a:spcPts val="1100"/>
              </a:spcAft>
              <a:defRPr sz="2000">
                <a:solidFill>
                  <a:srgbClr val="2D3741"/>
                </a:solidFill>
              </a:defRPr>
            </a:pPr>
            <a:r>
              <a:t>Anak dengan Autism Spectrum Disorder (ASD) sering mengalami kesulitan dalam fungsi eksekutif (executive function), yaitu sistem kontrol otak yang mengatur kontrol impuls dan manajemen emosi.</a:t>
            </a:r>
          </a:p>
          <a:p>
            <a:pPr>
              <a:spcAft>
                <a:spcPts val="1100"/>
              </a:spcAft>
              <a:defRPr sz="2000">
                <a:solidFill>
                  <a:srgbClr val="2D3741"/>
                </a:solidFill>
              </a:defRPr>
            </a:pPr>
          </a:p>
          <a:p>
            <a:pPr>
              <a:spcAft>
                <a:spcPts val="1100"/>
              </a:spcAft>
              <a:defRPr sz="2000">
                <a:solidFill>
                  <a:srgbClr val="2D3741"/>
                </a:solidFill>
              </a:defRPr>
            </a:pPr>
            <a:r>
              <a:t>Tanpa kontrol diri yang baik, anak akan lebih rentan mengalami meltdown (ledakan emosi), kesulitan beradaptasi, dan terhambat dalam mempelajari keterampilan hidup baru.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C"/>
                </a:solidFill>
              </a:defRPr>
            </a:pPr>
            <a:r>
              <a:t>Materi Anak Autis • 5/10</a:t>
            </a:r>
          </a:p>
        </p:txBody>
      </p:sp>
      <p:pic>
        <p:nvPicPr>
          <p:cNvPr id="8" name="Picture 7" descr="autis_ilustrasi_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0" y="1874519"/>
            <a:ext cx="3886200" cy="258775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2D69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01168"/>
            <a:ext cx="106984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Mengapa Kontrol Diri Sangat Perlu?</a:t>
            </a:r>
          </a:p>
        </p:txBody>
      </p:sp>
      <p:sp>
        <p:nvSpPr>
          <p:cNvPr id="4" name="Oval 3"/>
          <p:cNvSpPr/>
          <p:nvPr/>
        </p:nvSpPr>
        <p:spPr>
          <a:xfrm>
            <a:off x="11201400" y="182880"/>
            <a:ext cx="457200" cy="457200"/>
          </a:xfrm>
          <a:prstGeom prst="ellipse">
            <a:avLst/>
          </a:prstGeom>
          <a:solidFill>
            <a:srgbClr val="FFD2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234440"/>
            <a:ext cx="1092708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C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572768"/>
            <a:ext cx="6537960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>
                <a:solidFill>
                  <a:srgbClr val="2D3741"/>
                </a:solidFill>
              </a:defRPr>
            </a:pPr>
            <a:r>
              <a:t>• Mencegah dan Mengurangi Meltdown: membantu anak mengenali rasa tidak nyaman akibat distorsi sensorik atau komunikasi sebelum emosinya meledak.</a:t>
            </a:r>
          </a:p>
          <a:p>
            <a:pPr>
              <a:spcAft>
                <a:spcPts val="1100"/>
              </a:spcAft>
              <a:defRPr sz="2000">
                <a:solidFill>
                  <a:srgbClr val="2D3741"/>
                </a:solidFill>
              </a:defRPr>
            </a:pPr>
            <a:r>
              <a:t>• Membangun Kemandirian Hidup: regulasi diri yang baik mendukung executive function dan aktivitas harian secara mandiri.</a:t>
            </a:r>
          </a:p>
          <a:p>
            <a:pPr>
              <a:spcAft>
                <a:spcPts val="1100"/>
              </a:spcAft>
              <a:defRPr sz="2000">
                <a:solidFill>
                  <a:srgbClr val="2D3741"/>
                </a:solidFill>
              </a:defRPr>
            </a:pPr>
            <a:r>
              <a:t>• Mendukung Stabilitas Sistem Saraf: latihan untuk tenang membantu menyeimbangkan ambang kepekaan sensorik.</a:t>
            </a:r>
          </a:p>
          <a:p>
            <a:pPr>
              <a:spcAft>
                <a:spcPts val="1100"/>
              </a:spcAft>
              <a:defRPr sz="2000">
                <a:solidFill>
                  <a:srgbClr val="2D3741"/>
                </a:solidFill>
              </a:defRPr>
            </a:pPr>
            <a:r>
              <a:t>• Meningkatkan Kemampuan Sosialisasi: anak yang mampu mengendalikan impuls agresif akan lebih mudah diterima oleh teman sebaya dan lingkungan.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C"/>
                </a:solidFill>
              </a:defRPr>
            </a:pPr>
            <a:r>
              <a:t>Materi Anak Autis • 6/10</a:t>
            </a:r>
          </a:p>
        </p:txBody>
      </p:sp>
      <p:pic>
        <p:nvPicPr>
          <p:cNvPr id="8" name="Picture 7" descr="autis_ilustrasi_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0" y="1874519"/>
            <a:ext cx="3886200" cy="258775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2D69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01168"/>
            <a:ext cx="106984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Menjaga Kesehatan Mental</a:t>
            </a:r>
          </a:p>
        </p:txBody>
      </p:sp>
      <p:sp>
        <p:nvSpPr>
          <p:cNvPr id="4" name="Oval 3"/>
          <p:cNvSpPr/>
          <p:nvPr/>
        </p:nvSpPr>
        <p:spPr>
          <a:xfrm>
            <a:off x="11201400" y="182880"/>
            <a:ext cx="457200" cy="457200"/>
          </a:xfrm>
          <a:prstGeom prst="ellipse">
            <a:avLst/>
          </a:prstGeom>
          <a:solidFill>
            <a:srgbClr val="FFD2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234440"/>
            <a:ext cx="1092708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C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572768"/>
            <a:ext cx="6537960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>
                <a:solidFill>
                  <a:srgbClr val="2D3741"/>
                </a:solidFill>
              </a:defRPr>
            </a:pPr>
            <a:r>
              <a:t>Kemampuan mengelola emosi membuat anak tumbuh lebih percaya diri dan terhindar dari stres berlebih akibat penolakan lingkungan.</a:t>
            </a:r>
          </a:p>
          <a:p>
            <a:pPr>
              <a:spcAft>
                <a:spcPts val="1100"/>
              </a:spcAft>
              <a:defRPr sz="2000">
                <a:solidFill>
                  <a:srgbClr val="2D3741"/>
                </a:solidFill>
              </a:defRPr>
            </a:pPr>
          </a:p>
          <a:p>
            <a:pPr>
              <a:spcAft>
                <a:spcPts val="1100"/>
              </a:spcAft>
              <a:defRPr sz="2000">
                <a:solidFill>
                  <a:srgbClr val="2D3741"/>
                </a:solidFill>
              </a:defRPr>
            </a:pPr>
            <a:r>
              <a:t>Cara Efektif Melatih Kontrol Diri</a:t>
            </a:r>
          </a:p>
          <a:p>
            <a:pPr>
              <a:spcAft>
                <a:spcPts val="1100"/>
              </a:spcAft>
              <a:defRPr sz="2000">
                <a:solidFill>
                  <a:srgbClr val="2D3741"/>
                </a:solidFill>
              </a:defRPr>
            </a:pPr>
            <a:r>
              <a:t>• Gunakan pendekatan terstruktur.</a:t>
            </a:r>
          </a:p>
          <a:p>
            <a:pPr>
              <a:spcAft>
                <a:spcPts val="1100"/>
              </a:spcAft>
              <a:defRPr sz="2000">
                <a:solidFill>
                  <a:srgbClr val="2D3741"/>
                </a:solidFill>
              </a:defRPr>
            </a:pPr>
            <a:r>
              <a:t>• Tetapkan batasan waktu yang jelas untuk setiap aktivitas agar anak merasa memiliki kendali dan tidak kaget oleh perubahan agenda.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C"/>
                </a:solidFill>
              </a:defRPr>
            </a:pPr>
            <a:r>
              <a:t>Materi Anak Autis • 7/10</a:t>
            </a:r>
          </a:p>
        </p:txBody>
      </p:sp>
      <p:pic>
        <p:nvPicPr>
          <p:cNvPr id="8" name="Picture 7" descr="autis_ilustrasi_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0" y="1874519"/>
            <a:ext cx="3886200" cy="258775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2D69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01168"/>
            <a:ext cx="106984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Strategi Praktis</a:t>
            </a:r>
          </a:p>
        </p:txBody>
      </p:sp>
      <p:sp>
        <p:nvSpPr>
          <p:cNvPr id="4" name="Oval 3"/>
          <p:cNvSpPr/>
          <p:nvPr/>
        </p:nvSpPr>
        <p:spPr>
          <a:xfrm>
            <a:off x="11201400" y="182880"/>
            <a:ext cx="457200" cy="457200"/>
          </a:xfrm>
          <a:prstGeom prst="ellipse">
            <a:avLst/>
          </a:prstGeom>
          <a:solidFill>
            <a:srgbClr val="FFD2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234440"/>
            <a:ext cx="1092708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C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572768"/>
            <a:ext cx="6537960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>
                <a:solidFill>
                  <a:srgbClr val="2D3741"/>
                </a:solidFill>
              </a:defRPr>
            </a:pPr>
            <a:r>
              <a:t>• Berikan arahan visual konkret: sampaikan instruksi secara singkat menggunakan media visual daripada kalimat panjang.</a:t>
            </a:r>
          </a:p>
          <a:p>
            <a:pPr>
              <a:spcAft>
                <a:spcPts val="1100"/>
              </a:spcAft>
              <a:defRPr sz="2000">
                <a:solidFill>
                  <a:srgbClr val="2D3741"/>
                </a:solidFill>
              </a:defRPr>
            </a:pPr>
            <a:r>
              <a:t>• Validasi emosi dengan kalimat positif: fokus pada apa yang harus dilakukan, misalnya “Bicara perlahan” daripada “Jangan berteriak”.</a:t>
            </a:r>
          </a:p>
          <a:p>
            <a:pPr>
              <a:spcAft>
                <a:spcPts val="1100"/>
              </a:spcAft>
              <a:defRPr sz="2000">
                <a:solidFill>
                  <a:srgbClr val="2D3741"/>
                </a:solidFill>
              </a:defRPr>
            </a:pPr>
            <a:r>
              <a:t>• Pahami kebutuhan sensorik anak: kenali perilaku stimming untuk membantu anak menenangkan diri dan jangan melarangnya secara kasar.</a:t>
            </a:r>
          </a:p>
          <a:p>
            <a:pPr>
              <a:spcAft>
                <a:spcPts val="1100"/>
              </a:spcAft>
              <a:defRPr sz="2000">
                <a:solidFill>
                  <a:srgbClr val="2D3741"/>
                </a:solidFill>
              </a:defRPr>
            </a:pPr>
            <a:r>
              <a:t>• Gunakan terapi profesional: pertimbangkan Terapi Tingkah Laku atau Applied Behavior Analysis (ABA) dari penyedia layanan kesehatan tepercaya untuk melatih kontrol perilaku secara konsisten.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C"/>
                </a:solidFill>
              </a:defRPr>
            </a:pPr>
            <a:r>
              <a:t>Materi Anak Autis • 8/10</a:t>
            </a:r>
          </a:p>
        </p:txBody>
      </p:sp>
      <p:pic>
        <p:nvPicPr>
          <p:cNvPr id="8" name="Picture 7" descr="autis_ilustrasi_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0" y="1874519"/>
            <a:ext cx="3886200" cy="258775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2D69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01168"/>
            <a:ext cx="106984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Pertanyaan untuk Pendalaman</a:t>
            </a:r>
          </a:p>
        </p:txBody>
      </p:sp>
      <p:sp>
        <p:nvSpPr>
          <p:cNvPr id="4" name="Oval 3"/>
          <p:cNvSpPr/>
          <p:nvPr/>
        </p:nvSpPr>
        <p:spPr>
          <a:xfrm>
            <a:off x="11201400" y="182880"/>
            <a:ext cx="457200" cy="457200"/>
          </a:xfrm>
          <a:prstGeom prst="ellipse">
            <a:avLst/>
          </a:prstGeom>
          <a:solidFill>
            <a:srgbClr val="FFD2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234440"/>
            <a:ext cx="1092708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C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572768"/>
            <a:ext cx="6537960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>
                <a:solidFill>
                  <a:srgbClr val="2D3741"/>
                </a:solidFill>
              </a:defRPr>
            </a:pPr>
            <a:r>
              <a:t>• Berapa usia anak saat ini?</a:t>
            </a:r>
          </a:p>
          <a:p>
            <a:pPr>
              <a:spcAft>
                <a:spcPts val="1100"/>
              </a:spcAft>
              <a:defRPr sz="2000">
                <a:solidFill>
                  <a:srgbClr val="2D3741"/>
                </a:solidFill>
              </a:defRPr>
            </a:pPr>
            <a:r>
              <a:t>• Apa pemicu utama yang paling sering membuat anak kehilangan kontrol diri, misalnya suara bising, perubahan rutinitas, atau rasa lelah?</a:t>
            </a:r>
          </a:p>
          <a:p>
            <a:pPr>
              <a:spcAft>
                <a:spcPts val="1100"/>
              </a:spcAft>
              <a:defRPr sz="2000">
                <a:solidFill>
                  <a:srgbClr val="2D3741"/>
                </a:solidFill>
              </a:defRPr>
            </a:pPr>
            <a:r>
              <a:t>• Apakah anak sudah pernah mengikuti terapi tertentu sebelumnya?</a:t>
            </a:r>
          </a:p>
          <a:p>
            <a:pPr>
              <a:spcAft>
                <a:spcPts val="1100"/>
              </a:spcAft>
              <a:defRPr sz="2000">
                <a:solidFill>
                  <a:srgbClr val="2D3741"/>
                </a:solidFill>
              </a:defRPr>
            </a:pPr>
          </a:p>
          <a:p>
            <a:pPr>
              <a:spcAft>
                <a:spcPts val="1100"/>
              </a:spcAft>
              <a:defRPr sz="2000">
                <a:solidFill>
                  <a:srgbClr val="2D3741"/>
                </a:solidFill>
              </a:defRPr>
            </a:pPr>
            <a:r>
              <a:t>Rekomendasi strategi praktis dapat disesuaikan dengan kondisi anak.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C"/>
                </a:solidFill>
              </a:defRPr>
            </a:pPr>
            <a:r>
              <a:t>Materi Anak Autis • 9/10</a:t>
            </a:r>
          </a:p>
        </p:txBody>
      </p:sp>
      <p:pic>
        <p:nvPicPr>
          <p:cNvPr id="8" name="Picture 7" descr="autis_ilustrasi_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0" y="1874519"/>
            <a:ext cx="3886200" cy="258775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2D69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01168"/>
            <a:ext cx="106984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Perencanaan dan Penyelesaian Tugas</a:t>
            </a:r>
          </a:p>
        </p:txBody>
      </p:sp>
      <p:sp>
        <p:nvSpPr>
          <p:cNvPr id="4" name="Oval 3"/>
          <p:cNvSpPr/>
          <p:nvPr/>
        </p:nvSpPr>
        <p:spPr>
          <a:xfrm>
            <a:off x="11201400" y="182880"/>
            <a:ext cx="457200" cy="457200"/>
          </a:xfrm>
          <a:prstGeom prst="ellipse">
            <a:avLst/>
          </a:prstGeom>
          <a:solidFill>
            <a:srgbClr val="FFD2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234440"/>
            <a:ext cx="1092708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C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572768"/>
            <a:ext cx="6537960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>
                <a:solidFill>
                  <a:srgbClr val="2D3741"/>
                </a:solidFill>
              </a:defRPr>
            </a:pPr>
            <a:r>
              <a:t>Perencanaan dan penyelesaian tugas pada anak dengan Gangguan Spektrum Autisme (GSA) membutuhkan pendekatan terstruktur, dukungan visual, dan instruksi yang dipecah menjadi bagian-bagian kecil.</a:t>
            </a:r>
          </a:p>
          <a:p>
            <a:pPr>
              <a:spcAft>
                <a:spcPts val="1100"/>
              </a:spcAft>
              <a:defRPr sz="2000">
                <a:solidFill>
                  <a:srgbClr val="2D3741"/>
                </a:solidFill>
              </a:defRPr>
            </a:pPr>
          </a:p>
          <a:p>
            <a:pPr>
              <a:spcAft>
                <a:spcPts val="1100"/>
              </a:spcAft>
              <a:defRPr sz="2000">
                <a:solidFill>
                  <a:srgbClr val="2D3741"/>
                </a:solidFill>
              </a:defRPr>
            </a:pPr>
            <a:r>
              <a:t>Karakteristik anak autis yang unik membuat mereka membutuhkan metode yang konsisten agar dapat memahami arah serta menyelesaikan tugas dengan mandiri tanpa merasa cemas.</a:t>
            </a:r>
          </a:p>
          <a:p>
            <a:pPr>
              <a:spcAft>
                <a:spcPts val="1100"/>
              </a:spcAft>
              <a:defRPr sz="2000">
                <a:solidFill>
                  <a:srgbClr val="2D3741"/>
                </a:solidFill>
              </a:defRPr>
            </a:pPr>
          </a:p>
          <a:p>
            <a:pPr>
              <a:spcAft>
                <a:spcPts val="1100"/>
              </a:spcAft>
              <a:defRPr sz="2000">
                <a:solidFill>
                  <a:srgbClr val="2D3741"/>
                </a:solidFill>
              </a:defRPr>
            </a:pPr>
            <a:r>
              <a:t>Panduan sistematis untuk merencanakan dan membantu anak autis menyelesaikan tugasnya.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C"/>
                </a:solidFill>
              </a:defRPr>
            </a:pPr>
            <a:r>
              <a:t>Materi Anak Autis • 10/10</a:t>
            </a:r>
          </a:p>
        </p:txBody>
      </p:sp>
      <p:pic>
        <p:nvPicPr>
          <p:cNvPr id="8" name="Picture 7" descr="autis_ilustrasi_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0" y="1874519"/>
            <a:ext cx="3886200" cy="258775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914400" y="1005840"/>
            <a:ext cx="10332720" cy="4754880"/>
          </a:xfrm>
          <a:prstGeom prst="roundRect">
            <a:avLst/>
          </a:prstGeom>
          <a:solidFill>
            <a:srgbClr val="FFFFFF"/>
          </a:solidFill>
          <a:ln>
            <a:solidFill>
              <a:srgbClr val="BE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71600" y="1554480"/>
            <a:ext cx="94183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2D6991"/>
                </a:solidFill>
              </a:defRPr>
            </a:pPr>
            <a:r>
              <a:t>Terima Kasih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2743200"/>
            <a:ext cx="941832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>
                <a:solidFill>
                  <a:srgbClr val="37414B"/>
                </a:solidFill>
              </a:defRPr>
            </a:pPr>
            <a:r>
              <a:t>Semoga materi ini membantu guru dan orang tua memberikan dukungan yang terstruktur, visual, konsisten, dan sesuai kebutuhan setiap anak.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040880" cy="6858000"/>
          </a:xfrm>
          <a:prstGeom prst="rect">
            <a:avLst/>
          </a:prstGeom>
          <a:solidFill>
            <a:srgbClr val="2D69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94360" y="914400"/>
            <a:ext cx="109728" cy="4892040"/>
          </a:xfrm>
          <a:prstGeom prst="rect">
            <a:avLst/>
          </a:prstGeom>
          <a:solidFill>
            <a:srgbClr val="FFD2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60120" y="1143000"/>
            <a:ext cx="539496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3400" b="1">
                <a:solidFill>
                  <a:srgbClr val="FFFFFF"/>
                </a:solidFill>
              </a:defRPr>
            </a:pPr>
            <a:r>
              <a:t>EXECUTIVE FUNCTION</a:t>
            </a:r>
          </a:p>
          <a:p>
            <a:pPr>
              <a:defRPr sz="3100" b="1">
                <a:solidFill>
                  <a:srgbClr val="FFFFFF"/>
                </a:solidFill>
              </a:defRPr>
            </a:pPr>
            <a:r>
              <a:t>PADA ANAK AUTIS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3977639"/>
            <a:ext cx="539496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DCEBF5"/>
                </a:solidFill>
              </a:defRPr>
            </a:pPr>
            <a:r>
              <a:t>Narasumber:</a:t>
            </a:r>
          </a:p>
          <a:p>
            <a:pPr>
              <a:defRPr sz="2500" b="1">
                <a:solidFill>
                  <a:srgbClr val="FFFFFF"/>
                </a:solidFill>
              </a:defRPr>
            </a:pPr>
            <a:r>
              <a:t>Aisyah, S.Pd., Gr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5349240"/>
            <a:ext cx="53949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DCEBF5"/>
                </a:solidFill>
              </a:defRPr>
            </a:pPr>
            <a:r>
              <a:t>Materi pembelajaran dan pendampingan anak autis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52360" y="594360"/>
            <a:ext cx="4160520" cy="56692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C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crop_narasumb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822960"/>
            <a:ext cx="3703320" cy="52120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