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804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image" Target="../media/image4.pn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105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12" Type="http://schemas.openxmlformats.org/officeDocument/2006/relationships/image" Target="../media/image10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11" Type="http://schemas.openxmlformats.org/officeDocument/2006/relationships/image" Target="../media/image48.png"/><Relationship Id="rId5" Type="http://schemas.openxmlformats.org/officeDocument/2006/relationships/image" Target="../media/image101.png"/><Relationship Id="rId15" Type="http://schemas.openxmlformats.org/officeDocument/2006/relationships/image" Target="../media/image107.png"/><Relationship Id="rId10" Type="http://schemas.openxmlformats.org/officeDocument/2006/relationships/image" Target="../media/image47.png"/><Relationship Id="rId4" Type="http://schemas.openxmlformats.org/officeDocument/2006/relationships/image" Target="../media/image100.png"/><Relationship Id="rId9" Type="http://schemas.openxmlformats.org/officeDocument/2006/relationships/image" Target="../media/image46.png"/><Relationship Id="rId14" Type="http://schemas.openxmlformats.org/officeDocument/2006/relationships/image" Target="../media/image10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6" y="-1157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95387" y="1196877"/>
            <a:ext cx="10332217" cy="2031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6600" b="0" i="0" u="none" dirty="0" err="1">
                <a:solidFill>
                  <a:srgbClr val="FFFFFF"/>
                </a:solidFill>
                <a:latin typeface="Plus Jakarta Sans ExtraBold"/>
              </a:rPr>
              <a:t>Pembentukan</a:t>
            </a:r>
            <a:r>
              <a:rPr sz="6600" b="0" i="0" u="none" dirty="0">
                <a:solidFill>
                  <a:srgbClr val="FFFFFF"/>
                </a:solidFill>
                <a:latin typeface="Plus Jakarta Sans ExtraBold"/>
              </a:rPr>
              <a:t> &amp; </a:t>
            </a:r>
            <a:r>
              <a:rPr sz="6600" b="0" i="0" u="none" dirty="0" err="1">
                <a:solidFill>
                  <a:srgbClr val="FFFFFF"/>
                </a:solidFill>
                <a:latin typeface="Plus Jakarta Sans ExtraBold"/>
              </a:rPr>
              <a:t>Pengelolaan</a:t>
            </a:r>
            <a:r>
              <a:rPr sz="6600" b="0" i="0" u="none" dirty="0">
                <a:solidFill>
                  <a:srgbClr val="FFFFFF"/>
                </a:solidFill>
                <a:latin typeface="Plus Jakarta Sans ExtraBold"/>
              </a:rPr>
              <a:t> </a:t>
            </a:r>
            <a:r>
              <a:rPr sz="6600" b="0" i="0" u="none" dirty="0">
                <a:solidFill>
                  <a:srgbClr val="38BDF8"/>
                </a:solidFill>
                <a:latin typeface="Plus Jakarta Sans ExtraBold"/>
              </a:rPr>
              <a:t>Bank Mini </a:t>
            </a:r>
            <a:r>
              <a:rPr sz="6600" b="0" i="0" u="none" dirty="0" err="1">
                <a:solidFill>
                  <a:srgbClr val="38BDF8"/>
                </a:solidFill>
                <a:latin typeface="Plus Jakarta Sans ExtraBold"/>
              </a:rPr>
              <a:t>Sekolah</a:t>
            </a:r>
            <a:endParaRPr sz="6600" b="0" i="0" u="none" dirty="0">
              <a:solidFill>
                <a:srgbClr val="38BDF8"/>
              </a:solidFill>
              <a:latin typeface="Plus Jakarta Sans ExtraBold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61286" y="3675561"/>
            <a:ext cx="9334500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200" b="0" i="0" u="none" dirty="0" err="1">
                <a:solidFill>
                  <a:srgbClr val="CBD5E1"/>
                </a:solidFill>
                <a:latin typeface="Inter"/>
              </a:rPr>
              <a:t>Materi</a:t>
            </a:r>
            <a:r>
              <a:rPr sz="3200" b="0" i="0" u="none" dirty="0">
                <a:solidFill>
                  <a:srgbClr val="CBD5E1"/>
                </a:solidFill>
                <a:latin typeface="Inter"/>
              </a:rPr>
              <a:t> </a:t>
            </a:r>
            <a:r>
              <a:rPr sz="3200" b="0" i="0" u="none" dirty="0" err="1">
                <a:solidFill>
                  <a:srgbClr val="CBD5E1"/>
                </a:solidFill>
                <a:latin typeface="Inter"/>
              </a:rPr>
              <a:t>Lengkap</a:t>
            </a:r>
            <a:r>
              <a:rPr sz="3200" b="0" i="0" u="none" dirty="0">
                <a:solidFill>
                  <a:srgbClr val="CBD5E1"/>
                </a:solidFill>
                <a:latin typeface="Inter"/>
              </a:rPr>
              <a:t>: </a:t>
            </a:r>
            <a:r>
              <a:rPr sz="3200" b="0" i="0" u="none" dirty="0" err="1">
                <a:solidFill>
                  <a:srgbClr val="CBD5E1"/>
                </a:solidFill>
                <a:latin typeface="Inter"/>
              </a:rPr>
              <a:t>Konsep</a:t>
            </a:r>
            <a:r>
              <a:rPr sz="3200" b="0" i="0" u="none" dirty="0">
                <a:solidFill>
                  <a:srgbClr val="CBD5E1"/>
                </a:solidFill>
                <a:latin typeface="Inter"/>
              </a:rPr>
              <a:t>, </a:t>
            </a:r>
            <a:r>
              <a:rPr sz="3200" b="0" i="0" u="none" dirty="0" err="1">
                <a:solidFill>
                  <a:srgbClr val="CBD5E1"/>
                </a:solidFill>
                <a:latin typeface="Inter"/>
              </a:rPr>
              <a:t>Struktur</a:t>
            </a:r>
            <a:r>
              <a:rPr sz="3200" b="0" i="0" u="none" dirty="0">
                <a:solidFill>
                  <a:srgbClr val="CBD5E1"/>
                </a:solidFill>
                <a:latin typeface="Inter"/>
              </a:rPr>
              <a:t> </a:t>
            </a:r>
            <a:r>
              <a:rPr sz="3200" b="0" i="0" u="none" dirty="0" err="1">
                <a:solidFill>
                  <a:srgbClr val="CBD5E1"/>
                </a:solidFill>
                <a:latin typeface="Inter"/>
              </a:rPr>
              <a:t>Organisasi</a:t>
            </a:r>
            <a:r>
              <a:rPr sz="3200" b="0" i="0" u="none" dirty="0">
                <a:solidFill>
                  <a:srgbClr val="CBD5E1"/>
                </a:solidFill>
                <a:latin typeface="Inter"/>
              </a:rPr>
              <a:t>, </a:t>
            </a:r>
            <a:r>
              <a:rPr sz="3200" b="0" i="0" u="none" dirty="0" err="1">
                <a:solidFill>
                  <a:srgbClr val="CBD5E1"/>
                </a:solidFill>
                <a:latin typeface="Inter"/>
              </a:rPr>
              <a:t>Prosedur</a:t>
            </a:r>
            <a:r>
              <a:rPr sz="3200" b="0" i="0" u="none" dirty="0">
                <a:solidFill>
                  <a:srgbClr val="CBD5E1"/>
                </a:solidFill>
                <a:latin typeface="Inter"/>
              </a:rPr>
              <a:t> </a:t>
            </a:r>
            <a:r>
              <a:rPr sz="3200" b="0" i="0" u="none" dirty="0" err="1">
                <a:solidFill>
                  <a:srgbClr val="CBD5E1"/>
                </a:solidFill>
                <a:latin typeface="Inter"/>
              </a:rPr>
              <a:t>Transaksi</a:t>
            </a:r>
            <a:r>
              <a:rPr sz="3200" b="0" i="0" u="none" dirty="0">
                <a:solidFill>
                  <a:srgbClr val="CBD5E1"/>
                </a:solidFill>
                <a:latin typeface="Inter"/>
              </a:rPr>
              <a:t>, </a:t>
            </a:r>
            <a:r>
              <a:rPr sz="3200" b="0" i="0" u="none" dirty="0" err="1">
                <a:solidFill>
                  <a:srgbClr val="CBD5E1"/>
                </a:solidFill>
                <a:latin typeface="Inter"/>
              </a:rPr>
              <a:t>Pencatatan</a:t>
            </a:r>
            <a:r>
              <a:rPr sz="3200" b="0" i="0" u="none" dirty="0">
                <a:solidFill>
                  <a:srgbClr val="CBD5E1"/>
                </a:solidFill>
                <a:latin typeface="Inter"/>
              </a:rPr>
              <a:t>, dan </a:t>
            </a:r>
            <a:r>
              <a:rPr sz="3200" b="0" i="0" u="none" dirty="0" err="1">
                <a:solidFill>
                  <a:srgbClr val="CBD5E1"/>
                </a:solidFill>
                <a:latin typeface="Inter"/>
              </a:rPr>
              <a:t>Simulasi</a:t>
            </a:r>
            <a:r>
              <a:rPr sz="3200" b="0" i="0" u="none" dirty="0">
                <a:solidFill>
                  <a:srgbClr val="CBD5E1"/>
                </a:solidFill>
                <a:latin typeface="Inter"/>
              </a:rPr>
              <a:t> </a:t>
            </a:r>
            <a:r>
              <a:rPr sz="3200" b="0" i="0" u="none" dirty="0" err="1">
                <a:solidFill>
                  <a:srgbClr val="CBD5E1"/>
                </a:solidFill>
                <a:latin typeface="Inter"/>
              </a:rPr>
              <a:t>Praktik</a:t>
            </a:r>
            <a:endParaRPr sz="3200" b="0" i="0" u="none" dirty="0">
              <a:solidFill>
                <a:srgbClr val="CBD5E1"/>
              </a:solidFill>
              <a:latin typeface="Inter"/>
            </a:endParaRP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1629" y="5430496"/>
            <a:ext cx="5429250" cy="4857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0818" y="438140"/>
            <a:ext cx="275436" cy="2085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65134" y="5543200"/>
            <a:ext cx="5126804" cy="215444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ctr"/>
            <a:r>
              <a:rPr lang="en-US" sz="1400" b="0" i="0" u="none" dirty="0" err="1">
                <a:solidFill>
                  <a:srgbClr val="E2E8F0"/>
                </a:solidFill>
                <a:latin typeface="Inter Medium"/>
              </a:rPr>
              <a:t>Disampaikan</a:t>
            </a:r>
            <a:r>
              <a:rPr lang="en-US" sz="1400" b="0" i="0" u="none" dirty="0">
                <a:solidFill>
                  <a:srgbClr val="E2E8F0"/>
                </a:solidFill>
                <a:latin typeface="Inter Medium"/>
              </a:rPr>
              <a:t> pada MGMP </a:t>
            </a:r>
            <a:r>
              <a:rPr lang="en-US" sz="1400" b="0" i="0" u="none" dirty="0" err="1">
                <a:solidFill>
                  <a:srgbClr val="E2E8F0"/>
                </a:solidFill>
                <a:latin typeface="Inter Medium"/>
              </a:rPr>
              <a:t>Akuntansi</a:t>
            </a:r>
            <a:r>
              <a:rPr lang="en-US" sz="1400" b="0" i="0" u="none" dirty="0">
                <a:solidFill>
                  <a:srgbClr val="E2E8F0"/>
                </a:solidFill>
                <a:latin typeface="Inter Medium"/>
              </a:rPr>
              <a:t> </a:t>
            </a:r>
            <a:r>
              <a:rPr lang="en-US" sz="1400" b="0" i="0" u="none" dirty="0" err="1">
                <a:solidFill>
                  <a:srgbClr val="E2E8F0"/>
                </a:solidFill>
                <a:latin typeface="Inter Medium"/>
              </a:rPr>
              <a:t>Kabupaten</a:t>
            </a:r>
            <a:r>
              <a:rPr lang="en-US" sz="1400" b="0" i="0" u="none" dirty="0">
                <a:solidFill>
                  <a:srgbClr val="E2E8F0"/>
                </a:solidFill>
                <a:latin typeface="Inter Medium"/>
              </a:rPr>
              <a:t> Aceh Selatan</a:t>
            </a:r>
            <a:endParaRPr sz="1400" b="0" i="0" u="none" dirty="0">
              <a:solidFill>
                <a:srgbClr val="E2E8F0"/>
              </a:solidFill>
              <a:latin typeface="Inter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678781"/>
            <a:ext cx="5391150" cy="461486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1678781"/>
            <a:ext cx="5391150" cy="461486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419100"/>
            <a:ext cx="2813893" cy="2952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103" y="474034"/>
            <a:ext cx="150614" cy="1428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52525" y="1993106"/>
            <a:ext cx="4680585" cy="30956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37"/>
              </a:lnSpc>
            </a:pPr>
            <a:r>
              <a:rPr sz="1950" b="1" i="0" u="none" dirty="0" err="1">
                <a:solidFill>
                  <a:srgbClr val="1E40AF"/>
                </a:solidFill>
                <a:latin typeface="Plus Jakarta Sans"/>
              </a:rPr>
              <a:t>Apersepsi</a:t>
            </a:r>
            <a:r>
              <a:rPr sz="1950" b="1" i="0" u="none" dirty="0">
                <a:solidFill>
                  <a:srgbClr val="1E40AF"/>
                </a:solidFill>
                <a:latin typeface="Plus Jakarta Sans"/>
              </a:rPr>
              <a:t> Materi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2455068"/>
            <a:ext cx="4762500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Inter"/>
              </a:rPr>
              <a:t>Bayangkan sekolah memiliki unit layanan keuangan mandiri yang dikelola langsung oleh siswa sebagai tempat praktik nyata.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725" y="3445668"/>
            <a:ext cx="4762500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Inter"/>
              </a:rPr>
              <a:t>Melalui Bank Mini, siswa belajar mengelola setoran, penarikan, pengecekan saldo, pencatatan jurnal, hingga penyusunan laporan kas secara akurat.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43725" y="1993106"/>
            <a:ext cx="4620577" cy="30956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37"/>
              </a:lnSpc>
            </a:pPr>
            <a:r>
              <a:rPr sz="1950" b="1" i="0" u="none">
                <a:solidFill>
                  <a:srgbClr val="1E40AF"/>
                </a:solidFill>
                <a:latin typeface="Plus Jakarta Sans"/>
              </a:rPr>
              <a:t>Tujuan Pembelajaran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7725" y="2024062"/>
            <a:ext cx="190500" cy="2476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1775" y="2024062"/>
            <a:ext cx="247650" cy="2476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86575" y="2455068"/>
            <a:ext cx="44577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Inter"/>
              </a:rPr>
              <a:t>Menjelaskan konsep &amp; tujuan pembentukan Bank Mini.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86575" y="3159918"/>
            <a:ext cx="44577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Inter"/>
              </a:rPr>
              <a:t>Mengidentifikasi struktur organisasi &amp; pembagian tugas.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86575" y="3864768"/>
            <a:ext cx="44577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Inter"/>
              </a:rPr>
              <a:t>Menyusun alur SOP transaksi setoran &amp; penarikan.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86575" y="4569618"/>
            <a:ext cx="44577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Inter"/>
              </a:rPr>
              <a:t>Melakukan pencatatan jurnal transaksi kas sederhana.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86575" y="5274468"/>
            <a:ext cx="44577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Inter"/>
              </a:rPr>
              <a:t>Menerapkan prinsip ketelitian, kejujuran &amp; kedisiplinan.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1775" y="2455068"/>
            <a:ext cx="20955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>
                <a:solidFill>
                  <a:srgbClr val="0D9488"/>
                </a:solidFill>
                <a:latin typeface="Inter"/>
              </a:rPr>
              <a:t>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1775" y="3159918"/>
            <a:ext cx="20955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>
                <a:solidFill>
                  <a:srgbClr val="0D9488"/>
                </a:solidFill>
                <a:latin typeface="Inter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1775" y="3864768"/>
            <a:ext cx="20955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>
                <a:solidFill>
                  <a:srgbClr val="0D9488"/>
                </a:solidFill>
                <a:latin typeface="Inter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1775" y="4569618"/>
            <a:ext cx="20955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>
                <a:solidFill>
                  <a:srgbClr val="0D9488"/>
                </a:solidFill>
                <a:latin typeface="Inter"/>
              </a:rPr>
              <a:t>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1775" y="5274468"/>
            <a:ext cx="20955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>
                <a:solidFill>
                  <a:srgbClr val="0D9488"/>
                </a:solidFill>
                <a:latin typeface="Inter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3400" y="828675"/>
            <a:ext cx="11658600" cy="4762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50"/>
              </a:lnSpc>
            </a:pPr>
            <a:r>
              <a:rPr sz="3000" b="0" i="0" u="none">
                <a:solidFill>
                  <a:srgbClr val="0F172A"/>
                </a:solidFill>
                <a:latin typeface="Plus Jakarta Sans ExtraBold"/>
              </a:rPr>
              <a:t>Apersepsi &amp; Tujuan Pembelajaran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33400" y="1304925"/>
            <a:ext cx="95250" cy="3429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2508" y="2295525"/>
            <a:ext cx="1106834" cy="2952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95500" y="2705100"/>
            <a:ext cx="8001000" cy="6796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250"/>
              </a:lnSpc>
            </a:pPr>
            <a:r>
              <a:rPr sz="4800" b="0" i="0" u="none">
                <a:solidFill>
                  <a:srgbClr val="FFFFFF"/>
                </a:solidFill>
                <a:latin typeface="Plus Jakarta Sans ExtraBold"/>
              </a:rPr>
              <a:t>Konsep Dasar Bank Mini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3876675"/>
            <a:ext cx="76200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2400" b="0" i="0" u="none">
                <a:solidFill>
                  <a:srgbClr val="BFDBFE"/>
                </a:solidFill>
                <a:latin typeface="Inter"/>
              </a:rPr>
              <a:t>Memahami pengertian, karakteristik utama, serta fungsi strategis Bank Mini sebagai laboratorium terapan akuntansi.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2176462"/>
            <a:ext cx="5391150" cy="3619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419100"/>
            <a:ext cx="1804243" cy="2952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268" y="474034"/>
            <a:ext cx="150614" cy="1428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3400" y="1783053"/>
            <a:ext cx="5391150" cy="8652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600" b="1" i="0" u="none" dirty="0">
                <a:solidFill>
                  <a:srgbClr val="334155"/>
                </a:solidFill>
                <a:latin typeface="Inter"/>
              </a:rPr>
              <a:t>Bank Mini </a:t>
            </a:r>
            <a:r>
              <a:rPr sz="1600" b="1" i="0" u="none" dirty="0" err="1">
                <a:solidFill>
                  <a:srgbClr val="334155"/>
                </a:solidFill>
                <a:latin typeface="Inter"/>
              </a:rPr>
              <a:t>Sekolah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adalah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sarana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laboratorium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laboratorium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terapan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di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lingkungan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sekolah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yang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memberikan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pengalaman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kerja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nyata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dalam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administrasi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dan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layanan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keuangan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916751"/>
            <a:ext cx="50863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600" b="1" i="0" u="none" dirty="0" err="1">
                <a:solidFill>
                  <a:srgbClr val="334155"/>
                </a:solidFill>
                <a:latin typeface="Inter"/>
              </a:rPr>
              <a:t>Bukan</a:t>
            </a:r>
            <a:r>
              <a:rPr sz="1600" b="1" i="0" u="none" dirty="0">
                <a:solidFill>
                  <a:srgbClr val="334155"/>
                </a:solidFill>
                <a:latin typeface="Inter"/>
              </a:rPr>
              <a:t> Bank Umum: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Berfokus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pada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sarana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pendidikan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dan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laboratorium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praktik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internal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sekolah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3791718"/>
            <a:ext cx="50863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600" b="1" i="0" u="none" dirty="0" err="1">
                <a:solidFill>
                  <a:srgbClr val="334155"/>
                </a:solidFill>
                <a:latin typeface="Inter"/>
              </a:rPr>
              <a:t>Simulasi</a:t>
            </a:r>
            <a:r>
              <a:rPr sz="1600" b="1" i="0" u="none" dirty="0">
                <a:solidFill>
                  <a:srgbClr val="334155"/>
                </a:solidFill>
                <a:latin typeface="Inter"/>
              </a:rPr>
              <a:t> Industri: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Mengadopsi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Standar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Operasional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Prosedur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(SOP)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perbankan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riil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581630"/>
            <a:ext cx="50863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600" b="1" i="0" u="none" dirty="0" err="1">
                <a:solidFill>
                  <a:srgbClr val="334155"/>
                </a:solidFill>
                <a:latin typeface="Inter"/>
              </a:rPr>
              <a:t>Penghubung</a:t>
            </a:r>
            <a:r>
              <a:rPr sz="1600" b="1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1" i="0" u="none" dirty="0" err="1">
                <a:solidFill>
                  <a:srgbClr val="334155"/>
                </a:solidFill>
                <a:latin typeface="Inter"/>
              </a:rPr>
              <a:t>Pembelajaran</a:t>
            </a:r>
            <a:r>
              <a:rPr sz="1600" b="1" i="0" u="none" dirty="0">
                <a:solidFill>
                  <a:srgbClr val="334155"/>
                </a:solidFill>
                <a:latin typeface="Inter"/>
              </a:rPr>
              <a:t>: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Menghubungkan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teori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bukti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transaksi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dengan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pencatatan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pembukuan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aktual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6975" y="2185987"/>
            <a:ext cx="5372100" cy="36004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3400" y="2980539"/>
            <a:ext cx="20955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 dirty="0">
                <a:solidFill>
                  <a:srgbClr val="0D9488"/>
                </a:solidFill>
                <a:latin typeface="Inter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3908676"/>
            <a:ext cx="20955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 dirty="0">
                <a:solidFill>
                  <a:srgbClr val="0D9488"/>
                </a:solidFill>
                <a:latin typeface="Inter"/>
              </a:rP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4634799"/>
            <a:ext cx="20955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 dirty="0">
                <a:solidFill>
                  <a:srgbClr val="0D9488"/>
                </a:solidFill>
                <a:latin typeface="Inter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823144"/>
            <a:ext cx="11658600" cy="48731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50"/>
              </a:lnSpc>
            </a:pPr>
            <a:r>
              <a:rPr sz="3200" b="0" i="0" u="none" dirty="0" err="1">
                <a:solidFill>
                  <a:srgbClr val="0F172A"/>
                </a:solidFill>
                <a:latin typeface="Plus Jakarta Sans ExtraBold"/>
              </a:rPr>
              <a:t>Pengertian</a:t>
            </a:r>
            <a:r>
              <a:rPr sz="3200" b="0" i="0" u="none" dirty="0">
                <a:solidFill>
                  <a:srgbClr val="0F172A"/>
                </a:solidFill>
                <a:latin typeface="Plus Jakarta Sans ExtraBold"/>
              </a:rPr>
              <a:t> Bank Mini </a:t>
            </a:r>
            <a:r>
              <a:rPr sz="3200" b="0" i="0" u="none" dirty="0" err="1">
                <a:solidFill>
                  <a:srgbClr val="0F172A"/>
                </a:solidFill>
                <a:latin typeface="Plus Jakarta Sans ExtraBold"/>
              </a:rPr>
              <a:t>Sekolah</a:t>
            </a:r>
            <a:endParaRPr sz="3200" b="0" i="0" u="none" dirty="0">
              <a:solidFill>
                <a:srgbClr val="0F172A"/>
              </a:solidFill>
              <a:latin typeface="Plus Jakarta Sans ExtraBold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33400" y="1304925"/>
            <a:ext cx="95250" cy="3429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326481"/>
            <a:ext cx="5391150" cy="331946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2326481"/>
            <a:ext cx="5391150" cy="331946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198" y="429733"/>
            <a:ext cx="1632793" cy="2952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495300"/>
            <a:ext cx="112514" cy="1428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09675" y="2640806"/>
            <a:ext cx="4620577" cy="30956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37"/>
              </a:lnSpc>
            </a:pPr>
            <a:r>
              <a:rPr sz="2400" b="1" i="0" u="none" dirty="0">
                <a:solidFill>
                  <a:srgbClr val="1E40AF"/>
                </a:solidFill>
                <a:latin typeface="Plus Jakarta Sans"/>
              </a:rPr>
              <a:t>Tujuan </a:t>
            </a:r>
            <a:r>
              <a:rPr sz="2400" b="1" i="0" u="none" dirty="0" err="1">
                <a:solidFill>
                  <a:srgbClr val="1E40AF"/>
                </a:solidFill>
                <a:latin typeface="Plus Jakarta Sans"/>
              </a:rPr>
              <a:t>Pembentukan</a:t>
            </a:r>
            <a:endParaRPr sz="2400" b="1" i="0" u="none" dirty="0">
              <a:solidFill>
                <a:srgbClr val="1E40AF"/>
              </a:solidFill>
              <a:latin typeface="Plus Jakarta San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7725" y="3102768"/>
            <a:ext cx="4762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600" b="0" i="0" u="none" dirty="0">
                <a:solidFill>
                  <a:srgbClr val="334155"/>
                </a:solidFill>
                <a:latin typeface="Inter"/>
              </a:rPr>
              <a:t>1.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Memberikan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pengalaman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praktik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yang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mendekati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dunia kerja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nyata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725" y="3788568"/>
            <a:ext cx="4762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600" b="0" i="0" u="none" dirty="0">
                <a:solidFill>
                  <a:srgbClr val="334155"/>
                </a:solidFill>
                <a:latin typeface="Inter"/>
              </a:rPr>
              <a:t>2.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Melatih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pencatatan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keuangan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secara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tertib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berdasarkan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bukti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transaksi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7725" y="4474368"/>
            <a:ext cx="4762500" cy="570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600" b="0" i="0" u="none" dirty="0">
                <a:solidFill>
                  <a:srgbClr val="334155"/>
                </a:solidFill>
                <a:latin typeface="Inter"/>
              </a:rPr>
              <a:t>3.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Menumbuhkan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budaya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menabung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dan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pengelolaan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keuangan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yang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bertanggung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jawab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di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sekolah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15150" y="2640806"/>
            <a:ext cx="4650581" cy="30956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37"/>
              </a:lnSpc>
            </a:pPr>
            <a:r>
              <a:rPr sz="2400" b="1" i="0" u="none" dirty="0">
                <a:solidFill>
                  <a:srgbClr val="1E40AF"/>
                </a:solidFill>
                <a:latin typeface="Plus Jakarta Sans"/>
              </a:rPr>
              <a:t>Manfaat </a:t>
            </a:r>
            <a:r>
              <a:rPr sz="2400" b="1" i="0" u="none" dirty="0" err="1">
                <a:solidFill>
                  <a:srgbClr val="1E40AF"/>
                </a:solidFill>
                <a:latin typeface="Plus Jakarta Sans"/>
              </a:rPr>
              <a:t>bagi</a:t>
            </a:r>
            <a:r>
              <a:rPr sz="2400" b="1" i="0" u="none" dirty="0">
                <a:solidFill>
                  <a:srgbClr val="1E40AF"/>
                </a:solidFill>
                <a:latin typeface="Plus Jakarta Sans"/>
              </a:rPr>
              <a:t> </a:t>
            </a:r>
            <a:r>
              <a:rPr sz="2400" b="1" i="0" u="none" dirty="0" err="1">
                <a:solidFill>
                  <a:srgbClr val="1E40AF"/>
                </a:solidFill>
                <a:latin typeface="Plus Jakarta Sans"/>
              </a:rPr>
              <a:t>Siswa</a:t>
            </a:r>
            <a:endParaRPr sz="2400" b="1" i="0" u="none" dirty="0">
              <a:solidFill>
                <a:srgbClr val="1E40AF"/>
              </a:solidFill>
              <a:latin typeface="Plus Jakarta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81775" y="3102768"/>
            <a:ext cx="4762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600" b="0" i="0" u="none" dirty="0">
                <a:solidFill>
                  <a:srgbClr val="334155"/>
                </a:solidFill>
                <a:latin typeface="Inter"/>
              </a:rPr>
              <a:t>1. </a:t>
            </a:r>
            <a:r>
              <a:rPr sz="1600" b="1" i="0" u="none" dirty="0">
                <a:solidFill>
                  <a:srgbClr val="334155"/>
                </a:solidFill>
                <a:latin typeface="Inter"/>
              </a:rPr>
              <a:t>Hard Skills: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Terampil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menghitung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kas,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mengoperasikan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sistem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, &amp;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menyusun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jurnal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1775" y="3788568"/>
            <a:ext cx="4762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600" b="0" i="0" u="none" dirty="0">
                <a:solidFill>
                  <a:srgbClr val="334155"/>
                </a:solidFill>
                <a:latin typeface="Inter"/>
              </a:rPr>
              <a:t>2. </a:t>
            </a:r>
            <a:r>
              <a:rPr sz="1600" b="1" i="0" u="none" dirty="0">
                <a:solidFill>
                  <a:srgbClr val="334155"/>
                </a:solidFill>
                <a:latin typeface="Inter"/>
              </a:rPr>
              <a:t>Soft Skills: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Melatih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komunikasi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pelayanan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,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etika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kerapian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, &amp; kerja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sama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tim.</a:t>
            </a:r>
            <a:endParaRPr sz="1600" b="0" i="0" u="none" dirty="0">
              <a:solidFill>
                <a:srgbClr val="334155"/>
              </a:solidFill>
              <a:latin typeface="Inter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81775" y="4474368"/>
            <a:ext cx="4762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600" b="0" i="0" u="none" dirty="0">
                <a:solidFill>
                  <a:srgbClr val="334155"/>
                </a:solidFill>
                <a:latin typeface="Inter"/>
              </a:rPr>
              <a:t>3. </a:t>
            </a:r>
            <a:r>
              <a:rPr sz="1600" b="1" i="0" u="none" dirty="0" err="1">
                <a:solidFill>
                  <a:srgbClr val="334155"/>
                </a:solidFill>
                <a:latin typeface="Inter"/>
              </a:rPr>
              <a:t>Karakter</a:t>
            </a:r>
            <a:r>
              <a:rPr sz="1600" b="1" i="0" u="none" dirty="0">
                <a:solidFill>
                  <a:srgbClr val="334155"/>
                </a:solidFill>
                <a:latin typeface="Inter"/>
              </a:rPr>
              <a:t> Kerja: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Membentuk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kedisiplinan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,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ketelitian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,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serta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kejujuran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profesional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7725" y="2671762"/>
            <a:ext cx="247650" cy="2476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1775" y="2671762"/>
            <a:ext cx="219075" cy="2476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85800" y="983456"/>
            <a:ext cx="11658600" cy="48731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50"/>
              </a:lnSpc>
            </a:pPr>
            <a:r>
              <a:rPr sz="3200" b="0" i="0" u="none" dirty="0">
                <a:solidFill>
                  <a:srgbClr val="0F172A"/>
                </a:solidFill>
                <a:latin typeface="Plus Jakarta Sans ExtraBold"/>
              </a:rPr>
              <a:t>Tujuan &amp; Manfaat </a:t>
            </a:r>
            <a:r>
              <a:rPr sz="3200" b="0" i="0" u="none" dirty="0" err="1">
                <a:solidFill>
                  <a:srgbClr val="0F172A"/>
                </a:solidFill>
                <a:latin typeface="Plus Jakarta Sans ExtraBold"/>
              </a:rPr>
              <a:t>bagi</a:t>
            </a:r>
            <a:r>
              <a:rPr sz="3200" b="0" i="0" u="none" dirty="0">
                <a:solidFill>
                  <a:srgbClr val="0F172A"/>
                </a:solidFill>
                <a:latin typeface="Plus Jakarta Sans ExtraBold"/>
              </a:rPr>
              <a:t> </a:t>
            </a:r>
            <a:r>
              <a:rPr sz="3200" b="0" i="0" u="none" dirty="0" err="1">
                <a:solidFill>
                  <a:srgbClr val="0F172A"/>
                </a:solidFill>
                <a:latin typeface="Plus Jakarta Sans ExtraBold"/>
              </a:rPr>
              <a:t>Siswa</a:t>
            </a:r>
            <a:endParaRPr sz="3200" b="0" i="0" u="none" dirty="0">
              <a:solidFill>
                <a:srgbClr val="0F172A"/>
              </a:solidFill>
              <a:latin typeface="Plus Jakarta Sans ExtraBold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33400" y="1304925"/>
            <a:ext cx="95250" cy="3429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555825"/>
            <a:ext cx="3581400" cy="133513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5300" y="2555825"/>
            <a:ext cx="3581400" cy="133513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200" y="2555825"/>
            <a:ext cx="3581400" cy="1335137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4081462"/>
            <a:ext cx="3581400" cy="1335137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5300" y="4081462"/>
            <a:ext cx="3581400" cy="1335137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7200" y="4081462"/>
            <a:ext cx="3581400" cy="1335137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0996" y="419100"/>
            <a:ext cx="2598539" cy="2952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800" y="495300"/>
            <a:ext cx="188714" cy="1428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3425" y="2755850"/>
            <a:ext cx="457200" cy="4572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05325" y="2755850"/>
            <a:ext cx="457200" cy="4572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77225" y="2755850"/>
            <a:ext cx="457200" cy="4572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3425" y="4281487"/>
            <a:ext cx="457200" cy="4572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05325" y="4281487"/>
            <a:ext cx="457200" cy="4572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77225" y="4281487"/>
            <a:ext cx="457200" cy="4572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7250" y="2879675"/>
            <a:ext cx="209550" cy="2095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343025" y="2755850"/>
            <a:ext cx="2700337" cy="2504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sz="2000" b="1" i="0" u="none">
                <a:solidFill>
                  <a:srgbClr val="0F172A"/>
                </a:solidFill>
                <a:latin typeface="Plus Jakarta Sans"/>
              </a:rPr>
              <a:t>Kejujuran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43025" y="3051125"/>
            <a:ext cx="2571750" cy="8784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i="0" u="none">
                <a:solidFill>
                  <a:srgbClr val="475569"/>
                </a:solidFill>
                <a:latin typeface="Inter"/>
              </a:rPr>
              <a:t>Seluruh transaksi dilaksanakan sesuai kondisi sebenarnya tanpa rekayasa.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29150" y="2879675"/>
            <a:ext cx="209550" cy="20955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114925" y="2755850"/>
            <a:ext cx="2700337" cy="2504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sz="2000" b="1" i="0" u="none">
                <a:solidFill>
                  <a:srgbClr val="0F172A"/>
                </a:solidFill>
                <a:latin typeface="Plus Jakarta Sans"/>
              </a:rPr>
              <a:t>Ketelitian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14925" y="3051125"/>
            <a:ext cx="2571750" cy="6604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i="0" u="none">
                <a:solidFill>
                  <a:srgbClr val="475569"/>
                </a:solidFill>
                <a:latin typeface="Inter"/>
              </a:rPr>
              <a:t>Pemeriksaan uang tunai, dokumen slip, dan saldo pencatatan secara cermat.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01050" y="2879675"/>
            <a:ext cx="209550" cy="20955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886825" y="2755850"/>
            <a:ext cx="2700337" cy="2504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sz="2000" b="1" i="0" u="none">
                <a:solidFill>
                  <a:srgbClr val="0F172A"/>
                </a:solidFill>
                <a:latin typeface="Plus Jakarta Sans"/>
              </a:rPr>
              <a:t>Kedisiplinan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86825" y="3051125"/>
            <a:ext cx="2571750" cy="6604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i="0" u="none">
                <a:solidFill>
                  <a:srgbClr val="475569"/>
                </a:solidFill>
                <a:latin typeface="Inter"/>
              </a:rPr>
              <a:t>Mematuhi jadwal operasional serta alur kerja SOP yang berlaku.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81062" y="4405312"/>
            <a:ext cx="161925" cy="20955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343025" y="4281487"/>
            <a:ext cx="2700337" cy="2504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sz="2000" b="1" i="0" u="none">
                <a:solidFill>
                  <a:srgbClr val="0F172A"/>
                </a:solidFill>
                <a:latin typeface="Plus Jakarta Sans"/>
              </a:rPr>
              <a:t>Akuntabilitas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43025" y="4576762"/>
            <a:ext cx="2571750" cy="6604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i="0" u="none">
                <a:solidFill>
                  <a:srgbClr val="475569"/>
                </a:solidFill>
                <a:latin typeface="Inter"/>
              </a:rPr>
              <a:t>Setiap nominal transaksi kas harus dapat dipertanggungjawabkan.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614862" y="4405312"/>
            <a:ext cx="238125" cy="20955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114925" y="4281487"/>
            <a:ext cx="2700337" cy="2504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sz="2000" b="1" i="0" u="none">
                <a:solidFill>
                  <a:srgbClr val="0F172A"/>
                </a:solidFill>
                <a:latin typeface="Plus Jakarta Sans"/>
              </a:rPr>
              <a:t>Transparansi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114925" y="4576762"/>
            <a:ext cx="2571750" cy="6604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i="0" u="none">
                <a:solidFill>
                  <a:srgbClr val="475569"/>
                </a:solidFill>
                <a:latin typeface="Inter"/>
              </a:rPr>
              <a:t>Pencatatan dan pelaporan keuangan disusun terbuka dan jelas.</a:t>
            </a:r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372475" y="4405312"/>
            <a:ext cx="266700" cy="20955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8886825" y="4281487"/>
            <a:ext cx="2700337" cy="2504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sz="2000" b="1" i="0" u="none">
                <a:solidFill>
                  <a:srgbClr val="0F172A"/>
                </a:solidFill>
                <a:latin typeface="Plus Jakarta Sans"/>
              </a:rPr>
              <a:t>Kerahasiaan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886825" y="4576762"/>
            <a:ext cx="2571750" cy="6604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i="0" u="none">
                <a:solidFill>
                  <a:srgbClr val="475569"/>
                </a:solidFill>
                <a:latin typeface="Inter"/>
              </a:rPr>
              <a:t>Data pribadi dan informasi saldo simpanan nasabah dijaga aman.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3400" y="1103429"/>
            <a:ext cx="11658600" cy="50090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50"/>
              </a:lnSpc>
            </a:pPr>
            <a:r>
              <a:rPr sz="4000" b="0" i="0" u="none" dirty="0" err="1">
                <a:solidFill>
                  <a:srgbClr val="0F172A"/>
                </a:solidFill>
                <a:latin typeface="Plus Jakarta Sans ExtraBold"/>
              </a:rPr>
              <a:t>Prinsip</a:t>
            </a:r>
            <a:r>
              <a:rPr sz="4000" b="0" i="0" u="none" dirty="0">
                <a:solidFill>
                  <a:srgbClr val="0F172A"/>
                </a:solidFill>
                <a:latin typeface="Plus Jakarta Sans ExtraBold"/>
              </a:rPr>
              <a:t> </a:t>
            </a:r>
            <a:r>
              <a:rPr sz="4000" b="0" i="0" u="none" dirty="0" err="1">
                <a:solidFill>
                  <a:srgbClr val="0F172A"/>
                </a:solidFill>
                <a:latin typeface="Plus Jakarta Sans ExtraBold"/>
              </a:rPr>
              <a:t>Pengelolaan</a:t>
            </a:r>
            <a:r>
              <a:rPr sz="4000" b="0" i="0" u="none" dirty="0">
                <a:solidFill>
                  <a:srgbClr val="0F172A"/>
                </a:solidFill>
                <a:latin typeface="Plus Jakarta Sans ExtraBold"/>
              </a:rPr>
              <a:t> Bank Mini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33400" y="1304925"/>
            <a:ext cx="95250" cy="3429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8220" y="2295525"/>
            <a:ext cx="1135409" cy="2952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95500" y="2705100"/>
            <a:ext cx="8001000" cy="6796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250"/>
              </a:lnSpc>
            </a:pPr>
            <a:r>
              <a:rPr sz="4800" b="0" i="0" u="none">
                <a:solidFill>
                  <a:srgbClr val="FFFFFF"/>
                </a:solidFill>
                <a:latin typeface="Plus Jakarta Sans ExtraBold"/>
              </a:rPr>
              <a:t>Tata Kelola &amp; Organisasi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3876675"/>
            <a:ext cx="76200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2400" b="0" i="0" u="none" dirty="0" err="1">
                <a:solidFill>
                  <a:srgbClr val="BFDBFE"/>
                </a:solidFill>
                <a:latin typeface="Inter"/>
              </a:rPr>
              <a:t>Menentukan</a:t>
            </a:r>
            <a:r>
              <a:rPr sz="2400" b="0" i="0" u="none" dirty="0">
                <a:solidFill>
                  <a:srgbClr val="BFDBFE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BFDBFE"/>
                </a:solidFill>
                <a:latin typeface="Inter"/>
              </a:rPr>
              <a:t>struktur</a:t>
            </a:r>
            <a:r>
              <a:rPr sz="2400" b="0" i="0" u="none" dirty="0">
                <a:solidFill>
                  <a:srgbClr val="BFDBFE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BFDBFE"/>
                </a:solidFill>
                <a:latin typeface="Inter"/>
              </a:rPr>
              <a:t>kepengurusan</a:t>
            </a:r>
            <a:r>
              <a:rPr sz="2400" b="0" i="0" u="none" dirty="0">
                <a:solidFill>
                  <a:srgbClr val="BFDBFE"/>
                </a:solidFill>
                <a:latin typeface="Inter"/>
              </a:rPr>
              <a:t>, </a:t>
            </a:r>
            <a:r>
              <a:rPr sz="2400" b="0" i="0" u="none" dirty="0" err="1">
                <a:solidFill>
                  <a:srgbClr val="BFDBFE"/>
                </a:solidFill>
                <a:latin typeface="Inter"/>
              </a:rPr>
              <a:t>pembagian</a:t>
            </a:r>
            <a:r>
              <a:rPr sz="2400" b="0" i="0" u="none" dirty="0">
                <a:solidFill>
                  <a:srgbClr val="BFDBFE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BFDBFE"/>
                </a:solidFill>
                <a:latin typeface="Inter"/>
              </a:rPr>
              <a:t>peran</a:t>
            </a:r>
            <a:r>
              <a:rPr sz="2400" b="0" i="0" u="none" dirty="0">
                <a:solidFill>
                  <a:srgbClr val="BFDBFE"/>
                </a:solidFill>
                <a:latin typeface="Inter"/>
              </a:rPr>
              <a:t> kerja, </a:t>
            </a:r>
            <a:r>
              <a:rPr sz="2400" b="0" i="0" u="none" dirty="0" err="1">
                <a:solidFill>
                  <a:srgbClr val="BFDBFE"/>
                </a:solidFill>
                <a:latin typeface="Inter"/>
              </a:rPr>
              <a:t>serta</a:t>
            </a:r>
            <a:r>
              <a:rPr sz="2400" b="0" i="0" u="none" dirty="0">
                <a:solidFill>
                  <a:srgbClr val="BFDBFE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BFDBFE"/>
                </a:solidFill>
                <a:latin typeface="Inter"/>
              </a:rPr>
              <a:t>tanggung</a:t>
            </a:r>
            <a:r>
              <a:rPr sz="2400" b="0" i="0" u="none" dirty="0">
                <a:solidFill>
                  <a:srgbClr val="BFDBFE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BFDBFE"/>
                </a:solidFill>
                <a:latin typeface="Inter"/>
              </a:rPr>
              <a:t>jawab</a:t>
            </a:r>
            <a:r>
              <a:rPr sz="2400" b="0" i="0" u="none" dirty="0">
                <a:solidFill>
                  <a:srgbClr val="BFDBFE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BFDBFE"/>
                </a:solidFill>
                <a:latin typeface="Inter"/>
              </a:rPr>
              <a:t>operasional</a:t>
            </a:r>
            <a:r>
              <a:rPr sz="2400" b="0" i="0" u="none" dirty="0">
                <a:solidFill>
                  <a:srgbClr val="BFDBFE"/>
                </a:solidFill>
                <a:latin typeface="Inter"/>
              </a:rPr>
              <a:t> Bank Mini </a:t>
            </a:r>
            <a:r>
              <a:rPr sz="2400" b="0" i="0" u="none" dirty="0" err="1">
                <a:solidFill>
                  <a:srgbClr val="BFDBFE"/>
                </a:solidFill>
                <a:latin typeface="Inter"/>
              </a:rPr>
              <a:t>Sekolah</a:t>
            </a:r>
            <a:r>
              <a:rPr sz="2400" b="0" i="0" u="none" dirty="0">
                <a:solidFill>
                  <a:srgbClr val="BFDBFE"/>
                </a:solidFill>
                <a:latin typeface="Inter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405062"/>
            <a:ext cx="2638425" cy="3551528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325" y="2405061"/>
            <a:ext cx="2638425" cy="355152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405062"/>
            <a:ext cx="2638425" cy="3551526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0175" y="2405061"/>
            <a:ext cx="2638425" cy="35515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097" y="429733"/>
            <a:ext cx="2598539" cy="2952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495300"/>
            <a:ext cx="169664" cy="1428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0575" y="2662237"/>
            <a:ext cx="552450" cy="5524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90575" y="3386137"/>
            <a:ext cx="2230278" cy="8218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sz="2400" b="1" i="0" u="none" dirty="0">
                <a:solidFill>
                  <a:srgbClr val="0F172A"/>
                </a:solidFill>
                <a:latin typeface="Plus Jakarta Sans"/>
              </a:rPr>
              <a:t>1. </a:t>
            </a:r>
            <a:r>
              <a:rPr sz="2400" b="1" i="0" u="none" dirty="0" err="1">
                <a:solidFill>
                  <a:srgbClr val="0F172A"/>
                </a:solidFill>
                <a:latin typeface="Plus Jakarta Sans"/>
              </a:rPr>
              <a:t>Penanggung</a:t>
            </a:r>
            <a:r>
              <a:rPr sz="2400" b="1" i="0" u="none" dirty="0">
                <a:solidFill>
                  <a:srgbClr val="0F172A"/>
                </a:solidFill>
                <a:latin typeface="Plus Jakarta Sans"/>
              </a:rPr>
              <a:t> Jawab &amp; Pembina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0575" y="4279502"/>
            <a:ext cx="2124075" cy="15388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i="0" u="none" dirty="0" err="1">
                <a:solidFill>
                  <a:srgbClr val="475569"/>
                </a:solidFill>
                <a:latin typeface="Inter"/>
              </a:rPr>
              <a:t>Kepala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Sekolah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 &amp; Guru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Akuntansi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 yang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menetapkan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kebijakan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umum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serta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melakukan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pengawasan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kegiatan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9500" y="2662237"/>
            <a:ext cx="552450" cy="5524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19500" y="3386137"/>
            <a:ext cx="2230278" cy="5525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sz="2400" b="1" i="0" u="none">
                <a:solidFill>
                  <a:srgbClr val="0F172A"/>
                </a:solidFill>
                <a:latin typeface="Plus Jakarta Sans"/>
              </a:rPr>
              <a:t>2. Kepala Bank Mini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19500" y="4219579"/>
            <a:ext cx="2124075" cy="1528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i="0" u="none" dirty="0" err="1">
                <a:solidFill>
                  <a:srgbClr val="475569"/>
                </a:solidFill>
                <a:latin typeface="Inter"/>
              </a:rPr>
              <a:t>Mengatur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operasional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harian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,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mengoordinasikan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jadwal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 kerja,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serta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menyusun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laporan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pertanggungjawaban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48425" y="2662237"/>
            <a:ext cx="552450" cy="5524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448425" y="3386137"/>
            <a:ext cx="2230278" cy="5525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sz="2400" b="1" i="0" u="none">
                <a:solidFill>
                  <a:srgbClr val="0F172A"/>
                </a:solidFill>
                <a:latin typeface="Plus Jakarta Sans"/>
              </a:rPr>
              <a:t>3. Customer Service (CS)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8425" y="4183805"/>
            <a:ext cx="2124075" cy="15388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i="0" u="none" dirty="0" err="1">
                <a:solidFill>
                  <a:srgbClr val="475569"/>
                </a:solidFill>
                <a:latin typeface="Inter"/>
              </a:rPr>
              <a:t>Melayani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pembukaan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rekening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baru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,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mengelola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berkas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administrasi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nasabah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, dan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menangani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pertanyaan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77350" y="2662237"/>
            <a:ext cx="552450" cy="5524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277350" y="3386137"/>
            <a:ext cx="2230278" cy="5525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sz="2400" b="1" i="0" u="none">
                <a:solidFill>
                  <a:srgbClr val="0F172A"/>
                </a:solidFill>
                <a:latin typeface="Plus Jakarta Sans"/>
              </a:rPr>
              <a:t>4. Teller &amp; Akuntansi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77350" y="4145157"/>
            <a:ext cx="2124075" cy="15388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i="0" u="none" dirty="0">
                <a:solidFill>
                  <a:srgbClr val="475569"/>
                </a:solidFill>
                <a:latin typeface="Inter"/>
              </a:rPr>
              <a:t>Teller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melayani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 kas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masuk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/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keluar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. Bagian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Akuntansi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mencatat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jurnal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,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memeriksa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bukti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, dan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menyusun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Inter"/>
              </a:rPr>
              <a:t>laporan</a:t>
            </a:r>
            <a:r>
              <a:rPr b="0" i="0" u="none" dirty="0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7262" y="2814637"/>
            <a:ext cx="219075" cy="24765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71900" y="2814637"/>
            <a:ext cx="247650" cy="24765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00825" y="2814637"/>
            <a:ext cx="247650" cy="247650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458325" y="2814637"/>
            <a:ext cx="190500" cy="24765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92893" y="901410"/>
            <a:ext cx="11658600" cy="50090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50"/>
              </a:lnSpc>
            </a:pPr>
            <a:r>
              <a:rPr sz="4000" b="0" i="0" u="none" dirty="0" err="1">
                <a:solidFill>
                  <a:srgbClr val="0F172A"/>
                </a:solidFill>
                <a:latin typeface="Plus Jakarta Sans ExtraBold"/>
              </a:rPr>
              <a:t>Struktur</a:t>
            </a:r>
            <a:r>
              <a:rPr sz="4000" b="0" i="0" u="none" dirty="0">
                <a:solidFill>
                  <a:srgbClr val="0F172A"/>
                </a:solidFill>
                <a:latin typeface="Plus Jakarta Sans ExtraBold"/>
              </a:rPr>
              <a:t> Tim </a:t>
            </a:r>
            <a:r>
              <a:rPr sz="4000" b="0" i="0" u="none" dirty="0" err="1">
                <a:solidFill>
                  <a:srgbClr val="0F172A"/>
                </a:solidFill>
                <a:latin typeface="Plus Jakarta Sans ExtraBold"/>
              </a:rPr>
              <a:t>Pengelola</a:t>
            </a:r>
            <a:r>
              <a:rPr sz="4000" b="0" i="0" u="none" dirty="0">
                <a:solidFill>
                  <a:srgbClr val="0F172A"/>
                </a:solidFill>
                <a:latin typeface="Plus Jakarta Sans ExtraBold"/>
              </a:rPr>
              <a:t> Bank Mini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33400" y="1304925"/>
            <a:ext cx="95250" cy="3429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669256"/>
            <a:ext cx="11125200" cy="463391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095" y="419100"/>
            <a:ext cx="2046089" cy="2952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495300"/>
            <a:ext cx="150614" cy="142875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42925" y="1678781"/>
            <a:ext cx="11106150" cy="4614862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92903"/>
              </p:ext>
            </p:extLst>
          </p:nvPr>
        </p:nvGraphicFramePr>
        <p:xfrm>
          <a:off x="542925" y="1678781"/>
          <a:ext cx="11106148" cy="4614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98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4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320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9143">
                <a:tc>
                  <a:txBody>
                    <a:bodyPr/>
                    <a:lstStyle/>
                    <a:p>
                      <a:pPr algn="l"/>
                      <a:r>
                        <a:rPr sz="1800" b="1" i="0" u="none">
                          <a:solidFill>
                            <a:srgbClr val="FFFFFF"/>
                          </a:solidFill>
                          <a:latin typeface="Inter"/>
                        </a:rPr>
                        <a:t>Posisi Jabatan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 i="0" u="none">
                          <a:solidFill>
                            <a:srgbClr val="FFFFFF"/>
                          </a:solidFill>
                          <a:latin typeface="Inter"/>
                        </a:rPr>
                        <a:t>Pelaksana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 i="0" u="none">
                          <a:solidFill>
                            <a:srgbClr val="FFFFFF"/>
                          </a:solidFill>
                          <a:latin typeface="Inter"/>
                        </a:rPr>
                        <a:t>Tanggung Jawab Utama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9143">
                <a:tc>
                  <a:txBody>
                    <a:bodyPr/>
                    <a:lstStyle/>
                    <a:p>
                      <a:pPr algn="l"/>
                      <a:r>
                        <a:rPr sz="1600" b="1" i="0" u="none">
                          <a:solidFill>
                            <a:srgbClr val="334155"/>
                          </a:solidFill>
                          <a:latin typeface="Inter"/>
                        </a:rPr>
                        <a:t>Penanggung Jawab &amp; Pembina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>
                          <a:solidFill>
                            <a:srgbClr val="334155"/>
                          </a:solidFill>
                          <a:latin typeface="Inter"/>
                        </a:rPr>
                        <a:t>Kepala Sekolah &amp; Guru AKT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>
                          <a:solidFill>
                            <a:srgbClr val="334155"/>
                          </a:solidFill>
                          <a:latin typeface="Inter"/>
                        </a:rPr>
                        <a:t>Memberikan arahan kebijakan, bantuan legalitas, dan supervisi operasional.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9143">
                <a:tc>
                  <a:txBody>
                    <a:bodyPr/>
                    <a:lstStyle/>
                    <a:p>
                      <a:pPr algn="l"/>
                      <a:r>
                        <a:rPr sz="1600" b="1" i="0" u="none">
                          <a:solidFill>
                            <a:srgbClr val="334155"/>
                          </a:solidFill>
                          <a:latin typeface="Inter"/>
                        </a:rPr>
                        <a:t>Kepala Bank Mini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>
                          <a:solidFill>
                            <a:srgbClr val="334155"/>
                          </a:solidFill>
                          <a:latin typeface="Inter"/>
                        </a:rPr>
                        <a:t>Siswa Senior / Ketua Tim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Memastikan</a:t>
                      </a:r>
                      <a:r>
                        <a:rPr sz="1600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pelaksanaan</a:t>
                      </a:r>
                      <a:r>
                        <a:rPr sz="1600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SOP, </a:t>
                      </a:r>
                      <a:r>
                        <a:rPr sz="1600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jadwal</a:t>
                      </a:r>
                      <a:r>
                        <a:rPr sz="1600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tugas</a:t>
                      </a:r>
                      <a:r>
                        <a:rPr sz="1600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, dan </a:t>
                      </a:r>
                      <a:r>
                        <a:rPr sz="1600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koordinasi</a:t>
                      </a:r>
                      <a:r>
                        <a:rPr sz="1600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antar</a:t>
                      </a:r>
                      <a:r>
                        <a:rPr sz="1600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lini</a:t>
                      </a:r>
                      <a:r>
                        <a:rPr sz="1600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9143">
                <a:tc>
                  <a:txBody>
                    <a:bodyPr/>
                    <a:lstStyle/>
                    <a:p>
                      <a:pPr algn="l"/>
                      <a:r>
                        <a:rPr sz="1600" b="1" i="0" u="none">
                          <a:solidFill>
                            <a:srgbClr val="334155"/>
                          </a:solidFill>
                          <a:latin typeface="Inter"/>
                        </a:rPr>
                        <a:t>Teller Kasir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>
                          <a:solidFill>
                            <a:srgbClr val="334155"/>
                          </a:solidFill>
                          <a:latin typeface="Inter"/>
                        </a:rPr>
                        <a:t>Siswa Praktikan AKT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>
                          <a:solidFill>
                            <a:srgbClr val="334155"/>
                          </a:solidFill>
                          <a:latin typeface="Inter"/>
                        </a:rPr>
                        <a:t>Menerima setoran, melayani penarikan, menghitung fisik kas, dan cetak tabungan.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9143">
                <a:tc>
                  <a:txBody>
                    <a:bodyPr/>
                    <a:lstStyle/>
                    <a:p>
                      <a:pPr algn="l"/>
                      <a:r>
                        <a:rPr sz="1600" b="1" i="0" u="none">
                          <a:solidFill>
                            <a:srgbClr val="334155"/>
                          </a:solidFill>
                          <a:latin typeface="Inter"/>
                        </a:rPr>
                        <a:t>Customer Service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>
                          <a:solidFill>
                            <a:srgbClr val="334155"/>
                          </a:solidFill>
                          <a:latin typeface="Inter"/>
                        </a:rPr>
                        <a:t>Siswa Praktikan AKT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>
                          <a:solidFill>
                            <a:srgbClr val="334155"/>
                          </a:solidFill>
                          <a:latin typeface="Inter"/>
                        </a:rPr>
                        <a:t>Memberikan informasi produk, registrasi nasabah, dan pelayanan pendaftaran.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9147">
                <a:tc>
                  <a:txBody>
                    <a:bodyPr/>
                    <a:lstStyle/>
                    <a:p>
                      <a:pPr algn="l"/>
                      <a:r>
                        <a:rPr sz="1600" b="1" i="0" u="none">
                          <a:solidFill>
                            <a:srgbClr val="334155"/>
                          </a:solidFill>
                          <a:latin typeface="Inter"/>
                        </a:rPr>
                        <a:t>Pembukuan / Akuntansi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>
                          <a:solidFill>
                            <a:srgbClr val="334155"/>
                          </a:solidFill>
                          <a:latin typeface="Inter"/>
                        </a:rPr>
                        <a:t>Siswa Praktikan AKT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Memeriksa </a:t>
                      </a:r>
                      <a:r>
                        <a:rPr sz="1600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validitas</a:t>
                      </a:r>
                      <a:r>
                        <a:rPr sz="1600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bukti</a:t>
                      </a:r>
                      <a:r>
                        <a:rPr sz="1600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, </a:t>
                      </a:r>
                      <a:r>
                        <a:rPr sz="1600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mencatat</a:t>
                      </a:r>
                      <a:r>
                        <a:rPr sz="1600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ke </a:t>
                      </a:r>
                      <a:r>
                        <a:rPr sz="1600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jurnal</a:t>
                      </a:r>
                      <a:r>
                        <a:rPr sz="1600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, dan </a:t>
                      </a:r>
                      <a:r>
                        <a:rPr sz="1600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menyusun</a:t>
                      </a:r>
                      <a:r>
                        <a:rPr sz="1600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rekap</a:t>
                      </a:r>
                      <a:r>
                        <a:rPr sz="1600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harian</a:t>
                      </a:r>
                      <a:r>
                        <a:rPr sz="1600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42925" y="3050381"/>
            <a:ext cx="266982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9" name="Rectangle 8"/>
          <p:cNvSpPr/>
          <p:nvPr/>
        </p:nvSpPr>
        <p:spPr>
          <a:xfrm>
            <a:off x="3212752" y="3050381"/>
            <a:ext cx="240431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0" name="Rectangle 9"/>
          <p:cNvSpPr/>
          <p:nvPr/>
        </p:nvSpPr>
        <p:spPr>
          <a:xfrm>
            <a:off x="5617071" y="3050381"/>
            <a:ext cx="603200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1" name="Rectangle 10"/>
          <p:cNvSpPr/>
          <p:nvPr/>
        </p:nvSpPr>
        <p:spPr>
          <a:xfrm>
            <a:off x="542925" y="3860006"/>
            <a:ext cx="266982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2" name="Rectangle 11"/>
          <p:cNvSpPr/>
          <p:nvPr/>
        </p:nvSpPr>
        <p:spPr>
          <a:xfrm>
            <a:off x="3212752" y="3860006"/>
            <a:ext cx="240431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3" name="Rectangle 12"/>
          <p:cNvSpPr/>
          <p:nvPr/>
        </p:nvSpPr>
        <p:spPr>
          <a:xfrm>
            <a:off x="5617071" y="3860006"/>
            <a:ext cx="603200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4" name="Rectangle 13"/>
          <p:cNvSpPr/>
          <p:nvPr/>
        </p:nvSpPr>
        <p:spPr>
          <a:xfrm>
            <a:off x="542925" y="4669631"/>
            <a:ext cx="266982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5" name="Rectangle 14"/>
          <p:cNvSpPr/>
          <p:nvPr/>
        </p:nvSpPr>
        <p:spPr>
          <a:xfrm>
            <a:off x="3212752" y="4669631"/>
            <a:ext cx="240431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6" name="Rectangle 15"/>
          <p:cNvSpPr/>
          <p:nvPr/>
        </p:nvSpPr>
        <p:spPr>
          <a:xfrm>
            <a:off x="5617071" y="4669631"/>
            <a:ext cx="603200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7" name="Rectangle 16"/>
          <p:cNvSpPr/>
          <p:nvPr/>
        </p:nvSpPr>
        <p:spPr>
          <a:xfrm>
            <a:off x="542925" y="5479256"/>
            <a:ext cx="266982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8" name="Rectangle 17"/>
          <p:cNvSpPr/>
          <p:nvPr/>
        </p:nvSpPr>
        <p:spPr>
          <a:xfrm>
            <a:off x="3212752" y="5479256"/>
            <a:ext cx="240431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9" name="Rectangle 18"/>
          <p:cNvSpPr/>
          <p:nvPr/>
        </p:nvSpPr>
        <p:spPr>
          <a:xfrm>
            <a:off x="5617071" y="5479256"/>
            <a:ext cx="603200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20" name="TextBox 19"/>
          <p:cNvSpPr txBox="1"/>
          <p:nvPr/>
        </p:nvSpPr>
        <p:spPr>
          <a:xfrm>
            <a:off x="533400" y="823144"/>
            <a:ext cx="11658600" cy="48731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50"/>
              </a:lnSpc>
            </a:pPr>
            <a:r>
              <a:rPr sz="3200" b="0" i="0" u="none" dirty="0" err="1">
                <a:solidFill>
                  <a:srgbClr val="0F172A"/>
                </a:solidFill>
                <a:latin typeface="Plus Jakarta Sans ExtraBold"/>
              </a:rPr>
              <a:t>Rincian</a:t>
            </a:r>
            <a:r>
              <a:rPr sz="3200" b="0" i="0" u="none" dirty="0">
                <a:solidFill>
                  <a:srgbClr val="0F172A"/>
                </a:solidFill>
                <a:latin typeface="Plus Jakarta Sans ExtraBold"/>
              </a:rPr>
              <a:t> </a:t>
            </a:r>
            <a:r>
              <a:rPr sz="3200" b="0" i="0" u="none" dirty="0" err="1">
                <a:solidFill>
                  <a:srgbClr val="0F172A"/>
                </a:solidFill>
                <a:latin typeface="Plus Jakarta Sans ExtraBold"/>
              </a:rPr>
              <a:t>Tugas</a:t>
            </a:r>
            <a:r>
              <a:rPr sz="3200" b="0" i="0" u="none" dirty="0">
                <a:solidFill>
                  <a:srgbClr val="0F172A"/>
                </a:solidFill>
                <a:latin typeface="Plus Jakarta Sans ExtraBold"/>
              </a:rPr>
              <a:t> &amp; </a:t>
            </a:r>
            <a:r>
              <a:rPr sz="3200" b="0" i="0" u="none" dirty="0" err="1">
                <a:solidFill>
                  <a:srgbClr val="0F172A"/>
                </a:solidFill>
                <a:latin typeface="Plus Jakarta Sans ExtraBold"/>
              </a:rPr>
              <a:t>Tanggung</a:t>
            </a:r>
            <a:r>
              <a:rPr sz="3200" b="0" i="0" u="none" dirty="0">
                <a:solidFill>
                  <a:srgbClr val="0F172A"/>
                </a:solidFill>
                <a:latin typeface="Plus Jakarta Sans ExtraBold"/>
              </a:rPr>
              <a:t> Jawab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33400" y="1304925"/>
            <a:ext cx="95250" cy="3429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3458" y="2295525"/>
            <a:ext cx="1144934" cy="2952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20490" y="2705100"/>
            <a:ext cx="8151018" cy="6796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250"/>
              </a:lnSpc>
            </a:pPr>
            <a:r>
              <a:rPr sz="4800" b="0" i="0" u="none">
                <a:solidFill>
                  <a:srgbClr val="FFFFFF"/>
                </a:solidFill>
                <a:latin typeface="Plus Jakarta Sans ExtraBold"/>
              </a:rPr>
              <a:t>Persiapan &amp; Sarana Prasarana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3876675"/>
            <a:ext cx="76200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2400" b="0" i="0" u="none">
                <a:solidFill>
                  <a:srgbClr val="BFDBFE"/>
                </a:solidFill>
                <a:latin typeface="Inter"/>
              </a:rPr>
              <a:t>Langkah-langkah sistematis mendirikan Bank Mini beserta penyediaan fasilitas sarana fisik pendukung.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126456"/>
            <a:ext cx="5391150" cy="371951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2126456"/>
            <a:ext cx="5391150" cy="371951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830" y="429733"/>
            <a:ext cx="2223343" cy="2952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495300"/>
            <a:ext cx="188714" cy="1428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09675" y="2432761"/>
            <a:ext cx="4620577" cy="32560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37"/>
              </a:lnSpc>
            </a:pPr>
            <a:r>
              <a:rPr sz="2800" b="1" i="0" u="none">
                <a:solidFill>
                  <a:srgbClr val="1E40AF"/>
                </a:solidFill>
                <a:latin typeface="Plus Jakarta Sans"/>
              </a:rPr>
              <a:t>Tahap Persiapan Pembentukan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2902743"/>
            <a:ext cx="4762500" cy="5899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2000" b="0" i="0" u="none">
                <a:solidFill>
                  <a:srgbClr val="334155"/>
                </a:solidFill>
                <a:latin typeface="Inter"/>
              </a:rPr>
              <a:t>1. Menentukan tujuan, sasaran, &amp; jenis layanan sekolah.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725" y="3588543"/>
            <a:ext cx="4762500" cy="5899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2000" b="0" i="0" u="none">
                <a:solidFill>
                  <a:srgbClr val="334155"/>
                </a:solidFill>
                <a:latin typeface="Inter"/>
              </a:rPr>
              <a:t>2. Menetapkan struktur pengelola &amp; membuat rancangan SOP.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7725" y="4274343"/>
            <a:ext cx="4762500" cy="5899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2000" b="0" i="0" u="none">
                <a:solidFill>
                  <a:srgbClr val="334155"/>
                </a:solidFill>
                <a:latin typeface="Inter"/>
              </a:rPr>
              <a:t>3. Menyiapkan sarana, loket, formulir, &amp; buku tabungan.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7725" y="4960143"/>
            <a:ext cx="4762500" cy="5899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2000" b="0" i="0" u="none">
                <a:solidFill>
                  <a:srgbClr val="334155"/>
                </a:solidFill>
                <a:latin typeface="Inter"/>
              </a:rPr>
              <a:t>4. Melakukan sosialisasi serta simulasi pra-operasional.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72300" y="2432761"/>
            <a:ext cx="4590573" cy="32560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37"/>
              </a:lnSpc>
            </a:pPr>
            <a:r>
              <a:rPr sz="2800" b="1" i="0" u="none">
                <a:solidFill>
                  <a:srgbClr val="1E40AF"/>
                </a:solidFill>
                <a:latin typeface="Plus Jakarta Sans"/>
              </a:rPr>
              <a:t>Sarana &amp; Prasarana Utama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1775" y="2902743"/>
            <a:ext cx="4762500" cy="5899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2000" b="0" i="0" u="none">
                <a:solidFill>
                  <a:srgbClr val="334155"/>
                </a:solidFill>
                <a:latin typeface="Inter"/>
              </a:rPr>
              <a:t>• Counter Teller &amp; Meja Pelayanan Customer Service.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92408" y="3556644"/>
            <a:ext cx="4762500" cy="5899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2000" b="0" i="0" u="none" dirty="0">
                <a:solidFill>
                  <a:srgbClr val="334155"/>
                </a:solidFill>
                <a:latin typeface="Inter"/>
              </a:rPr>
              <a:t>• </a:t>
            </a:r>
            <a:r>
              <a:rPr sz="2000" b="0" i="0" u="none" dirty="0" err="1">
                <a:solidFill>
                  <a:srgbClr val="334155"/>
                </a:solidFill>
                <a:latin typeface="Inter"/>
              </a:rPr>
              <a:t>Komputer</a:t>
            </a:r>
            <a:r>
              <a:rPr sz="2000" b="0" i="0" u="none" dirty="0">
                <a:solidFill>
                  <a:srgbClr val="334155"/>
                </a:solidFill>
                <a:latin typeface="Inter"/>
              </a:rPr>
              <a:t>/Laptop, Printer Tabungan, &amp; </a:t>
            </a:r>
            <a:r>
              <a:rPr sz="2000" b="0" i="0" u="none" dirty="0" err="1">
                <a:solidFill>
                  <a:srgbClr val="334155"/>
                </a:solidFill>
                <a:latin typeface="Inter"/>
              </a:rPr>
              <a:t>Kalkulator</a:t>
            </a:r>
            <a:r>
              <a:rPr sz="2000" b="0" i="0" u="none" dirty="0">
                <a:solidFill>
                  <a:srgbClr val="334155"/>
                </a:solidFill>
                <a:latin typeface="Inter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1775" y="4222513"/>
            <a:ext cx="4762500" cy="5899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2000" b="0" i="0" u="none" dirty="0">
                <a:solidFill>
                  <a:srgbClr val="334155"/>
                </a:solidFill>
                <a:latin typeface="Inter"/>
              </a:rPr>
              <a:t>• Slip </a:t>
            </a:r>
            <a:r>
              <a:rPr sz="2000" b="0" i="0" u="none" dirty="0" err="1">
                <a:solidFill>
                  <a:srgbClr val="334155"/>
                </a:solidFill>
                <a:latin typeface="Inter"/>
              </a:rPr>
              <a:t>Setoran</a:t>
            </a:r>
            <a:r>
              <a:rPr sz="2000" b="0" i="0" u="none" dirty="0">
                <a:solidFill>
                  <a:srgbClr val="334155"/>
                </a:solidFill>
                <a:latin typeface="Inter"/>
              </a:rPr>
              <a:t>, Slip </a:t>
            </a:r>
            <a:r>
              <a:rPr sz="2000" b="0" i="0" u="none" dirty="0" err="1">
                <a:solidFill>
                  <a:srgbClr val="334155"/>
                </a:solidFill>
                <a:latin typeface="Inter"/>
              </a:rPr>
              <a:t>Penarikan</a:t>
            </a:r>
            <a:r>
              <a:rPr sz="2000" b="0" i="0" u="none" dirty="0">
                <a:solidFill>
                  <a:srgbClr val="334155"/>
                </a:solidFill>
                <a:latin typeface="Inter"/>
              </a:rPr>
              <a:t>, &amp; </a:t>
            </a:r>
            <a:r>
              <a:rPr sz="2000" b="0" i="0" u="none" dirty="0" err="1">
                <a:solidFill>
                  <a:srgbClr val="334155"/>
                </a:solidFill>
                <a:latin typeface="Inter"/>
              </a:rPr>
              <a:t>Buku</a:t>
            </a:r>
            <a:r>
              <a:rPr sz="2000" b="0" i="0" u="none" dirty="0">
                <a:solidFill>
                  <a:srgbClr val="334155"/>
                </a:solidFill>
                <a:latin typeface="Inter"/>
              </a:rPr>
              <a:t> Tabungan </a:t>
            </a:r>
            <a:r>
              <a:rPr sz="2000" b="0" i="0" u="none" dirty="0" err="1">
                <a:solidFill>
                  <a:srgbClr val="334155"/>
                </a:solidFill>
                <a:latin typeface="Inter"/>
              </a:rPr>
              <a:t>Siswa</a:t>
            </a:r>
            <a:r>
              <a:rPr sz="2000" b="0" i="0" u="none" dirty="0">
                <a:solidFill>
                  <a:srgbClr val="334155"/>
                </a:solidFill>
                <a:latin typeface="Inter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1775" y="4855154"/>
            <a:ext cx="4762500" cy="5899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2000" b="0" i="0" u="none" dirty="0">
                <a:solidFill>
                  <a:srgbClr val="334155"/>
                </a:solidFill>
                <a:latin typeface="Inter"/>
              </a:rPr>
              <a:t>• </a:t>
            </a:r>
            <a:r>
              <a:rPr sz="2000" b="0" i="0" u="none" dirty="0" err="1">
                <a:solidFill>
                  <a:srgbClr val="334155"/>
                </a:solidFill>
                <a:latin typeface="Inter"/>
              </a:rPr>
              <a:t>Tempat</a:t>
            </a:r>
            <a:r>
              <a:rPr sz="20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Inter"/>
              </a:rPr>
              <a:t>Penyimpanan</a:t>
            </a:r>
            <a:r>
              <a:rPr sz="2000" b="0" i="0" u="none" dirty="0">
                <a:solidFill>
                  <a:srgbClr val="334155"/>
                </a:solidFill>
                <a:latin typeface="Inter"/>
              </a:rPr>
              <a:t> Uang (Brankas Kas) &amp; Map </a:t>
            </a:r>
            <a:r>
              <a:rPr sz="2000" b="0" i="0" u="none" dirty="0" err="1">
                <a:solidFill>
                  <a:srgbClr val="334155"/>
                </a:solidFill>
                <a:latin typeface="Inter"/>
              </a:rPr>
              <a:t>Arsip</a:t>
            </a:r>
            <a:r>
              <a:rPr sz="20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Inter"/>
              </a:rPr>
              <a:t>Dokumen</a:t>
            </a:r>
            <a:r>
              <a:rPr sz="2000" b="0" i="0" u="none" dirty="0">
                <a:solidFill>
                  <a:srgbClr val="334155"/>
                </a:solidFill>
                <a:latin typeface="Inter"/>
              </a:rPr>
              <a:t>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7725" y="2471737"/>
            <a:ext cx="247650" cy="2476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1775" y="2471737"/>
            <a:ext cx="276225" cy="2476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85800" y="1010849"/>
            <a:ext cx="11658600" cy="50090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50"/>
              </a:lnSpc>
            </a:pPr>
            <a:r>
              <a:rPr sz="4000" b="0" i="0" u="none" dirty="0" err="1">
                <a:solidFill>
                  <a:srgbClr val="0F172A"/>
                </a:solidFill>
                <a:latin typeface="Plus Jakarta Sans ExtraBold"/>
              </a:rPr>
              <a:t>Persiapan</a:t>
            </a:r>
            <a:r>
              <a:rPr sz="4000" b="0" i="0" u="none" dirty="0">
                <a:solidFill>
                  <a:srgbClr val="0F172A"/>
                </a:solidFill>
                <a:latin typeface="Plus Jakarta Sans ExtraBold"/>
              </a:rPr>
              <a:t> </a:t>
            </a:r>
            <a:r>
              <a:rPr sz="4000" b="0" i="0" u="none" dirty="0" err="1">
                <a:solidFill>
                  <a:srgbClr val="0F172A"/>
                </a:solidFill>
                <a:latin typeface="Plus Jakarta Sans ExtraBold"/>
              </a:rPr>
              <a:t>Pembentukan</a:t>
            </a:r>
            <a:r>
              <a:rPr sz="4000" b="0" i="0" u="none" dirty="0">
                <a:solidFill>
                  <a:srgbClr val="0F172A"/>
                </a:solidFill>
                <a:latin typeface="Plus Jakarta Sans ExtraBold"/>
              </a:rPr>
              <a:t> &amp; Sarana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33400" y="1304925"/>
            <a:ext cx="95250" cy="3429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214562"/>
            <a:ext cx="3581400" cy="2286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5300" y="2214562"/>
            <a:ext cx="3581400" cy="2286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7200" y="2214562"/>
            <a:ext cx="3581400" cy="2286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831" y="429733"/>
            <a:ext cx="2280493" cy="2952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495300"/>
            <a:ext cx="150614" cy="1428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3400" y="4633912"/>
            <a:ext cx="3760470" cy="269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sz="2000" b="1" i="0" u="none">
                <a:solidFill>
                  <a:srgbClr val="0F172A"/>
                </a:solidFill>
                <a:latin typeface="Plus Jakarta Sans"/>
              </a:rPr>
              <a:t>1. Tabungan Pelajar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5029200"/>
            <a:ext cx="358140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600" b="0" i="0" u="none">
                <a:solidFill>
                  <a:srgbClr val="475569"/>
                </a:solidFill>
                <a:latin typeface="Inter"/>
              </a:rPr>
              <a:t>Layanan simpanan dana siswa untuk menumbuhkan budaya hemat tanpa biaya administrasi bulanan.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05300" y="4633912"/>
            <a:ext cx="3760470" cy="269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sz="2000" b="1" i="0" u="none">
                <a:solidFill>
                  <a:srgbClr val="0F172A"/>
                </a:solidFill>
                <a:latin typeface="Plus Jakarta Sans"/>
              </a:rPr>
              <a:t>2. Payment Point Sekolah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05300" y="5029200"/>
            <a:ext cx="358140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600" b="0" i="0" u="none">
                <a:solidFill>
                  <a:srgbClr val="475569"/>
                </a:solidFill>
                <a:latin typeface="Inter"/>
              </a:rPr>
              <a:t>Fasilitas penerimaan pembayaran iuran SPP, praktikum, serta kegiatan internal siswa secara tertib.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77200" y="4633912"/>
            <a:ext cx="3760470" cy="269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sz="2000" b="1" i="0" u="none">
                <a:solidFill>
                  <a:srgbClr val="0F172A"/>
                </a:solidFill>
                <a:latin typeface="Plus Jakarta Sans"/>
              </a:rPr>
              <a:t>3. Informasi Saldo &amp; Rekap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77200" y="5029200"/>
            <a:ext cx="3581400" cy="7309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600" b="0" i="0" u="none">
                <a:solidFill>
                  <a:srgbClr val="475569"/>
                </a:solidFill>
                <a:latin typeface="Inter"/>
              </a:rPr>
              <a:t>Layanan pengecekan saldo, cetak mutasi buku tabungan, serta pelaporan posisi kas harian.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925" y="2224087"/>
            <a:ext cx="3562350" cy="226695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4825" y="2224087"/>
            <a:ext cx="3562350" cy="22669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86725" y="2224087"/>
            <a:ext cx="3562350" cy="22669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28650" y="994594"/>
            <a:ext cx="11658600" cy="48731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50"/>
              </a:lnSpc>
            </a:pPr>
            <a:r>
              <a:rPr sz="3600" b="0" i="0" u="none" dirty="0" err="1">
                <a:solidFill>
                  <a:srgbClr val="0F172A"/>
                </a:solidFill>
                <a:latin typeface="Plus Jakarta Sans ExtraBold"/>
              </a:rPr>
              <a:t>Produk</a:t>
            </a:r>
            <a:r>
              <a:rPr sz="3600" b="0" i="0" u="none" dirty="0">
                <a:solidFill>
                  <a:srgbClr val="0F172A"/>
                </a:solidFill>
                <a:latin typeface="Plus Jakarta Sans ExtraBold"/>
              </a:rPr>
              <a:t> &amp; </a:t>
            </a:r>
            <a:r>
              <a:rPr sz="3600" b="0" i="0" u="none" dirty="0" err="1">
                <a:solidFill>
                  <a:srgbClr val="0F172A"/>
                </a:solidFill>
                <a:latin typeface="Plus Jakarta Sans ExtraBold"/>
              </a:rPr>
              <a:t>Layanan</a:t>
            </a:r>
            <a:r>
              <a:rPr sz="3600" b="0" i="0" u="none" dirty="0">
                <a:solidFill>
                  <a:srgbClr val="0F172A"/>
                </a:solidFill>
                <a:latin typeface="Plus Jakarta Sans ExtraBold"/>
              </a:rPr>
              <a:t> Bank Mini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33400" y="1304925"/>
            <a:ext cx="95250" cy="3429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3458" y="2295525"/>
            <a:ext cx="1144934" cy="2952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60470" y="2705100"/>
            <a:ext cx="8471058" cy="6796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250"/>
              </a:lnSpc>
            </a:pPr>
            <a:r>
              <a:rPr sz="4800" b="0" i="0" u="none">
                <a:solidFill>
                  <a:srgbClr val="FFFFFF"/>
                </a:solidFill>
                <a:latin typeface="Plus Jakarta Sans ExtraBold"/>
              </a:rPr>
              <a:t>Prosedur Transaksi &amp; Dokumen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3876675"/>
            <a:ext cx="76200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2400" b="0" i="0" u="none" dirty="0" err="1">
                <a:solidFill>
                  <a:srgbClr val="BFDBFE"/>
                </a:solidFill>
                <a:latin typeface="Inter"/>
              </a:rPr>
              <a:t>Mempelajari</a:t>
            </a:r>
            <a:r>
              <a:rPr sz="2400" b="0" i="0" u="none" dirty="0">
                <a:solidFill>
                  <a:srgbClr val="BFDBFE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BFDBFE"/>
                </a:solidFill>
                <a:latin typeface="Inter"/>
              </a:rPr>
              <a:t>alur</a:t>
            </a:r>
            <a:r>
              <a:rPr sz="2400" b="0" i="0" u="none" dirty="0">
                <a:solidFill>
                  <a:srgbClr val="BFDBFE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BFDBFE"/>
                </a:solidFill>
                <a:latin typeface="Inter"/>
              </a:rPr>
              <a:t>operasional</a:t>
            </a:r>
            <a:r>
              <a:rPr sz="2400" b="0" i="0" u="none" dirty="0">
                <a:solidFill>
                  <a:srgbClr val="BFDBFE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BFDBFE"/>
                </a:solidFill>
                <a:latin typeface="Inter"/>
              </a:rPr>
              <a:t>setoran</a:t>
            </a:r>
            <a:r>
              <a:rPr sz="2400" b="0" i="0" u="none" dirty="0">
                <a:solidFill>
                  <a:srgbClr val="BFDBFE"/>
                </a:solidFill>
                <a:latin typeface="Inter"/>
              </a:rPr>
              <a:t>/</a:t>
            </a:r>
            <a:r>
              <a:rPr sz="2400" b="0" i="0" u="none" dirty="0" err="1">
                <a:solidFill>
                  <a:srgbClr val="BFDBFE"/>
                </a:solidFill>
                <a:latin typeface="Inter"/>
              </a:rPr>
              <a:t>penarikan</a:t>
            </a:r>
            <a:r>
              <a:rPr sz="2400" b="0" i="0" u="none" dirty="0">
                <a:solidFill>
                  <a:srgbClr val="BFDBFE"/>
                </a:solidFill>
                <a:latin typeface="Inter"/>
              </a:rPr>
              <a:t> kas, </a:t>
            </a:r>
            <a:r>
              <a:rPr sz="2400" b="0" i="0" u="none" dirty="0" err="1">
                <a:solidFill>
                  <a:srgbClr val="BFDBFE"/>
                </a:solidFill>
                <a:latin typeface="Inter"/>
              </a:rPr>
              <a:t>pengelolaan</a:t>
            </a:r>
            <a:r>
              <a:rPr sz="2400" b="0" i="0" u="none" dirty="0">
                <a:solidFill>
                  <a:srgbClr val="BFDBFE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BFDBFE"/>
                </a:solidFill>
                <a:latin typeface="Inter"/>
              </a:rPr>
              <a:t>bukti</a:t>
            </a:r>
            <a:r>
              <a:rPr sz="2400" b="0" i="0" u="none" dirty="0">
                <a:solidFill>
                  <a:srgbClr val="BFDBFE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BFDBFE"/>
                </a:solidFill>
                <a:latin typeface="Inter"/>
              </a:rPr>
              <a:t>transaksi</a:t>
            </a:r>
            <a:r>
              <a:rPr sz="2400" b="0" i="0" u="none" dirty="0">
                <a:solidFill>
                  <a:srgbClr val="BFDBFE"/>
                </a:solidFill>
                <a:latin typeface="Inter"/>
              </a:rPr>
              <a:t>, </a:t>
            </a:r>
            <a:r>
              <a:rPr sz="2400" b="0" i="0" u="none" dirty="0" err="1">
                <a:solidFill>
                  <a:srgbClr val="BFDBFE"/>
                </a:solidFill>
                <a:latin typeface="Inter"/>
              </a:rPr>
              <a:t>serta</a:t>
            </a:r>
            <a:r>
              <a:rPr sz="2400" b="0" i="0" u="none" dirty="0">
                <a:solidFill>
                  <a:srgbClr val="BFDBFE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BFDBFE"/>
                </a:solidFill>
                <a:latin typeface="Inter"/>
              </a:rPr>
              <a:t>teknik</a:t>
            </a:r>
            <a:r>
              <a:rPr sz="2400" b="0" i="0" u="none" dirty="0">
                <a:solidFill>
                  <a:srgbClr val="BFDBFE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BFDBFE"/>
                </a:solidFill>
                <a:latin typeface="Inter"/>
              </a:rPr>
              <a:t>pencatatan</a:t>
            </a:r>
            <a:r>
              <a:rPr sz="2400" b="0" i="0" u="none" dirty="0">
                <a:solidFill>
                  <a:srgbClr val="BFDBFE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BFDBFE"/>
                </a:solidFill>
                <a:latin typeface="Inter"/>
              </a:rPr>
              <a:t>jurnal</a:t>
            </a:r>
            <a:r>
              <a:rPr sz="2400" b="0" i="0" u="none" dirty="0">
                <a:solidFill>
                  <a:srgbClr val="BFDBFE"/>
                </a:solidFill>
                <a:latin typeface="Inter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2062162"/>
            <a:ext cx="5391150" cy="3619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831" y="429733"/>
            <a:ext cx="2560439" cy="2952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495300"/>
            <a:ext cx="169664" cy="1428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2925" y="1707536"/>
            <a:ext cx="5391150" cy="8720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0" i="0" u="none" dirty="0">
                <a:solidFill>
                  <a:srgbClr val="334155"/>
                </a:solidFill>
                <a:latin typeface="Inter"/>
              </a:rPr>
              <a:t>Dalam </a:t>
            </a:r>
            <a:r>
              <a:rPr b="0" i="0" u="none" dirty="0" err="1">
                <a:solidFill>
                  <a:srgbClr val="334155"/>
                </a:solidFill>
                <a:latin typeface="Inter"/>
              </a:rPr>
              <a:t>akuntansi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Inter"/>
              </a:rPr>
              <a:t>perbankan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, </a:t>
            </a:r>
            <a:r>
              <a:rPr b="1" i="0" u="none" dirty="0" err="1">
                <a:solidFill>
                  <a:srgbClr val="334155"/>
                </a:solidFill>
                <a:latin typeface="Inter"/>
              </a:rPr>
              <a:t>bukti</a:t>
            </a:r>
            <a:r>
              <a:rPr b="1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b="1" i="0" u="none" dirty="0" err="1">
                <a:solidFill>
                  <a:srgbClr val="334155"/>
                </a:solidFill>
                <a:latin typeface="Inter"/>
              </a:rPr>
              <a:t>transaksi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Inter"/>
              </a:rPr>
              <a:t>merupakan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Inter"/>
              </a:rPr>
              <a:t>syarat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Inter"/>
              </a:rPr>
              <a:t>mutlak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Inter"/>
              </a:rPr>
              <a:t>sebelum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Inter"/>
              </a:rPr>
              <a:t>pencatatan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Inter"/>
              </a:rPr>
              <a:t>dilakukan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 untuk </a:t>
            </a:r>
            <a:r>
              <a:rPr b="0" i="0" u="none" dirty="0" err="1">
                <a:solidFill>
                  <a:srgbClr val="334155"/>
                </a:solidFill>
                <a:latin typeface="Inter"/>
              </a:rPr>
              <a:t>memastikan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Inter"/>
              </a:rPr>
              <a:t>keabsahan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 data.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090862"/>
            <a:ext cx="50863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1" i="0" u="none" dirty="0">
                <a:solidFill>
                  <a:srgbClr val="334155"/>
                </a:solidFill>
                <a:latin typeface="Inter"/>
              </a:rPr>
              <a:t>Slip </a:t>
            </a:r>
            <a:r>
              <a:rPr b="1" i="0" u="none" dirty="0" err="1">
                <a:solidFill>
                  <a:srgbClr val="334155"/>
                </a:solidFill>
                <a:latin typeface="Inter"/>
              </a:rPr>
              <a:t>Setoran</a:t>
            </a:r>
            <a:r>
              <a:rPr b="1" i="0" u="none" dirty="0">
                <a:solidFill>
                  <a:srgbClr val="334155"/>
                </a:solidFill>
                <a:latin typeface="Inter"/>
              </a:rPr>
              <a:t>: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Inter"/>
              </a:rPr>
              <a:t>Formulir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Inter"/>
              </a:rPr>
              <a:t>instruksi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Inter"/>
              </a:rPr>
              <a:t>penyetoran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 uang </a:t>
            </a:r>
            <a:r>
              <a:rPr b="0" i="0" u="none" dirty="0" err="1">
                <a:solidFill>
                  <a:srgbClr val="334155"/>
                </a:solidFill>
                <a:latin typeface="Inter"/>
              </a:rPr>
              <a:t>tunai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Inter"/>
              </a:rPr>
              <a:t>dari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Inter"/>
              </a:rPr>
              <a:t>nasabah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3795712"/>
            <a:ext cx="50863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1" i="0" u="none">
                <a:solidFill>
                  <a:srgbClr val="334155"/>
                </a:solidFill>
                <a:latin typeface="Inter"/>
              </a:rPr>
              <a:t>Slip Penarikan:</a:t>
            </a:r>
            <a:r>
              <a:rPr b="0" i="0" u="none">
                <a:solidFill>
                  <a:srgbClr val="334155"/>
                </a:solidFill>
                <a:latin typeface="Inter"/>
              </a:rPr>
              <a:t> Formulir permintaan penarikan dana simpanan.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500562"/>
            <a:ext cx="50863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1" i="0" u="none">
                <a:solidFill>
                  <a:srgbClr val="334155"/>
                </a:solidFill>
                <a:latin typeface="Inter"/>
              </a:rPr>
              <a:t>Buku Tabungan:</a:t>
            </a:r>
            <a:r>
              <a:rPr b="0" i="0" u="none">
                <a:solidFill>
                  <a:srgbClr val="334155"/>
                </a:solidFill>
                <a:latin typeface="Inter"/>
              </a:rPr>
              <a:t> Catatan histori mutasi dan saldo milik nasabah.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5205412"/>
            <a:ext cx="50863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1" i="0" u="none">
                <a:solidFill>
                  <a:srgbClr val="334155"/>
                </a:solidFill>
                <a:latin typeface="Inter"/>
              </a:rPr>
              <a:t>Buku Kas / Rekap Harian:</a:t>
            </a:r>
            <a:r>
              <a:rPr b="0" i="0" u="none">
                <a:solidFill>
                  <a:srgbClr val="334155"/>
                </a:solidFill>
                <a:latin typeface="Inter"/>
              </a:rPr>
              <a:t> Catatan rekapitulasi penerimaan &amp; pengeluaran kas harian.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6975" y="2071687"/>
            <a:ext cx="5372100" cy="36004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33400" y="3090862"/>
            <a:ext cx="209550" cy="3061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2000" b="1" i="0" u="none">
                <a:solidFill>
                  <a:srgbClr val="0D9488"/>
                </a:solidFill>
                <a:latin typeface="Inter"/>
              </a:rP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3795712"/>
            <a:ext cx="209550" cy="3061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2000" b="1" i="0" u="none">
                <a:solidFill>
                  <a:srgbClr val="0D9488"/>
                </a:solidFill>
                <a:latin typeface="Inter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4500562"/>
            <a:ext cx="209550" cy="3061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2000" b="1" i="0" u="none">
                <a:solidFill>
                  <a:srgbClr val="0D9488"/>
                </a:solidFill>
                <a:latin typeface="Inter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" y="5205412"/>
            <a:ext cx="209550" cy="3061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2000" b="1" i="0" u="none">
                <a:solidFill>
                  <a:srgbClr val="0D9488"/>
                </a:solidFill>
                <a:latin typeface="Inter"/>
              </a:rP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823144"/>
            <a:ext cx="11658600" cy="48731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50"/>
              </a:lnSpc>
            </a:pPr>
            <a:r>
              <a:rPr sz="3600" b="0" i="0" u="none">
                <a:solidFill>
                  <a:srgbClr val="0F172A"/>
                </a:solidFill>
                <a:latin typeface="Plus Jakarta Sans ExtraBold"/>
              </a:rPr>
              <a:t>Dokumen &amp; Bukti Transaksi Kas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33400" y="1304925"/>
            <a:ext cx="95250" cy="3429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501628"/>
            <a:ext cx="2558653" cy="1597818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8816" y="3501628"/>
            <a:ext cx="2558653" cy="1597818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4232" y="3501628"/>
            <a:ext cx="2558653" cy="1597818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9649" y="3501628"/>
            <a:ext cx="2558653" cy="1597818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565" y="419100"/>
            <a:ext cx="1895623" cy="2952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495300"/>
            <a:ext cx="150614" cy="14287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104900" y="3105917"/>
            <a:ext cx="9982200" cy="3810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4" name="TextBox 13"/>
          <p:cNvSpPr txBox="1"/>
          <p:nvPr/>
        </p:nvSpPr>
        <p:spPr>
          <a:xfrm>
            <a:off x="733425" y="3701653"/>
            <a:ext cx="2266533" cy="2436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b="1" i="0" u="none">
                <a:solidFill>
                  <a:srgbClr val="1E40AF"/>
                </a:solidFill>
                <a:latin typeface="Plus Jakarta Sans"/>
              </a:rPr>
              <a:t>Pengisian Slip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3425" y="4015978"/>
            <a:ext cx="2158603" cy="883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600" b="0" i="0" u="none">
                <a:solidFill>
                  <a:srgbClr val="475569"/>
                </a:solidFill>
                <a:latin typeface="Inter"/>
              </a:rPr>
              <a:t>Nasabah mengisi slip setoran &amp; menyerahkan bersama uang tunai serta buku tabungan.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88841" y="3701653"/>
            <a:ext cx="2266533" cy="2436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b="1" i="0" u="none">
                <a:solidFill>
                  <a:srgbClr val="1E40AF"/>
                </a:solidFill>
                <a:latin typeface="Plus Jakarta Sans"/>
              </a:rPr>
              <a:t>Verifikasi Teller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88841" y="4015978"/>
            <a:ext cx="2158603" cy="883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600" b="0" i="0" u="none">
                <a:solidFill>
                  <a:srgbClr val="475569"/>
                </a:solidFill>
                <a:latin typeface="Inter"/>
              </a:rPr>
              <a:t>Teller memverifikasi kelengkapan data slip dan menghitung fisik uang secara teliti.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4257" y="3701653"/>
            <a:ext cx="2266533" cy="2436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b="1" i="0" u="none">
                <a:solidFill>
                  <a:srgbClr val="1E40AF"/>
                </a:solidFill>
                <a:latin typeface="Plus Jakarta Sans"/>
              </a:rPr>
              <a:t>Input System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44257" y="4015978"/>
            <a:ext cx="2158603" cy="883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600" b="0" i="0" u="none">
                <a:solidFill>
                  <a:srgbClr val="475569"/>
                </a:solidFill>
                <a:latin typeface="Inter"/>
              </a:rPr>
              <a:t>Teller mencatat transaksi pada sistem perbankan &amp; mencetak saldo buku tabungan.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99674" y="3701653"/>
            <a:ext cx="2266533" cy="2436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b="1" i="0" u="none">
                <a:solidFill>
                  <a:srgbClr val="1E40AF"/>
                </a:solidFill>
                <a:latin typeface="Plus Jakarta Sans"/>
              </a:rPr>
              <a:t>Penyerahan &amp; Arsip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99674" y="4015978"/>
            <a:ext cx="2158603" cy="883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600" b="0" i="0" u="none">
                <a:solidFill>
                  <a:srgbClr val="475569"/>
                </a:solidFill>
                <a:latin typeface="Inter"/>
              </a:rPr>
              <a:t>Buku tabungan diserahkan ke nasabah, sedangkan slip setoran diarsip untuk pembukuan.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6565" y="1195485"/>
            <a:ext cx="11658600" cy="48731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50"/>
              </a:lnSpc>
            </a:pPr>
            <a:r>
              <a:rPr sz="3600" b="0" i="0" u="none" dirty="0">
                <a:solidFill>
                  <a:srgbClr val="0F172A"/>
                </a:solidFill>
                <a:latin typeface="Plus Jakarta Sans ExtraBold"/>
              </a:rPr>
              <a:t>Alur </a:t>
            </a:r>
            <a:r>
              <a:rPr sz="3600" b="0" i="0" u="none" dirty="0" err="1">
                <a:solidFill>
                  <a:srgbClr val="0F172A"/>
                </a:solidFill>
                <a:latin typeface="Plus Jakarta Sans ExtraBold"/>
              </a:rPr>
              <a:t>Operasional</a:t>
            </a:r>
            <a:r>
              <a:rPr sz="3600" b="0" i="0" u="none" dirty="0">
                <a:solidFill>
                  <a:srgbClr val="0F172A"/>
                </a:solidFill>
                <a:latin typeface="Plus Jakarta Sans ExtraBold"/>
              </a:rPr>
              <a:t> </a:t>
            </a:r>
            <a:r>
              <a:rPr sz="3600" b="0" i="0" u="none" dirty="0" err="1">
                <a:solidFill>
                  <a:srgbClr val="0F172A"/>
                </a:solidFill>
                <a:latin typeface="Plus Jakarta Sans ExtraBold"/>
              </a:rPr>
              <a:t>Transaksi</a:t>
            </a:r>
            <a:r>
              <a:rPr sz="3600" b="0" i="0" u="none" dirty="0">
                <a:solidFill>
                  <a:srgbClr val="0F172A"/>
                </a:solidFill>
                <a:latin typeface="Plus Jakarta Sans ExtraBold"/>
              </a:rPr>
              <a:t> </a:t>
            </a:r>
            <a:r>
              <a:rPr sz="3600" b="0" i="0" u="none" dirty="0" err="1">
                <a:solidFill>
                  <a:srgbClr val="0F172A"/>
                </a:solidFill>
                <a:latin typeface="Plus Jakarta Sans ExtraBold"/>
              </a:rPr>
              <a:t>Setoran</a:t>
            </a:r>
            <a:endParaRPr sz="3600" b="0" i="0" u="none" dirty="0">
              <a:solidFill>
                <a:srgbClr val="0F172A"/>
              </a:solidFill>
              <a:latin typeface="Plus Jakarta Sans ExtraBold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533400" y="1304925"/>
            <a:ext cx="95250" cy="3429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4126" y="2872978"/>
            <a:ext cx="457200" cy="4572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39542" y="2872978"/>
            <a:ext cx="457200" cy="4572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94959" y="2872978"/>
            <a:ext cx="457200" cy="4572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50375" y="2872978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121818"/>
            <a:ext cx="11125200" cy="220503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097" y="429733"/>
            <a:ext cx="2185243" cy="2952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495300"/>
            <a:ext cx="131564" cy="1428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8650" y="2467102"/>
            <a:ext cx="111252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Berikut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adalah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contoh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standar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jurnal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akuntansi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untuk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transaksi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 kas Bank Mini </a:t>
            </a:r>
            <a:r>
              <a:rPr sz="1600" b="0" i="0" u="none" dirty="0" err="1">
                <a:solidFill>
                  <a:srgbClr val="334155"/>
                </a:solidFill>
                <a:latin typeface="Inter"/>
              </a:rPr>
              <a:t>Sekolah</a:t>
            </a:r>
            <a:r>
              <a:rPr sz="1600" b="0" i="0" u="none" dirty="0">
                <a:solidFill>
                  <a:srgbClr val="334155"/>
                </a:solidFill>
                <a:latin typeface="Inter"/>
              </a:rPr>
              <a:t>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2925" y="3131343"/>
            <a:ext cx="11106150" cy="2185987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570381"/>
              </p:ext>
            </p:extLst>
          </p:nvPr>
        </p:nvGraphicFramePr>
        <p:xfrm>
          <a:off x="542925" y="2952750"/>
          <a:ext cx="11106148" cy="2201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6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7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97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09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16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28662">
                <a:tc>
                  <a:txBody>
                    <a:bodyPr/>
                    <a:lstStyle/>
                    <a:p>
                      <a:pPr algn="l"/>
                      <a:r>
                        <a:rPr sz="1425" b="1" i="0" u="none">
                          <a:solidFill>
                            <a:srgbClr val="FFFFFF"/>
                          </a:solidFill>
                          <a:latin typeface="Inter"/>
                        </a:rPr>
                        <a:t>Tanggal Transaksi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25" b="1" i="0" u="none">
                          <a:solidFill>
                            <a:srgbClr val="FFFFFF"/>
                          </a:solidFill>
                          <a:latin typeface="Inter"/>
                        </a:rPr>
                        <a:t>Keterangan Transaksi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25" b="1" i="0" u="none">
                          <a:solidFill>
                            <a:srgbClr val="FFFFFF"/>
                          </a:solidFill>
                          <a:latin typeface="Inter"/>
                        </a:rPr>
                        <a:t>Nama Akun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25" b="1" i="0" u="none">
                          <a:solidFill>
                            <a:srgbClr val="FFFFFF"/>
                          </a:solidFill>
                          <a:latin typeface="Inter"/>
                        </a:rPr>
                        <a:t>Debet (Rp)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25" b="1" i="0" u="none">
                          <a:solidFill>
                            <a:srgbClr val="FFFFFF"/>
                          </a:solidFill>
                          <a:latin typeface="Inter"/>
                        </a:rPr>
                        <a:t>Kredit (Rp)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8662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334155"/>
                          </a:solidFill>
                          <a:latin typeface="Inter"/>
                        </a:rPr>
                        <a:t>08 Sept 2026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Penerimaan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setoran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tabungan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Andi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Inter"/>
                        </a:rPr>
                        <a:t>Kas</a:t>
                      </a:r>
                      <a:r>
                        <a:t>
</a:t>
                      </a:r>
                      <a:r>
                        <a:rPr sz="1350" b="0" i="0" u="none">
                          <a:solidFill>
                            <a:srgbClr val="334155"/>
                          </a:solidFill>
                          <a:latin typeface="Inter"/>
                        </a:rPr>
                        <a:t>
           Tabungan Siswa (Andi)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Inter"/>
                        </a:rPr>
                        <a:t>100.000</a:t>
                      </a:r>
                      <a:r>
                        <a:t>
</a:t>
                      </a:r>
                      <a:r>
                        <a:rPr sz="1350" b="0" i="0" u="none">
                          <a:solidFill>
                            <a:srgbClr val="334155"/>
                          </a:solidFill>
                          <a:latin typeface="Inter"/>
                        </a:rPr>
                        <a:t>
         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Inter"/>
                        </a:rPr>
                        <a:t>-</a:t>
                      </a:r>
                      <a:r>
                        <a:t>
</a:t>
                      </a:r>
                      <a:r>
                        <a:rPr sz="1350" b="0" i="0" u="none">
                          <a:solidFill>
                            <a:srgbClr val="334155"/>
                          </a:solidFill>
                          <a:latin typeface="Inter"/>
                        </a:rPr>
                        <a:t>
         100.000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8663">
                <a:tc>
                  <a:txBody>
                    <a:bodyPr/>
                    <a:lstStyle/>
                    <a:p>
                      <a:pPr algn="l"/>
                      <a:r>
                        <a:rPr sz="1350" b="1" i="0" u="none" dirty="0">
                          <a:solidFill>
                            <a:srgbClr val="334155"/>
                          </a:solidFill>
                          <a:latin typeface="Inter"/>
                        </a:rPr>
                        <a:t>09 Sept 2026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Penarikan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tunai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tabungan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Budi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Tabungan </a:t>
                      </a:r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Siswa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(Budi)</a:t>
                      </a:r>
                      <a:r>
                        <a:rPr dirty="0"/>
                        <a:t>
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
           Kas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Inter"/>
                        </a:rPr>
                        <a:t>50.000</a:t>
                      </a:r>
                      <a:r>
                        <a:t>
</a:t>
                      </a:r>
                      <a:r>
                        <a:rPr sz="1350" b="0" i="0" u="none">
                          <a:solidFill>
                            <a:srgbClr val="334155"/>
                          </a:solidFill>
                          <a:latin typeface="Inter"/>
                        </a:rPr>
                        <a:t>
         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-</a:t>
                      </a:r>
                      <a:r>
                        <a:rPr dirty="0"/>
                        <a:t>
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
         50.000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42925" y="4502943"/>
            <a:ext cx="217676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0" name="Rectangle 9"/>
          <p:cNvSpPr/>
          <p:nvPr/>
        </p:nvSpPr>
        <p:spPr>
          <a:xfrm>
            <a:off x="2719685" y="4502943"/>
            <a:ext cx="349701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1" name="Rectangle 10"/>
          <p:cNvSpPr/>
          <p:nvPr/>
        </p:nvSpPr>
        <p:spPr>
          <a:xfrm>
            <a:off x="6216699" y="4502943"/>
            <a:ext cx="254972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2" name="Rectangle 11"/>
          <p:cNvSpPr/>
          <p:nvPr/>
        </p:nvSpPr>
        <p:spPr>
          <a:xfrm>
            <a:off x="8766423" y="4502943"/>
            <a:ext cx="143098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3" name="Rectangle 12"/>
          <p:cNvSpPr/>
          <p:nvPr/>
        </p:nvSpPr>
        <p:spPr>
          <a:xfrm>
            <a:off x="10197405" y="4502943"/>
            <a:ext cx="145166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4" name="TextBox 13"/>
          <p:cNvSpPr txBox="1"/>
          <p:nvPr/>
        </p:nvSpPr>
        <p:spPr>
          <a:xfrm>
            <a:off x="629097" y="1079128"/>
            <a:ext cx="11658600" cy="48731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50"/>
              </a:lnSpc>
            </a:pPr>
            <a:r>
              <a:rPr sz="3200" b="0" i="0" u="none" dirty="0" err="1">
                <a:solidFill>
                  <a:srgbClr val="0F172A"/>
                </a:solidFill>
                <a:latin typeface="Plus Jakarta Sans ExtraBold"/>
              </a:rPr>
              <a:t>Contoh</a:t>
            </a:r>
            <a:r>
              <a:rPr sz="3200" b="0" i="0" u="none" dirty="0">
                <a:solidFill>
                  <a:srgbClr val="0F172A"/>
                </a:solidFill>
                <a:latin typeface="Plus Jakarta Sans ExtraBold"/>
              </a:rPr>
              <a:t> </a:t>
            </a:r>
            <a:r>
              <a:rPr sz="3200" b="0" i="0" u="none" dirty="0" err="1">
                <a:solidFill>
                  <a:srgbClr val="0F172A"/>
                </a:solidFill>
                <a:latin typeface="Plus Jakarta Sans ExtraBold"/>
              </a:rPr>
              <a:t>Pencatatan</a:t>
            </a:r>
            <a:r>
              <a:rPr sz="3200" b="0" i="0" u="none" dirty="0">
                <a:solidFill>
                  <a:srgbClr val="0F172A"/>
                </a:solidFill>
                <a:latin typeface="Plus Jakarta Sans ExtraBold"/>
              </a:rPr>
              <a:t> </a:t>
            </a:r>
            <a:r>
              <a:rPr sz="3200" b="0" i="0" u="none" dirty="0" err="1">
                <a:solidFill>
                  <a:srgbClr val="0F172A"/>
                </a:solidFill>
                <a:latin typeface="Plus Jakarta Sans ExtraBold"/>
              </a:rPr>
              <a:t>Jurnal</a:t>
            </a:r>
            <a:r>
              <a:rPr sz="3200" b="0" i="0" u="none" dirty="0">
                <a:solidFill>
                  <a:srgbClr val="0F172A"/>
                </a:solidFill>
                <a:latin typeface="Plus Jakarta Sans ExtraBold"/>
              </a:rPr>
              <a:t> </a:t>
            </a:r>
            <a:r>
              <a:rPr sz="3200" b="0" i="0" u="none" dirty="0" err="1">
                <a:solidFill>
                  <a:srgbClr val="0F172A"/>
                </a:solidFill>
                <a:latin typeface="Plus Jakarta Sans ExtraBold"/>
              </a:rPr>
              <a:t>Sederhana</a:t>
            </a:r>
            <a:endParaRPr sz="3200" b="0" i="0" u="none" dirty="0">
              <a:solidFill>
                <a:srgbClr val="0F172A"/>
              </a:solidFill>
              <a:latin typeface="Plus Jakarta Sans ExtraBold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33400" y="1304925"/>
            <a:ext cx="95250" cy="3429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8220" y="2295525"/>
            <a:ext cx="1135409" cy="2952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95500" y="2705100"/>
            <a:ext cx="8001000" cy="6796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250"/>
              </a:lnSpc>
            </a:pPr>
            <a:r>
              <a:rPr sz="4400" b="0" i="0" u="none">
                <a:solidFill>
                  <a:srgbClr val="FFFFFF"/>
                </a:solidFill>
                <a:latin typeface="Plus Jakarta Sans ExtraBold"/>
              </a:rPr>
              <a:t>Pengendalian &amp; Rekonsiliasi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3876675"/>
            <a:ext cx="7620000" cy="6736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2000" b="0" i="0" u="none">
                <a:solidFill>
                  <a:srgbClr val="BFDBFE"/>
                </a:solidFill>
                <a:latin typeface="Inter"/>
              </a:rPr>
              <a:t>Prosedur pengawasan internal untuk menjaga keamanan uang kas dan memastikan kesesuaian fisik uang dengan catatan.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469356"/>
            <a:ext cx="5391150" cy="303371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2469356"/>
            <a:ext cx="5391150" cy="303371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565" y="419100"/>
            <a:ext cx="2617589" cy="2952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495300"/>
            <a:ext cx="150614" cy="1428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1100" y="2783681"/>
            <a:ext cx="4650581" cy="30956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37"/>
              </a:lnSpc>
            </a:pPr>
            <a:r>
              <a:rPr sz="2400" b="1" i="0" u="none">
                <a:solidFill>
                  <a:srgbClr val="1E40AF"/>
                </a:solidFill>
                <a:latin typeface="Plus Jakarta Sans"/>
              </a:rPr>
              <a:t>Pengendalian Internal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3245643"/>
            <a:ext cx="4762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0" i="0" u="none">
                <a:solidFill>
                  <a:srgbClr val="334155"/>
                </a:solidFill>
                <a:latin typeface="Inter"/>
              </a:rPr>
              <a:t>• Pemisahan tugas antara penerima kas, pencatat jurnal, dan pemeriksa.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725" y="3931443"/>
            <a:ext cx="4762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0" i="0" u="none">
                <a:solidFill>
                  <a:srgbClr val="334155"/>
                </a:solidFill>
                <a:latin typeface="Inter"/>
              </a:rPr>
              <a:t>• Setiap transaksi wajib dilandasi bukti slip yang valid &amp; diotorisasi.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7725" y="4617243"/>
            <a:ext cx="4762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0" i="0" u="none">
                <a:solidFill>
                  <a:srgbClr val="334155"/>
                </a:solidFill>
                <a:latin typeface="Inter"/>
              </a:rPr>
              <a:t>• Dokumen transaksi dan uang kas disimpan di tempat aman berterali/brankas.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86575" y="2783681"/>
            <a:ext cx="4680585" cy="30956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37"/>
              </a:lnSpc>
            </a:pPr>
            <a:r>
              <a:rPr sz="2400" b="1" i="0" u="none">
                <a:solidFill>
                  <a:srgbClr val="1E40AF"/>
                </a:solidFill>
                <a:latin typeface="Plus Jakarta Sans"/>
              </a:rPr>
              <a:t>Rekonsiliasi Kas Harian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1775" y="3245643"/>
            <a:ext cx="4762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0" i="0" u="none">
                <a:solidFill>
                  <a:srgbClr val="334155"/>
                </a:solidFill>
                <a:latin typeface="Inter"/>
              </a:rPr>
              <a:t>• Rekonsiliasi adalah proses mencocokkan jumlah kas fisik dengan saldo pembukuan.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1775" y="3931443"/>
            <a:ext cx="4762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0" i="0" u="none">
                <a:solidFill>
                  <a:srgbClr val="334155"/>
                </a:solidFill>
                <a:latin typeface="Inter"/>
              </a:rPr>
              <a:t>• Bertujuan mendeteksi selisih kas, kesalahan input, atau transaksi tertunda.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1775" y="4617243"/>
            <a:ext cx="4762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0" i="0" u="none">
                <a:solidFill>
                  <a:srgbClr val="334155"/>
                </a:solidFill>
                <a:latin typeface="Inter"/>
              </a:rPr>
              <a:t>• </a:t>
            </a:r>
            <a:r>
              <a:rPr b="1" i="0" u="none">
                <a:solidFill>
                  <a:srgbClr val="334155"/>
                </a:solidFill>
                <a:latin typeface="Inter"/>
              </a:rPr>
              <a:t>Prinsip:</a:t>
            </a:r>
            <a:r>
              <a:rPr b="0" i="0" u="none">
                <a:solidFill>
                  <a:srgbClr val="334155"/>
                </a:solidFill>
                <a:latin typeface="Inter"/>
              </a:rPr>
              <a:t> Kas Fisik = Kas Menurut Catatan Pembukuan Harian.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7725" y="2814637"/>
            <a:ext cx="219075" cy="2476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1775" y="2814637"/>
            <a:ext cx="190500" cy="2476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33400" y="823144"/>
            <a:ext cx="11658600" cy="48731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50"/>
              </a:lnSpc>
            </a:pPr>
            <a:r>
              <a:rPr sz="3600" b="0" i="0" u="none">
                <a:solidFill>
                  <a:srgbClr val="0F172A"/>
                </a:solidFill>
                <a:latin typeface="Plus Jakarta Sans ExtraBold"/>
              </a:rPr>
              <a:t>Pengendalian Internal &amp; Rekonsiliasi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33400" y="1304925"/>
            <a:ext cx="95250" cy="3429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928937"/>
            <a:ext cx="5391150" cy="21145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4598193"/>
            <a:ext cx="5391150" cy="4953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629" y="440366"/>
            <a:ext cx="2240458" cy="2952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495300"/>
            <a:ext cx="169664" cy="1428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67450" y="2878931"/>
            <a:ext cx="5660707" cy="3095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37"/>
              </a:lnSpc>
            </a:pPr>
            <a:r>
              <a:rPr sz="2000" b="1" i="0" u="none">
                <a:solidFill>
                  <a:srgbClr val="0F172A"/>
                </a:solidFill>
                <a:latin typeface="Plus Jakarta Sans"/>
              </a:rPr>
              <a:t>Skenario Transaksi Hari Ini: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67450" y="3340893"/>
            <a:ext cx="53911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600" b="0" i="0" u="none">
                <a:solidFill>
                  <a:srgbClr val="334155"/>
                </a:solidFill>
                <a:latin typeface="Inter"/>
              </a:rPr>
              <a:t>1. Setoran tabungan dari Andi: </a:t>
            </a:r>
            <a:r>
              <a:rPr sz="1600" b="1" i="0" u="none">
                <a:solidFill>
                  <a:srgbClr val="334155"/>
                </a:solidFill>
                <a:latin typeface="Inter"/>
              </a:rPr>
              <a:t>+Rp 50.000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67450" y="3740943"/>
            <a:ext cx="53911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600" b="0" i="0" u="none">
                <a:solidFill>
                  <a:srgbClr val="334155"/>
                </a:solidFill>
                <a:latin typeface="Inter"/>
              </a:rPr>
              <a:t>2. Setoran tabungan dari Budi: </a:t>
            </a:r>
            <a:r>
              <a:rPr sz="1600" b="1" i="0" u="none">
                <a:solidFill>
                  <a:srgbClr val="334155"/>
                </a:solidFill>
                <a:latin typeface="Inter"/>
              </a:rPr>
              <a:t>+Rp 75.000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67450" y="4140993"/>
            <a:ext cx="53911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600" b="0" i="0" u="none">
                <a:solidFill>
                  <a:srgbClr val="334155"/>
                </a:solidFill>
                <a:latin typeface="Inter"/>
              </a:rPr>
              <a:t>3. Penarikan tabungan oleh Citra: </a:t>
            </a:r>
            <a:r>
              <a:rPr sz="1600" b="1" i="0" u="none">
                <a:solidFill>
                  <a:srgbClr val="334155"/>
                </a:solidFill>
                <a:latin typeface="Inter"/>
              </a:rPr>
              <a:t>-Rp 25.000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450" y="3328987"/>
            <a:ext cx="4591050" cy="9921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7500"/>
              </a:lnSpc>
            </a:pPr>
            <a:r>
              <a:rPr sz="8000" b="0" i="0" u="none">
                <a:solidFill>
                  <a:srgbClr val="2563EB"/>
                </a:solidFill>
                <a:latin typeface="Plus Jakarta Sans ExtraBold"/>
              </a:rPr>
              <a:t>+100K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3450" y="4395787"/>
            <a:ext cx="459105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b="1" i="0" u="none">
                <a:solidFill>
                  <a:srgbClr val="1E3A8A"/>
                </a:solidFill>
                <a:latin typeface="Inter"/>
              </a:rPr>
              <a:t>Perubahan Bersih Saldo Kas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8650" y="992822"/>
            <a:ext cx="11658600" cy="48731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50"/>
              </a:lnSpc>
            </a:pPr>
            <a:r>
              <a:rPr sz="3200" b="0" i="0" u="none" dirty="0">
                <a:solidFill>
                  <a:srgbClr val="0F172A"/>
                </a:solidFill>
                <a:latin typeface="Plus Jakarta Sans ExtraBold"/>
              </a:rPr>
              <a:t>Studi Kasus </a:t>
            </a:r>
            <a:r>
              <a:rPr sz="3200" b="0" i="0" u="none" dirty="0" err="1">
                <a:solidFill>
                  <a:srgbClr val="0F172A"/>
                </a:solidFill>
                <a:latin typeface="Plus Jakarta Sans ExtraBold"/>
              </a:rPr>
              <a:t>Perhitungan</a:t>
            </a:r>
            <a:r>
              <a:rPr sz="3200" b="0" i="0" u="none" dirty="0">
                <a:solidFill>
                  <a:srgbClr val="0F172A"/>
                </a:solidFill>
                <a:latin typeface="Plus Jakarta Sans ExtraBold"/>
              </a:rPr>
              <a:t> Kas Harian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33400" y="1304925"/>
            <a:ext cx="95250" cy="3429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407443"/>
            <a:ext cx="2638425" cy="315753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325" y="2407443"/>
            <a:ext cx="2638425" cy="315753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407443"/>
            <a:ext cx="2638425" cy="3157537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0175" y="2407443"/>
            <a:ext cx="2638425" cy="3157537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097" y="429733"/>
            <a:ext cx="2270968" cy="2952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495300"/>
            <a:ext cx="188714" cy="1428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0575" y="2664618"/>
            <a:ext cx="552450" cy="5524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90575" y="3388518"/>
            <a:ext cx="2230278" cy="2696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sz="2000" b="1" i="0" u="none">
                <a:solidFill>
                  <a:srgbClr val="0F172A"/>
                </a:solidFill>
                <a:latin typeface="Plus Jakarta Sans"/>
              </a:rPr>
              <a:t>Kelompok 1 &amp;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0575" y="3764756"/>
            <a:ext cx="2124075" cy="1528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600" b="1" i="0" u="none">
                <a:solidFill>
                  <a:srgbClr val="475569"/>
                </a:solidFill>
                <a:latin typeface="Inter"/>
              </a:rPr>
              <a:t>Koordinator &amp; CS:</a:t>
            </a:r>
            <a:r>
              <a:rPr sz="1600" b="0" i="0" u="none">
                <a:solidFill>
                  <a:srgbClr val="475569"/>
                </a:solidFill>
                <a:latin typeface="Inter"/>
              </a:rPr>
              <a:t> Membuka loket pendaftaran, membagikan formulir, dan melayani pembukaan rekening baru.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9500" y="2664618"/>
            <a:ext cx="552450" cy="5524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19500" y="3388518"/>
            <a:ext cx="2230278" cy="2696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sz="2000" b="1" i="0" u="none">
                <a:solidFill>
                  <a:srgbClr val="0F172A"/>
                </a:solidFill>
                <a:latin typeface="Plus Jakarta Sans"/>
              </a:rPr>
              <a:t>Kelompok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19500" y="3764756"/>
            <a:ext cx="2124075" cy="1528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600" b="1" i="0" u="none">
                <a:solidFill>
                  <a:srgbClr val="475569"/>
                </a:solidFill>
                <a:latin typeface="Inter"/>
              </a:rPr>
              <a:t>Teller Kasir:</a:t>
            </a:r>
            <a:r>
              <a:rPr sz="1600" b="0" i="0" u="none">
                <a:solidFill>
                  <a:srgbClr val="475569"/>
                </a:solidFill>
                <a:latin typeface="Inter"/>
              </a:rPr>
              <a:t> Menerima uang setoran, menghitung fisik kas, memproses penarikan, &amp; mencetak saldo tabungan.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48425" y="2664618"/>
            <a:ext cx="552450" cy="5524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448425" y="3388518"/>
            <a:ext cx="2230278" cy="2696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sz="2000" b="1" i="0" u="none">
                <a:solidFill>
                  <a:srgbClr val="0F172A"/>
                </a:solidFill>
                <a:latin typeface="Plus Jakarta Sans"/>
              </a:rPr>
              <a:t>Kelompok 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8425" y="3764756"/>
            <a:ext cx="2124075" cy="1285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600" b="1" i="0" u="none">
                <a:solidFill>
                  <a:srgbClr val="475569"/>
                </a:solidFill>
                <a:latin typeface="Inter"/>
              </a:rPr>
              <a:t>Bagian Pembukuan:</a:t>
            </a:r>
            <a:r>
              <a:rPr sz="1600" b="0" i="0" u="none">
                <a:solidFill>
                  <a:srgbClr val="475569"/>
                </a:solidFill>
                <a:latin typeface="Inter"/>
              </a:rPr>
              <a:t> Mengumpulkan slip transaksi, mencatat jurnal kas harian, dan mengecek saldo akhir.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77350" y="2664618"/>
            <a:ext cx="552450" cy="5524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277350" y="3388518"/>
            <a:ext cx="2230278" cy="2696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sz="2000" b="1" i="0" u="none">
                <a:solidFill>
                  <a:srgbClr val="0F172A"/>
                </a:solidFill>
                <a:latin typeface="Plus Jakarta Sans"/>
              </a:rPr>
              <a:t>Kelompok 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77350" y="3764756"/>
            <a:ext cx="2124075" cy="127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600" b="1" i="0" u="none">
                <a:solidFill>
                  <a:srgbClr val="475569"/>
                </a:solidFill>
                <a:latin typeface="Inter"/>
              </a:rPr>
              <a:t>Nasabah (Siswa):</a:t>
            </a:r>
            <a:r>
              <a:rPr sz="1600" b="0" i="0" u="none">
                <a:solidFill>
                  <a:srgbClr val="475569"/>
                </a:solidFill>
                <a:latin typeface="Inter"/>
              </a:rPr>
              <a:t> Melakukan simulasi transaksi penyetoran &amp; penarikan dana sesuai skenario latihan.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9637" y="2817018"/>
            <a:ext cx="314325" cy="24765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38562" y="2817018"/>
            <a:ext cx="314325" cy="24765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86537" y="2817018"/>
            <a:ext cx="276225" cy="247650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415462" y="2817018"/>
            <a:ext cx="276225" cy="24765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33400" y="816348"/>
            <a:ext cx="11658600" cy="50090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50"/>
              </a:lnSpc>
            </a:pPr>
            <a:r>
              <a:rPr sz="3600" b="0" i="0" u="none">
                <a:solidFill>
                  <a:srgbClr val="0F172A"/>
                </a:solidFill>
                <a:latin typeface="Plus Jakarta Sans ExtraBold"/>
              </a:rPr>
              <a:t>Aktivitas Praktik Roleplay Kelas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33400" y="1304925"/>
            <a:ext cx="95250" cy="3429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097" y="429733"/>
            <a:ext cx="2484239" cy="2952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495300"/>
            <a:ext cx="131564" cy="1428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62025" y="2843212"/>
            <a:ext cx="10696575" cy="5770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1" i="0" u="none" dirty="0" err="1">
                <a:solidFill>
                  <a:srgbClr val="334155"/>
                </a:solidFill>
                <a:latin typeface="Inter"/>
              </a:rPr>
              <a:t>Pentingnya</a:t>
            </a:r>
            <a:r>
              <a:rPr b="1" i="0" u="none" dirty="0">
                <a:solidFill>
                  <a:srgbClr val="334155"/>
                </a:solidFill>
                <a:latin typeface="Inter"/>
              </a:rPr>
              <a:t> Bukti </a:t>
            </a:r>
            <a:r>
              <a:rPr b="1" i="0" u="none" dirty="0" err="1">
                <a:solidFill>
                  <a:srgbClr val="334155"/>
                </a:solidFill>
                <a:latin typeface="Inter"/>
              </a:rPr>
              <a:t>Transaksi</a:t>
            </a:r>
            <a:r>
              <a:rPr b="1" i="0" u="none" dirty="0">
                <a:solidFill>
                  <a:srgbClr val="334155"/>
                </a:solidFill>
                <a:latin typeface="Inter"/>
              </a:rPr>
              <a:t>: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Inter"/>
              </a:rPr>
              <a:t>Setiap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Inter"/>
              </a:rPr>
              <a:t>arus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 uang kas </a:t>
            </a:r>
            <a:r>
              <a:rPr b="0" i="0" u="none" dirty="0" err="1">
                <a:solidFill>
                  <a:srgbClr val="334155"/>
                </a:solidFill>
                <a:latin typeface="Inter"/>
              </a:rPr>
              <a:t>masuk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Inter"/>
              </a:rPr>
              <a:t>atau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Inter"/>
              </a:rPr>
              <a:t>keluar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Inter"/>
              </a:rPr>
              <a:t>wajib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Inter"/>
              </a:rPr>
              <a:t>disertai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Inter"/>
              </a:rPr>
              <a:t>bukti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Inter"/>
              </a:rPr>
              <a:t>tertulis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 yang </a:t>
            </a:r>
            <a:r>
              <a:rPr b="0" i="0" u="none" dirty="0" err="1">
                <a:solidFill>
                  <a:srgbClr val="334155"/>
                </a:solidFill>
                <a:latin typeface="Inter"/>
              </a:rPr>
              <a:t>sah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 dan </a:t>
            </a:r>
            <a:r>
              <a:rPr b="0" i="0" u="none" dirty="0" err="1">
                <a:solidFill>
                  <a:srgbClr val="334155"/>
                </a:solidFill>
                <a:latin typeface="Inter"/>
              </a:rPr>
              <a:t>terverifikasi</a:t>
            </a:r>
            <a:r>
              <a:rPr b="0" i="0" u="none" dirty="0">
                <a:solidFill>
                  <a:srgbClr val="334155"/>
                </a:solidFill>
                <a:latin typeface="Inter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2025" y="3605212"/>
            <a:ext cx="10696575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1" i="0" u="none">
                <a:solidFill>
                  <a:srgbClr val="334155"/>
                </a:solidFill>
                <a:latin typeface="Inter"/>
              </a:rPr>
              <a:t>Karakter Profesional:</a:t>
            </a:r>
            <a:r>
              <a:rPr b="0" i="0" u="none">
                <a:solidFill>
                  <a:srgbClr val="334155"/>
                </a:solidFill>
                <a:latin typeface="Inter"/>
              </a:rPr>
              <a:t> Ketelitian dalam mengoperasikan uang dan kejujuran merupakan pondasi utama seorang staf akuntansi perbankan.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2025" y="4367212"/>
            <a:ext cx="10696575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1" i="0" u="none">
                <a:solidFill>
                  <a:srgbClr val="334155"/>
                </a:solidFill>
                <a:latin typeface="Inter"/>
              </a:rPr>
              <a:t>Pengalaman Dunia Kerja:</a:t>
            </a:r>
            <a:r>
              <a:rPr b="0" i="0" u="none">
                <a:solidFill>
                  <a:srgbClr val="334155"/>
                </a:solidFill>
                <a:latin typeface="Inter"/>
              </a:rPr>
              <a:t> Praktik Bank Mini membekali siswa dengan portofolio keterampilan nyata sebelum melaksanakan Praktik Kerja Lapangan (PKL).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2876550"/>
            <a:ext cx="247650" cy="2571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3638550"/>
            <a:ext cx="247650" cy="2571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4400550"/>
            <a:ext cx="247650" cy="2571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3400" y="823144"/>
            <a:ext cx="11658600" cy="48731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750"/>
              </a:lnSpc>
            </a:pPr>
            <a:r>
              <a:rPr sz="3600" b="0" i="0" u="none">
                <a:solidFill>
                  <a:srgbClr val="0F172A"/>
                </a:solidFill>
                <a:latin typeface="Plus Jakarta Sans ExtraBold"/>
              </a:rPr>
              <a:t>Refleksi Pembelajaran Siswa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33400" y="1304925"/>
            <a:ext cx="95250" cy="3429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392" y="1947862"/>
            <a:ext cx="2665214" cy="2952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45468" y="2357437"/>
            <a:ext cx="8501062" cy="762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sz="4800" b="0" i="0" u="none">
                <a:solidFill>
                  <a:srgbClr val="FFFFFF"/>
                </a:solidFill>
                <a:latin typeface="Plus Jakarta Sans ExtraBold"/>
              </a:rPr>
              <a:t>Ada Pertanyaan?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47875" y="3309937"/>
            <a:ext cx="80962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1800" b="0" i="0" u="none">
                <a:solidFill>
                  <a:srgbClr val="93C5FD"/>
                </a:solidFill>
                <a:latin typeface="Inter"/>
              </a:rPr>
              <a:t>Mari berdiskusi mengenai persiapan dan simulasi pembentukan Bank Mini Sekolah kita!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1308</Words>
  <Application>Microsoft Office PowerPoint</Application>
  <PresentationFormat>Widescreen</PresentationFormat>
  <Paragraphs>171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Inter</vt:lpstr>
      <vt:lpstr>Inter Medium</vt:lpstr>
      <vt:lpstr>Plus Jakarta Sans</vt:lpstr>
      <vt:lpstr>Plus Jakarta Sans ExtraBold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Pinta Dabutar</cp:lastModifiedBy>
  <cp:revision>3</cp:revision>
  <dcterms:created xsi:type="dcterms:W3CDTF">2013-01-27T09:14:16Z</dcterms:created>
  <dcterms:modified xsi:type="dcterms:W3CDTF">2026-09-08T16:26:38Z</dcterms:modified>
  <cp:category/>
</cp:coreProperties>
</file>