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46" d="100"/>
          <a:sy n="46" d="100"/>
        </p:scale>
        <p:origin x="891" y="62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799549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76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869680" y="-2103120"/>
            <a:ext cx="5943600" cy="5943600"/>
          </a:xfrm>
          <a:prstGeom prst="ellipse">
            <a:avLst/>
          </a:prstGeom>
          <a:solidFill>
            <a:srgbClr val="141B45"/>
          </a:solidFill>
          <a:ln/>
        </p:spPr>
      </p:sp>
      <p:sp>
        <p:nvSpPr>
          <p:cNvPr id="3" name="Shape 1"/>
          <p:cNvSpPr/>
          <p:nvPr/>
        </p:nvSpPr>
        <p:spPr>
          <a:xfrm>
            <a:off x="9692640" y="-1280160"/>
            <a:ext cx="4206240" cy="4206240"/>
          </a:xfrm>
          <a:prstGeom prst="ellipse">
            <a:avLst/>
          </a:prstGeom>
          <a:solidFill>
            <a:srgbClr val="C9A227"/>
          </a:solidFill>
          <a:ln/>
        </p:spPr>
      </p:sp>
      <p:sp>
        <p:nvSpPr>
          <p:cNvPr id="4" name="Shape 2"/>
          <p:cNvSpPr/>
          <p:nvPr/>
        </p:nvSpPr>
        <p:spPr>
          <a:xfrm>
            <a:off x="-1463040" y="4937760"/>
            <a:ext cx="3291840" cy="3291840"/>
          </a:xfrm>
          <a:prstGeom prst="ellipse">
            <a:avLst/>
          </a:prstGeom>
          <a:solidFill>
            <a:srgbClr val="2E5266"/>
          </a:solidFill>
          <a:ln/>
        </p:spPr>
      </p:sp>
      <p:sp>
        <p:nvSpPr>
          <p:cNvPr id="5" name="Text 3"/>
          <p:cNvSpPr/>
          <p:nvPr/>
        </p:nvSpPr>
        <p:spPr>
          <a:xfrm>
            <a:off x="937260" y="1183376"/>
            <a:ext cx="7772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600" b="1" kern="0" spc="400" dirty="0">
                <a:solidFill>
                  <a:srgbClr val="C9A2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AKUNTANSI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777240" y="1549136"/>
            <a:ext cx="96012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5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SOAL TKA AKUNTANSI</a:t>
            </a:r>
            <a:endParaRPr lang="en-US" sz="5000" dirty="0"/>
          </a:p>
        </p:txBody>
      </p:sp>
      <p:sp>
        <p:nvSpPr>
          <p:cNvPr id="7" name="Text 5"/>
          <p:cNvSpPr/>
          <p:nvPr/>
        </p:nvSpPr>
        <p:spPr>
          <a:xfrm>
            <a:off x="777240" y="2994660"/>
            <a:ext cx="8686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8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Kunci Jawaban &amp; Pembahasan</a:t>
            </a:r>
            <a:endParaRPr lang="en-US" sz="1800" dirty="0"/>
          </a:p>
        </p:txBody>
      </p:sp>
      <p:sp>
        <p:nvSpPr>
          <p:cNvPr id="8" name="Shape 6"/>
          <p:cNvSpPr/>
          <p:nvPr/>
        </p:nvSpPr>
        <p:spPr>
          <a:xfrm>
            <a:off x="822960" y="4297680"/>
            <a:ext cx="1403604" cy="384048"/>
          </a:xfrm>
          <a:prstGeom prst="roundRect">
            <a:avLst>
              <a:gd name="adj" fmla="val 50000"/>
            </a:avLst>
          </a:prstGeom>
          <a:solidFill>
            <a:srgbClr val="2A3572"/>
          </a:solidFill>
          <a:ln w="12700">
            <a:solidFill>
              <a:srgbClr val="2E5266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4297680"/>
            <a:ext cx="1403604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5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14  Soal</a:t>
            </a:r>
            <a:endParaRPr lang="en-US" sz="1150" dirty="0"/>
          </a:p>
        </p:txBody>
      </p:sp>
      <p:sp>
        <p:nvSpPr>
          <p:cNvPr id="10" name="Shape 8"/>
          <p:cNvSpPr/>
          <p:nvPr/>
        </p:nvSpPr>
        <p:spPr>
          <a:xfrm>
            <a:off x="2391156" y="4297680"/>
            <a:ext cx="2446020" cy="384048"/>
          </a:xfrm>
          <a:prstGeom prst="roundRect">
            <a:avLst>
              <a:gd name="adj" fmla="val 50000"/>
            </a:avLst>
          </a:prstGeom>
          <a:solidFill>
            <a:srgbClr val="2A3572"/>
          </a:solidFill>
          <a:ln w="12700">
            <a:solidFill>
              <a:srgbClr val="2E5266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2391156" y="4297680"/>
            <a:ext cx="24460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5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Persamaan Dasar Akuntansi</a:t>
            </a:r>
            <a:endParaRPr lang="en-US" sz="1150" dirty="0"/>
          </a:p>
        </p:txBody>
      </p:sp>
      <p:sp>
        <p:nvSpPr>
          <p:cNvPr id="12" name="Shape 10"/>
          <p:cNvSpPr/>
          <p:nvPr/>
        </p:nvSpPr>
        <p:spPr>
          <a:xfrm>
            <a:off x="5001768" y="4297680"/>
            <a:ext cx="1664208" cy="384048"/>
          </a:xfrm>
          <a:prstGeom prst="roundRect">
            <a:avLst>
              <a:gd name="adj" fmla="val 50000"/>
            </a:avLst>
          </a:prstGeom>
          <a:solidFill>
            <a:srgbClr val="2A3572"/>
          </a:solidFill>
          <a:ln w="12700">
            <a:solidFill>
              <a:srgbClr val="2E5266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5001768" y="4297680"/>
            <a:ext cx="166420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5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Laporan Keuangan</a:t>
            </a:r>
            <a:endParaRPr lang="en-US" sz="1150" dirty="0"/>
          </a:p>
        </p:txBody>
      </p:sp>
      <p:sp>
        <p:nvSpPr>
          <p:cNvPr id="14" name="Shape 12"/>
          <p:cNvSpPr/>
          <p:nvPr/>
        </p:nvSpPr>
        <p:spPr>
          <a:xfrm>
            <a:off x="6830568" y="4297680"/>
            <a:ext cx="1924812" cy="384048"/>
          </a:xfrm>
          <a:prstGeom prst="roundRect">
            <a:avLst>
              <a:gd name="adj" fmla="val 50000"/>
            </a:avLst>
          </a:prstGeom>
          <a:solidFill>
            <a:srgbClr val="2A3572"/>
          </a:solidFill>
          <a:ln w="12700">
            <a:solidFill>
              <a:srgbClr val="2E5266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830568" y="4297680"/>
            <a:ext cx="1924812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5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Jurnal &amp; Buku Besar</a:t>
            </a:r>
            <a:endParaRPr lang="en-US" sz="1150" dirty="0"/>
          </a:p>
        </p:txBody>
      </p:sp>
      <p:sp>
        <p:nvSpPr>
          <p:cNvPr id="16" name="Text 14"/>
          <p:cNvSpPr/>
          <p:nvPr/>
        </p:nvSpPr>
        <p:spPr>
          <a:xfrm>
            <a:off x="822960" y="6172200"/>
            <a:ext cx="10515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050" i="1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Materi: Akuntansi Dasar • Persamaan Dasar Akuntansi • Laporan Keuangan • Jurnal • Buku Besar • Siklus Akuntansi • Konsep Dasar Akuntansi</a:t>
            </a:r>
            <a:endParaRPr lang="en-US" sz="1050" dirty="0"/>
          </a:p>
        </p:txBody>
      </p: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57402936-E2E5-BE6F-E074-830CDA1D6678}"/>
              </a:ext>
            </a:extLst>
          </p:cNvPr>
          <p:cNvSpPr/>
          <p:nvPr/>
        </p:nvSpPr>
        <p:spPr>
          <a:xfrm>
            <a:off x="6095999" y="5284519"/>
            <a:ext cx="2394857" cy="631649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latin typeface="Cambria" panose="02040503050406030204" pitchFamily="18" charset="0"/>
                <a:ea typeface="Cambria" panose="02040503050406030204" pitchFamily="18" charset="0"/>
                <a:cs typeface="Aharoni" panose="02010803020104030203" pitchFamily="2" charset="-79"/>
              </a:rPr>
              <a:t>ITSOLENDRA, </a:t>
            </a:r>
            <a:r>
              <a:rPr lang="en-US" sz="1600" dirty="0" err="1">
                <a:latin typeface="Cambria" panose="02040503050406030204" pitchFamily="18" charset="0"/>
                <a:ea typeface="Cambria" panose="02040503050406030204" pitchFamily="18" charset="0"/>
                <a:cs typeface="Aharoni" panose="02010803020104030203" pitchFamily="2" charset="-79"/>
              </a:rPr>
              <a:t>S.Pd</a:t>
            </a:r>
            <a:endParaRPr lang="en-ID" sz="1600" dirty="0">
              <a:latin typeface="Cambria" panose="02040503050406030204" pitchFamily="18" charset="0"/>
              <a:ea typeface="Cambria" panose="02040503050406030204" pitchFamily="18" charset="0"/>
              <a:cs typeface="Aharoni" panose="02010803020104030203" pitchFamily="2" charset="-79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7F8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-914400" y="5760720"/>
            <a:ext cx="2743200" cy="2743200"/>
          </a:xfrm>
          <a:prstGeom prst="ellipse">
            <a:avLst/>
          </a:prstGeom>
          <a:solidFill>
            <a:srgbClr val="EAF0FC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384048"/>
            <a:ext cx="7315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Daftar Kartu Soal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457200" y="896112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i="1" dirty="0">
                <a:solidFill>
                  <a:srgbClr val="5B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Ringkasan 14 kartu soal beserta materi, indikator, dan level kognitifnya</a:t>
            </a:r>
            <a:endParaRPr lang="en-US" sz="13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371600"/>
          <a:ext cx="11274552" cy="5102355"/>
        </p:xfrm>
        <a:graphic>
          <a:graphicData uri="http://schemas.openxmlformats.org/drawingml/2006/table">
            <a:tbl>
              <a:tblPr/>
              <a:tblGrid>
                <a:gridCol w="5486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60527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058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8288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40157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No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76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Materi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76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Fokus Indikator Soal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76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Level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76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Bentuk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76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40157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5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5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Akuntansi Dasar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5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Laba/Rugi bersih &amp; pengaruhnya pada modal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5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L2/C3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5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PG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40157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5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0F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5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Persamaan Dasar Akuntansi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0F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5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Mutasi Harta, Utang, dan Modal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0F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5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L2/C3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0F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5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PG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0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40157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5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5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Laporan Keuangan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5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Keterkaitan Laba Rugi, Ekuitas &amp; Neraca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5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L3/C4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5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PGK MCMA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40157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5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0F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5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Laporan Keuangan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0F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5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Klasifikasi Aset Lancar, Tetap &amp; Utang Jk. Panjang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0F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5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L2/C3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0F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5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PGK Kategori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0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40157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5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5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Laporan Keuangan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5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Memilah akun nominal vs akun riil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5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L2/C2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5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PG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40157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5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0F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5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Jurnal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0F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5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Mekanisme debit-kredit transaksi jasa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0F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5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L3/C4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0F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5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PG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0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40157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5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5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Akuntansi Dasar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5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Mencari pendapatan dari laba &amp; beban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5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L2/C3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5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PG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40157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5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0F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5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Laporan Keuangan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0F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5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Membandingkan kinerja dua perusahaan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0F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5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L3/C4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0F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5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PGK MCMa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0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40157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5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5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Jurnal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5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Ketepatan pencatatan Jurnal Pengeluaran Kas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5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L3/C4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5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PGK MCMa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40157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5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0F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5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Siklus Akuntansi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0F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5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Menyusun kertas kerja (neraca lajur)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0F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5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L3/C4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0F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5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PGK Kategori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0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40157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5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11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5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Buku Besar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5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Posting jurnal penjualan ke buku besar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5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L2/C3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5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PGK MCMA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40157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5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12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0F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5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Siklus Akuntansi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0F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5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Menentukan jurnal khusus yang tepat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0F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5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L2/C3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0F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5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PG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0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40157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5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13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5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Laporan Keuangan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5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Membedakan dokumen vs laporan keuangan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5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L2/C3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5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PG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340157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5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14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0F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5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Konsep Dasar Akuntansi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0F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5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Konsep Kesinambungan Usaha (Going Concern)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0F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5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L2/C3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0F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5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PGK Kategori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0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</a:tbl>
          </a:graphicData>
        </a:graphic>
      </p:graphicFrame>
      <p:sp>
        <p:nvSpPr>
          <p:cNvPr id="6" name="Text 3"/>
          <p:cNvSpPr/>
          <p:nvPr/>
        </p:nvSpPr>
        <p:spPr>
          <a:xfrm>
            <a:off x="457200" y="6528816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5B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Kartu Soal Akuntansi — Fase E / Kelas X</a:t>
            </a:r>
            <a:endParaRPr lang="en-US" sz="900" dirty="0"/>
          </a:p>
        </p:txBody>
      </p:sp>
      <p:sp>
        <p:nvSpPr>
          <p:cNvPr id="7" name="Text 4"/>
          <p:cNvSpPr/>
          <p:nvPr/>
        </p:nvSpPr>
        <p:spPr>
          <a:xfrm>
            <a:off x="11457432" y="6528816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B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7F8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384048"/>
            <a:ext cx="713232" cy="713232"/>
          </a:xfrm>
          <a:prstGeom prst="ellipse">
            <a:avLst/>
          </a:prstGeom>
          <a:solidFill>
            <a:srgbClr val="1E2761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384048"/>
            <a:ext cx="713232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1325880" y="329184"/>
            <a:ext cx="8686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40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SOAL NOMOR 1</a:t>
            </a:r>
            <a:endParaRPr lang="en-US" sz="2400" dirty="0"/>
          </a:p>
        </p:txBody>
      </p:sp>
      <p:sp>
        <p:nvSpPr>
          <p:cNvPr id="5" name="Shape 3"/>
          <p:cNvSpPr/>
          <p:nvPr/>
        </p:nvSpPr>
        <p:spPr>
          <a:xfrm>
            <a:off x="1325880" y="841248"/>
            <a:ext cx="1271016" cy="274320"/>
          </a:xfrm>
          <a:prstGeom prst="roundRect">
            <a:avLst>
              <a:gd name="adj" fmla="val 20000"/>
            </a:avLst>
          </a:prstGeom>
          <a:solidFill>
            <a:srgbClr val="EAF0FC"/>
          </a:solidFill>
          <a:ln w="9525">
            <a:solidFill>
              <a:srgbClr val="CADCFC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1325880" y="841248"/>
            <a:ext cx="127101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Akuntansi Dasar</a:t>
            </a:r>
            <a:endParaRPr lang="en-US" sz="1050" dirty="0"/>
          </a:p>
        </p:txBody>
      </p:sp>
      <p:sp>
        <p:nvSpPr>
          <p:cNvPr id="7" name="Shape 5"/>
          <p:cNvSpPr/>
          <p:nvPr/>
        </p:nvSpPr>
        <p:spPr>
          <a:xfrm>
            <a:off x="2724912" y="841248"/>
            <a:ext cx="671170" cy="274320"/>
          </a:xfrm>
          <a:prstGeom prst="roundRect">
            <a:avLst>
              <a:gd name="adj" fmla="val 20000"/>
            </a:avLst>
          </a:prstGeom>
          <a:solidFill>
            <a:srgbClr val="EAF0FC"/>
          </a:solidFill>
          <a:ln w="9525">
            <a:solidFill>
              <a:srgbClr val="CADCFC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2724912" y="841248"/>
            <a:ext cx="67117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L2 / C3</a:t>
            </a:r>
            <a:endParaRPr lang="en-US" sz="1050" dirty="0"/>
          </a:p>
        </p:txBody>
      </p:sp>
      <p:sp>
        <p:nvSpPr>
          <p:cNvPr id="9" name="Shape 7"/>
          <p:cNvSpPr/>
          <p:nvPr/>
        </p:nvSpPr>
        <p:spPr>
          <a:xfrm>
            <a:off x="3524098" y="841248"/>
            <a:ext cx="1121054" cy="274320"/>
          </a:xfrm>
          <a:prstGeom prst="roundRect">
            <a:avLst>
              <a:gd name="adj" fmla="val 20000"/>
            </a:avLst>
          </a:prstGeom>
          <a:solidFill>
            <a:srgbClr val="EAF0FC"/>
          </a:solidFill>
          <a:ln w="9525">
            <a:solidFill>
              <a:srgbClr val="CADCFC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3524098" y="841248"/>
            <a:ext cx="112105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Pilihan Ganda</a:t>
            </a:r>
            <a:endParaRPr lang="en-US" sz="1050" dirty="0"/>
          </a:p>
        </p:txBody>
      </p:sp>
      <p:sp>
        <p:nvSpPr>
          <p:cNvPr id="11" name="Shape 9"/>
          <p:cNvSpPr/>
          <p:nvPr/>
        </p:nvSpPr>
        <p:spPr>
          <a:xfrm>
            <a:off x="457200" y="1261872"/>
            <a:ext cx="11274552" cy="0"/>
          </a:xfrm>
          <a:prstGeom prst="line">
            <a:avLst/>
          </a:prstGeom>
          <a:noFill/>
          <a:ln w="12700">
            <a:solidFill>
              <a:srgbClr val="CADCFC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457200" y="1417320"/>
            <a:ext cx="11274552" cy="2162556"/>
          </a:xfrm>
          <a:prstGeom prst="roundRect">
            <a:avLst>
              <a:gd name="adj" fmla="val 4228"/>
            </a:avLst>
          </a:prstGeom>
          <a:solidFill>
            <a:srgbClr val="FFFFFF"/>
          </a:solidFill>
          <a:ln w="12700">
            <a:solidFill>
              <a:srgbClr val="CADCFC"/>
            </a:solidFill>
            <a:prstDash val="solid"/>
          </a:ln>
          <a:effectLst>
            <a:outerShdw blurRad="63500" dist="12700" dir="5400000" algn="bl" rotWithShape="0">
              <a:srgbClr val="1A1A2E">
                <a:alpha val="12000"/>
              </a:srgbClr>
            </a:outerShdw>
          </a:effectLst>
        </p:spPr>
      </p:sp>
      <p:sp>
        <p:nvSpPr>
          <p:cNvPr id="13" name="Text 11"/>
          <p:cNvSpPr/>
          <p:nvPr/>
        </p:nvSpPr>
        <p:spPr>
          <a:xfrm>
            <a:off x="713232" y="1600200"/>
            <a:ext cx="10762488" cy="1796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14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Usaha Jasa Mandiri memiliki data keuangan sebagai berikut:</a:t>
            </a:r>
            <a:endParaRPr lang="en-US" sz="1400" dirty="0"/>
          </a:p>
          <a:p>
            <a:pPr marL="0" indent="0" algn="l">
              <a:lnSpc>
                <a:spcPct val="115000"/>
              </a:lnSpc>
              <a:buNone/>
            </a:pPr>
            <a:r>
              <a:rPr lang="en-US" sz="14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Pendapatan Rp80.000.000</a:t>
            </a:r>
            <a:endParaRPr lang="en-US" sz="1400" dirty="0"/>
          </a:p>
          <a:p>
            <a:pPr marL="0" indent="0" algn="l">
              <a:lnSpc>
                <a:spcPct val="115000"/>
              </a:lnSpc>
              <a:buNone/>
            </a:pPr>
            <a:r>
              <a:rPr lang="en-US" sz="14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Beban gaji Rp25.000.000</a:t>
            </a:r>
            <a:endParaRPr lang="en-US" sz="1400" dirty="0"/>
          </a:p>
          <a:p>
            <a:pPr marL="0" indent="0" algn="l">
              <a:lnSpc>
                <a:spcPct val="115000"/>
              </a:lnSpc>
              <a:buNone/>
            </a:pPr>
            <a:r>
              <a:rPr lang="en-US" sz="14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Beban listrik Rp10.000.000</a:t>
            </a:r>
            <a:endParaRPr lang="en-US" sz="1400" dirty="0"/>
          </a:p>
          <a:p>
            <a:pPr marL="0" indent="0" algn="l">
              <a:lnSpc>
                <a:spcPct val="115000"/>
              </a:lnSpc>
              <a:buNone/>
            </a:pPr>
            <a:r>
              <a:rPr lang="en-US" sz="14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Beban sewa Rp15.000.000</a:t>
            </a:r>
            <a:endParaRPr lang="en-US" sz="1400" dirty="0"/>
          </a:p>
          <a:p>
            <a:pPr marL="0" indent="0" algn="l">
              <a:lnSpc>
                <a:spcPct val="115000"/>
              </a:lnSpc>
              <a:buNone/>
            </a:pPr>
            <a:endParaRPr lang="en-US" sz="1400" dirty="0"/>
          </a:p>
          <a:p>
            <a:pPr marL="0" indent="0" algn="l">
              <a:lnSpc>
                <a:spcPct val="115000"/>
              </a:lnSpc>
              <a:buNone/>
            </a:pPr>
            <a:r>
              <a:rPr lang="en-US" sz="14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Berapakah laba bersih Usaha Jasa Mandiri, dan bagaimana pengaruhnya pada modal?</a:t>
            </a:r>
            <a:endParaRPr lang="en-US" sz="1400" dirty="0"/>
          </a:p>
        </p:txBody>
      </p:sp>
      <p:sp>
        <p:nvSpPr>
          <p:cNvPr id="14" name="Shape 12"/>
          <p:cNvSpPr/>
          <p:nvPr/>
        </p:nvSpPr>
        <p:spPr>
          <a:xfrm>
            <a:off x="457200" y="3781044"/>
            <a:ext cx="329184" cy="329184"/>
          </a:xfrm>
          <a:prstGeom prst="ellipse">
            <a:avLst/>
          </a:prstGeom>
          <a:solidFill>
            <a:srgbClr val="EAF0FC"/>
          </a:solidFill>
          <a:ln w="12700">
            <a:solidFill>
              <a:srgbClr val="1E2761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457200" y="3781044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5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</a:t>
            </a:r>
            <a:endParaRPr lang="en-US" sz="1250" dirty="0"/>
          </a:p>
        </p:txBody>
      </p:sp>
      <p:sp>
        <p:nvSpPr>
          <p:cNvPr id="16" name="Text 14"/>
          <p:cNvSpPr/>
          <p:nvPr/>
        </p:nvSpPr>
        <p:spPr>
          <a:xfrm>
            <a:off x="914400" y="3735324"/>
            <a:ext cx="10817352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3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Laba Rp40.000.000 → menambah modal</a:t>
            </a:r>
            <a:endParaRPr lang="en-US" sz="1300" dirty="0"/>
          </a:p>
        </p:txBody>
      </p:sp>
      <p:sp>
        <p:nvSpPr>
          <p:cNvPr id="17" name="Shape 15"/>
          <p:cNvSpPr/>
          <p:nvPr/>
        </p:nvSpPr>
        <p:spPr>
          <a:xfrm>
            <a:off x="457200" y="4192524"/>
            <a:ext cx="329184" cy="329184"/>
          </a:xfrm>
          <a:prstGeom prst="ellipse">
            <a:avLst/>
          </a:prstGeom>
          <a:solidFill>
            <a:srgbClr val="EAF0FC"/>
          </a:solidFill>
          <a:ln w="12700">
            <a:solidFill>
              <a:srgbClr val="1E2761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57200" y="4192524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5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</a:t>
            </a:r>
            <a:endParaRPr lang="en-US" sz="1250" dirty="0"/>
          </a:p>
        </p:txBody>
      </p:sp>
      <p:sp>
        <p:nvSpPr>
          <p:cNvPr id="19" name="Text 17"/>
          <p:cNvSpPr/>
          <p:nvPr/>
        </p:nvSpPr>
        <p:spPr>
          <a:xfrm>
            <a:off x="914400" y="4146804"/>
            <a:ext cx="10817352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3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Rugi Rp35.000.000 → mengurangi modal</a:t>
            </a:r>
            <a:endParaRPr lang="en-US" sz="1300" dirty="0"/>
          </a:p>
        </p:txBody>
      </p:sp>
      <p:sp>
        <p:nvSpPr>
          <p:cNvPr id="20" name="Shape 18"/>
          <p:cNvSpPr/>
          <p:nvPr/>
        </p:nvSpPr>
        <p:spPr>
          <a:xfrm>
            <a:off x="457200" y="4604004"/>
            <a:ext cx="329184" cy="329184"/>
          </a:xfrm>
          <a:prstGeom prst="ellipse">
            <a:avLst/>
          </a:prstGeom>
          <a:solidFill>
            <a:srgbClr val="EAF0FC"/>
          </a:solidFill>
          <a:ln w="12700">
            <a:solidFill>
              <a:srgbClr val="1E2761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57200" y="4604004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5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</a:t>
            </a:r>
            <a:endParaRPr lang="en-US" sz="1250" dirty="0"/>
          </a:p>
        </p:txBody>
      </p:sp>
      <p:sp>
        <p:nvSpPr>
          <p:cNvPr id="22" name="Text 20"/>
          <p:cNvSpPr/>
          <p:nvPr/>
        </p:nvSpPr>
        <p:spPr>
          <a:xfrm>
            <a:off x="914400" y="4558284"/>
            <a:ext cx="10817352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3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Laba Rp45.000.000 → menambah kas</a:t>
            </a:r>
            <a:endParaRPr lang="en-US" sz="1300" dirty="0"/>
          </a:p>
        </p:txBody>
      </p:sp>
      <p:sp>
        <p:nvSpPr>
          <p:cNvPr id="23" name="Shape 21"/>
          <p:cNvSpPr/>
          <p:nvPr/>
        </p:nvSpPr>
        <p:spPr>
          <a:xfrm>
            <a:off x="457200" y="5015484"/>
            <a:ext cx="329184" cy="329184"/>
          </a:xfrm>
          <a:prstGeom prst="ellipse">
            <a:avLst/>
          </a:prstGeom>
          <a:solidFill>
            <a:srgbClr val="EAF0FC"/>
          </a:solidFill>
          <a:ln w="12700">
            <a:solidFill>
              <a:srgbClr val="1E2761"/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457200" y="5015484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5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</a:t>
            </a:r>
            <a:endParaRPr lang="en-US" sz="1250" dirty="0"/>
          </a:p>
        </p:txBody>
      </p:sp>
      <p:sp>
        <p:nvSpPr>
          <p:cNvPr id="25" name="Text 23"/>
          <p:cNvSpPr/>
          <p:nvPr/>
        </p:nvSpPr>
        <p:spPr>
          <a:xfrm>
            <a:off x="914400" y="4969764"/>
            <a:ext cx="10817352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3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Laba Rp30.000.000 → menambah modal</a:t>
            </a:r>
            <a:endParaRPr lang="en-US" sz="1300" dirty="0"/>
          </a:p>
        </p:txBody>
      </p:sp>
      <p:sp>
        <p:nvSpPr>
          <p:cNvPr id="26" name="Shape 24"/>
          <p:cNvSpPr/>
          <p:nvPr/>
        </p:nvSpPr>
        <p:spPr>
          <a:xfrm>
            <a:off x="457200" y="5426964"/>
            <a:ext cx="329184" cy="329184"/>
          </a:xfrm>
          <a:prstGeom prst="ellipse">
            <a:avLst/>
          </a:prstGeom>
          <a:solidFill>
            <a:srgbClr val="EAF0FC"/>
          </a:solidFill>
          <a:ln w="12700">
            <a:solidFill>
              <a:srgbClr val="1E2761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457200" y="5426964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5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</a:t>
            </a:r>
            <a:endParaRPr lang="en-US" sz="1250" dirty="0"/>
          </a:p>
        </p:txBody>
      </p:sp>
      <p:sp>
        <p:nvSpPr>
          <p:cNvPr id="28" name="Text 26"/>
          <p:cNvSpPr/>
          <p:nvPr/>
        </p:nvSpPr>
        <p:spPr>
          <a:xfrm>
            <a:off x="914400" y="5381244"/>
            <a:ext cx="10817352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3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Rugi Rp30.000.000 → mengurangi modal</a:t>
            </a:r>
            <a:endParaRPr lang="en-US" sz="1300" dirty="0"/>
          </a:p>
        </p:txBody>
      </p:sp>
      <p:sp>
        <p:nvSpPr>
          <p:cNvPr id="29" name="Text 27"/>
          <p:cNvSpPr/>
          <p:nvPr/>
        </p:nvSpPr>
        <p:spPr>
          <a:xfrm>
            <a:off x="457200" y="6528816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5B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Materi: Akuntansi Dasar</a:t>
            </a:r>
            <a:endParaRPr lang="en-US" sz="900" dirty="0"/>
          </a:p>
        </p:txBody>
      </p:sp>
      <p:sp>
        <p:nvSpPr>
          <p:cNvPr id="30" name="Text 28"/>
          <p:cNvSpPr/>
          <p:nvPr/>
        </p:nvSpPr>
        <p:spPr>
          <a:xfrm>
            <a:off x="11457432" y="6528816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B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7F8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384048"/>
            <a:ext cx="713232" cy="713232"/>
          </a:xfrm>
          <a:prstGeom prst="ellipse">
            <a:avLst/>
          </a:prstGeom>
          <a:solidFill>
            <a:srgbClr val="1E2761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384048"/>
            <a:ext cx="713232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1325880" y="329184"/>
            <a:ext cx="8686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40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PEMBAHASAN SOAL NOMOR 1</a:t>
            </a:r>
            <a:endParaRPr lang="en-US" sz="2400" dirty="0"/>
          </a:p>
        </p:txBody>
      </p:sp>
      <p:sp>
        <p:nvSpPr>
          <p:cNvPr id="5" name="Shape 3"/>
          <p:cNvSpPr/>
          <p:nvPr/>
        </p:nvSpPr>
        <p:spPr>
          <a:xfrm>
            <a:off x="1325880" y="841248"/>
            <a:ext cx="1271016" cy="274320"/>
          </a:xfrm>
          <a:prstGeom prst="roundRect">
            <a:avLst>
              <a:gd name="adj" fmla="val 20000"/>
            </a:avLst>
          </a:prstGeom>
          <a:solidFill>
            <a:srgbClr val="EAF0FC"/>
          </a:solidFill>
          <a:ln w="9525">
            <a:solidFill>
              <a:srgbClr val="CADCFC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1325880" y="841248"/>
            <a:ext cx="127101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Akuntansi Dasar</a:t>
            </a:r>
            <a:endParaRPr lang="en-US" sz="1050" dirty="0"/>
          </a:p>
        </p:txBody>
      </p:sp>
      <p:sp>
        <p:nvSpPr>
          <p:cNvPr id="7" name="Shape 5"/>
          <p:cNvSpPr/>
          <p:nvPr/>
        </p:nvSpPr>
        <p:spPr>
          <a:xfrm>
            <a:off x="2724912" y="841248"/>
            <a:ext cx="671170" cy="274320"/>
          </a:xfrm>
          <a:prstGeom prst="roundRect">
            <a:avLst>
              <a:gd name="adj" fmla="val 20000"/>
            </a:avLst>
          </a:prstGeom>
          <a:solidFill>
            <a:srgbClr val="EAF0FC"/>
          </a:solidFill>
          <a:ln w="9525">
            <a:solidFill>
              <a:srgbClr val="CADCFC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2724912" y="841248"/>
            <a:ext cx="67117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L2 / C3</a:t>
            </a:r>
            <a:endParaRPr lang="en-US" sz="1050" dirty="0"/>
          </a:p>
        </p:txBody>
      </p:sp>
      <p:sp>
        <p:nvSpPr>
          <p:cNvPr id="9" name="Shape 7"/>
          <p:cNvSpPr/>
          <p:nvPr/>
        </p:nvSpPr>
        <p:spPr>
          <a:xfrm>
            <a:off x="3524098" y="841248"/>
            <a:ext cx="1121054" cy="274320"/>
          </a:xfrm>
          <a:prstGeom prst="roundRect">
            <a:avLst>
              <a:gd name="adj" fmla="val 20000"/>
            </a:avLst>
          </a:prstGeom>
          <a:solidFill>
            <a:srgbClr val="EAF0FC"/>
          </a:solidFill>
          <a:ln w="9525">
            <a:solidFill>
              <a:srgbClr val="CADCFC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3524098" y="841248"/>
            <a:ext cx="112105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Pilihan Ganda</a:t>
            </a:r>
            <a:endParaRPr lang="en-US" sz="1050" dirty="0"/>
          </a:p>
        </p:txBody>
      </p:sp>
      <p:sp>
        <p:nvSpPr>
          <p:cNvPr id="11" name="Shape 9"/>
          <p:cNvSpPr/>
          <p:nvPr/>
        </p:nvSpPr>
        <p:spPr>
          <a:xfrm>
            <a:off x="457200" y="1261872"/>
            <a:ext cx="11274552" cy="0"/>
          </a:xfrm>
          <a:prstGeom prst="line">
            <a:avLst/>
          </a:prstGeom>
          <a:noFill/>
          <a:ln w="12700">
            <a:solidFill>
              <a:srgbClr val="CADCFC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9281160" y="292608"/>
            <a:ext cx="2450592" cy="566928"/>
          </a:xfrm>
          <a:prstGeom prst="roundRect">
            <a:avLst>
              <a:gd name="adj" fmla="val 16129"/>
            </a:avLst>
          </a:prstGeom>
          <a:solidFill>
            <a:srgbClr val="F3E6B8"/>
          </a:solidFill>
          <a:ln w="12700">
            <a:solidFill>
              <a:srgbClr val="C9A227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9281160" y="347472"/>
            <a:ext cx="2450592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2E52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KUNCI JAWABAN</a:t>
            </a:r>
            <a:endParaRPr lang="en-US" sz="900" dirty="0"/>
          </a:p>
        </p:txBody>
      </p:sp>
      <p:sp>
        <p:nvSpPr>
          <p:cNvPr id="14" name="Text 12"/>
          <p:cNvSpPr/>
          <p:nvPr/>
        </p:nvSpPr>
        <p:spPr>
          <a:xfrm>
            <a:off x="9372600" y="530352"/>
            <a:ext cx="226771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141B4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457200" y="1481328"/>
            <a:ext cx="6492240" cy="4846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1200"/>
              </a:spcAft>
              <a:buSzPct val="100000"/>
              <a:buChar char="✦"/>
            </a:pPr>
            <a:r>
              <a:rPr lang="en-US" sz="14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Total Beban = Rp25.000.000 + Rp10.000.000 + Rp15.000.000 = Rp50.000.000</a:t>
            </a:r>
            <a:endParaRPr lang="en-US" sz="1400" dirty="0"/>
          </a:p>
          <a:p>
            <a:pPr marL="342900" indent="-342900">
              <a:spcAft>
                <a:spcPts val="1200"/>
              </a:spcAft>
              <a:buSzPct val="100000"/>
              <a:buChar char="✦"/>
            </a:pPr>
            <a:r>
              <a:rPr lang="en-US" sz="14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Laba Bersih = Pendapatan − Total Beban = Rp80.000.000 − Rp50.000.000 = Rp30.000.000</a:t>
            </a:r>
            <a:endParaRPr lang="en-US" sz="1400" dirty="0"/>
          </a:p>
          <a:p>
            <a:pPr marL="342900" indent="-342900">
              <a:spcAft>
                <a:spcPts val="1200"/>
              </a:spcAft>
              <a:buSzPct val="100000"/>
              <a:buChar char="✦"/>
            </a:pPr>
            <a:r>
              <a:rPr lang="en-US" sz="14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Karena hasilnya laba (positif), nilai ini menambah Modal pemilik — bukan menambah Kas secara langsung, karena tidak semua pendapatan berbentuk tunai.</a:t>
            </a:r>
            <a:endParaRPr lang="en-US" sz="1400" dirty="0"/>
          </a:p>
        </p:txBody>
      </p:sp>
      <p:sp>
        <p:nvSpPr>
          <p:cNvPr id="16" name="Shape 14"/>
          <p:cNvSpPr/>
          <p:nvPr/>
        </p:nvSpPr>
        <p:spPr>
          <a:xfrm>
            <a:off x="7223760" y="1600200"/>
            <a:ext cx="4507992" cy="1828800"/>
          </a:xfrm>
          <a:prstGeom prst="roundRect">
            <a:avLst>
              <a:gd name="adj" fmla="val 6000"/>
            </a:avLst>
          </a:prstGeom>
          <a:solidFill>
            <a:srgbClr val="1E2761"/>
          </a:solidFill>
          <a:ln/>
          <a:effectLst>
            <a:outerShdw blurRad="76200" dist="25400" dir="5400000" algn="bl" rotWithShape="0">
              <a:srgbClr val="1A1A2E">
                <a:alpha val="25000"/>
              </a:srgbClr>
            </a:outerShdw>
          </a:effectLst>
        </p:spPr>
      </p:sp>
      <p:sp>
        <p:nvSpPr>
          <p:cNvPr id="17" name="Text 15"/>
          <p:cNvSpPr/>
          <p:nvPr/>
        </p:nvSpPr>
        <p:spPr>
          <a:xfrm>
            <a:off x="7360920" y="1764792"/>
            <a:ext cx="4233672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000" b="1" dirty="0">
                <a:solidFill>
                  <a:srgbClr val="C9A22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Rp30.000.000</a:t>
            </a:r>
            <a:endParaRPr lang="en-US" sz="3000" dirty="0"/>
          </a:p>
        </p:txBody>
      </p:sp>
      <p:sp>
        <p:nvSpPr>
          <p:cNvPr id="18" name="Text 16"/>
          <p:cNvSpPr/>
          <p:nvPr/>
        </p:nvSpPr>
        <p:spPr>
          <a:xfrm>
            <a:off x="7360920" y="2926080"/>
            <a:ext cx="423367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25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Laba Bersih → menambah Modal</a:t>
            </a:r>
            <a:endParaRPr lang="en-US" sz="1250" dirty="0"/>
          </a:p>
        </p:txBody>
      </p:sp>
      <p:sp>
        <p:nvSpPr>
          <p:cNvPr id="19" name="Text 17"/>
          <p:cNvSpPr/>
          <p:nvPr/>
        </p:nvSpPr>
        <p:spPr>
          <a:xfrm>
            <a:off x="457200" y="6528816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5B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Kunci Jawaban Soal 1: D</a:t>
            </a:r>
            <a:endParaRPr lang="en-US" sz="900" dirty="0"/>
          </a:p>
        </p:txBody>
      </p:sp>
      <p:sp>
        <p:nvSpPr>
          <p:cNvPr id="20" name="Text 18"/>
          <p:cNvSpPr/>
          <p:nvPr/>
        </p:nvSpPr>
        <p:spPr>
          <a:xfrm>
            <a:off x="11457432" y="6528816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B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7F8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384048"/>
            <a:ext cx="713232" cy="713232"/>
          </a:xfrm>
          <a:prstGeom prst="ellipse">
            <a:avLst/>
          </a:prstGeom>
          <a:solidFill>
            <a:srgbClr val="1E2761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384048"/>
            <a:ext cx="713232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1325880" y="329184"/>
            <a:ext cx="8686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40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SOAL NOMOR 2</a:t>
            </a:r>
            <a:endParaRPr lang="en-US" sz="2400" dirty="0"/>
          </a:p>
        </p:txBody>
      </p:sp>
      <p:sp>
        <p:nvSpPr>
          <p:cNvPr id="5" name="Shape 3"/>
          <p:cNvSpPr/>
          <p:nvPr/>
        </p:nvSpPr>
        <p:spPr>
          <a:xfrm>
            <a:off x="1325880" y="841248"/>
            <a:ext cx="2020824" cy="274320"/>
          </a:xfrm>
          <a:prstGeom prst="roundRect">
            <a:avLst>
              <a:gd name="adj" fmla="val 20000"/>
            </a:avLst>
          </a:prstGeom>
          <a:solidFill>
            <a:srgbClr val="EAF0FC"/>
          </a:solidFill>
          <a:ln w="9525">
            <a:solidFill>
              <a:srgbClr val="CADCFC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1325880" y="841248"/>
            <a:ext cx="202082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Persamaan Dasar Akuntansi</a:t>
            </a:r>
            <a:endParaRPr lang="en-US" sz="1050" dirty="0"/>
          </a:p>
        </p:txBody>
      </p:sp>
      <p:sp>
        <p:nvSpPr>
          <p:cNvPr id="7" name="Shape 5"/>
          <p:cNvSpPr/>
          <p:nvPr/>
        </p:nvSpPr>
        <p:spPr>
          <a:xfrm>
            <a:off x="3474720" y="841248"/>
            <a:ext cx="671170" cy="274320"/>
          </a:xfrm>
          <a:prstGeom prst="roundRect">
            <a:avLst>
              <a:gd name="adj" fmla="val 20000"/>
            </a:avLst>
          </a:prstGeom>
          <a:solidFill>
            <a:srgbClr val="EAF0FC"/>
          </a:solidFill>
          <a:ln w="9525">
            <a:solidFill>
              <a:srgbClr val="CADCFC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474720" y="841248"/>
            <a:ext cx="67117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L2 / C3</a:t>
            </a:r>
            <a:endParaRPr lang="en-US" sz="1050" dirty="0"/>
          </a:p>
        </p:txBody>
      </p:sp>
      <p:sp>
        <p:nvSpPr>
          <p:cNvPr id="9" name="Shape 7"/>
          <p:cNvSpPr/>
          <p:nvPr/>
        </p:nvSpPr>
        <p:spPr>
          <a:xfrm>
            <a:off x="4273906" y="841248"/>
            <a:ext cx="1121054" cy="274320"/>
          </a:xfrm>
          <a:prstGeom prst="roundRect">
            <a:avLst>
              <a:gd name="adj" fmla="val 20000"/>
            </a:avLst>
          </a:prstGeom>
          <a:solidFill>
            <a:srgbClr val="EAF0FC"/>
          </a:solidFill>
          <a:ln w="9525">
            <a:solidFill>
              <a:srgbClr val="CADCFC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4273906" y="841248"/>
            <a:ext cx="112105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Pilihan Ganda</a:t>
            </a:r>
            <a:endParaRPr lang="en-US" sz="1050" dirty="0"/>
          </a:p>
        </p:txBody>
      </p:sp>
      <p:sp>
        <p:nvSpPr>
          <p:cNvPr id="11" name="Shape 9"/>
          <p:cNvSpPr/>
          <p:nvPr/>
        </p:nvSpPr>
        <p:spPr>
          <a:xfrm>
            <a:off x="457200" y="1261872"/>
            <a:ext cx="11274552" cy="0"/>
          </a:xfrm>
          <a:prstGeom prst="line">
            <a:avLst/>
          </a:prstGeom>
          <a:noFill/>
          <a:ln w="12700">
            <a:solidFill>
              <a:srgbClr val="CADCFC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457200" y="1417320"/>
            <a:ext cx="11274552" cy="2162556"/>
          </a:xfrm>
          <a:prstGeom prst="roundRect">
            <a:avLst>
              <a:gd name="adj" fmla="val 4228"/>
            </a:avLst>
          </a:prstGeom>
          <a:solidFill>
            <a:srgbClr val="FFFFFF"/>
          </a:solidFill>
          <a:ln w="12700">
            <a:solidFill>
              <a:srgbClr val="CADCFC"/>
            </a:solidFill>
            <a:prstDash val="solid"/>
          </a:ln>
          <a:effectLst>
            <a:outerShdw blurRad="63500" dist="12700" dir="5400000" algn="bl" rotWithShape="0">
              <a:srgbClr val="1A1A2E">
                <a:alpha val="12000"/>
              </a:srgbClr>
            </a:outerShdw>
          </a:effectLst>
        </p:spPr>
      </p:sp>
      <p:sp>
        <p:nvSpPr>
          <p:cNvPr id="13" name="Text 11"/>
          <p:cNvSpPr/>
          <p:nvPr/>
        </p:nvSpPr>
        <p:spPr>
          <a:xfrm>
            <a:off x="713232" y="1600200"/>
            <a:ext cx="10762488" cy="1796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14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Pada bulan Januari 2025, PD. Maju Jaya mencatat transaksi berikut:</a:t>
            </a:r>
            <a:endParaRPr lang="en-US" sz="1400" dirty="0"/>
          </a:p>
          <a:p>
            <a:pPr marL="0" indent="0" algn="l">
              <a:lnSpc>
                <a:spcPct val="115000"/>
              </a:lnSpc>
              <a:buNone/>
            </a:pPr>
            <a:r>
              <a:rPr lang="en-US" sz="14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 Pemilik menyetor modal tunai Rp120.000.000</a:t>
            </a:r>
            <a:endParaRPr lang="en-US" sz="1400" dirty="0"/>
          </a:p>
          <a:p>
            <a:pPr marL="0" indent="0" algn="l">
              <a:lnSpc>
                <a:spcPct val="115000"/>
              </a:lnSpc>
              <a:buNone/>
            </a:pPr>
            <a:r>
              <a:rPr lang="en-US" sz="14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 Membeli peralatan Rp30.000.000 secara kredit</a:t>
            </a:r>
            <a:endParaRPr lang="en-US" sz="1400" dirty="0"/>
          </a:p>
          <a:p>
            <a:pPr marL="0" indent="0" algn="l">
              <a:lnSpc>
                <a:spcPct val="115000"/>
              </a:lnSpc>
              <a:buNone/>
            </a:pPr>
            <a:r>
              <a:rPr lang="en-US" sz="14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 Membayar gaji karyawan Rp15.000.000 tunai</a:t>
            </a:r>
            <a:endParaRPr lang="en-US" sz="1400" dirty="0"/>
          </a:p>
          <a:p>
            <a:pPr marL="0" indent="0" algn="l">
              <a:lnSpc>
                <a:spcPct val="115000"/>
              </a:lnSpc>
              <a:buNone/>
            </a:pPr>
            <a:r>
              <a:rPr lang="en-US" sz="14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4. Menerima pendapatan jasa Rp25.000.000 tunai</a:t>
            </a:r>
            <a:endParaRPr lang="en-US" sz="1400" dirty="0"/>
          </a:p>
          <a:p>
            <a:pPr marL="0" indent="0" algn="l">
              <a:lnSpc>
                <a:spcPct val="115000"/>
              </a:lnSpc>
              <a:buNone/>
            </a:pPr>
            <a:endParaRPr lang="en-US" sz="1400" dirty="0"/>
          </a:p>
          <a:p>
            <a:pPr marL="0" indent="0" algn="l">
              <a:lnSpc>
                <a:spcPct val="115000"/>
              </a:lnSpc>
              <a:buNone/>
            </a:pPr>
            <a:r>
              <a:rPr lang="en-US" sz="14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Bagaimana posisi persamaan dasar akuntansi setelah transaksi tersebut?</a:t>
            </a:r>
            <a:endParaRPr lang="en-US" sz="1400" dirty="0"/>
          </a:p>
        </p:txBody>
      </p:sp>
      <p:sp>
        <p:nvSpPr>
          <p:cNvPr id="14" name="Shape 12"/>
          <p:cNvSpPr/>
          <p:nvPr/>
        </p:nvSpPr>
        <p:spPr>
          <a:xfrm>
            <a:off x="457200" y="3781044"/>
            <a:ext cx="329184" cy="329184"/>
          </a:xfrm>
          <a:prstGeom prst="ellipse">
            <a:avLst/>
          </a:prstGeom>
          <a:solidFill>
            <a:srgbClr val="EAF0FC"/>
          </a:solidFill>
          <a:ln w="12700">
            <a:solidFill>
              <a:srgbClr val="1E2761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457200" y="3781044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5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</a:t>
            </a:r>
            <a:endParaRPr lang="en-US" sz="1250" dirty="0"/>
          </a:p>
        </p:txBody>
      </p:sp>
      <p:sp>
        <p:nvSpPr>
          <p:cNvPr id="16" name="Text 14"/>
          <p:cNvSpPr/>
          <p:nvPr/>
        </p:nvSpPr>
        <p:spPr>
          <a:xfrm>
            <a:off x="914400" y="3735324"/>
            <a:ext cx="10817352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3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Harta Rp150.000.000; Utang Rp30.000.000; Modal Rp120.000.000</a:t>
            </a:r>
            <a:endParaRPr lang="en-US" sz="1300" dirty="0"/>
          </a:p>
        </p:txBody>
      </p:sp>
      <p:sp>
        <p:nvSpPr>
          <p:cNvPr id="17" name="Shape 15"/>
          <p:cNvSpPr/>
          <p:nvPr/>
        </p:nvSpPr>
        <p:spPr>
          <a:xfrm>
            <a:off x="457200" y="4192524"/>
            <a:ext cx="329184" cy="329184"/>
          </a:xfrm>
          <a:prstGeom prst="ellipse">
            <a:avLst/>
          </a:prstGeom>
          <a:solidFill>
            <a:srgbClr val="EAF0FC"/>
          </a:solidFill>
          <a:ln w="12700">
            <a:solidFill>
              <a:srgbClr val="1E2761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57200" y="4192524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5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</a:t>
            </a:r>
            <a:endParaRPr lang="en-US" sz="1250" dirty="0"/>
          </a:p>
        </p:txBody>
      </p:sp>
      <p:sp>
        <p:nvSpPr>
          <p:cNvPr id="19" name="Text 17"/>
          <p:cNvSpPr/>
          <p:nvPr/>
        </p:nvSpPr>
        <p:spPr>
          <a:xfrm>
            <a:off x="914400" y="4146804"/>
            <a:ext cx="10817352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3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Harta Rp130.000.000; Utang Rp30.000.000; Modal Rp100.000.000</a:t>
            </a:r>
            <a:endParaRPr lang="en-US" sz="1300" dirty="0"/>
          </a:p>
        </p:txBody>
      </p:sp>
      <p:sp>
        <p:nvSpPr>
          <p:cNvPr id="20" name="Shape 18"/>
          <p:cNvSpPr/>
          <p:nvPr/>
        </p:nvSpPr>
        <p:spPr>
          <a:xfrm>
            <a:off x="457200" y="4604004"/>
            <a:ext cx="329184" cy="329184"/>
          </a:xfrm>
          <a:prstGeom prst="ellipse">
            <a:avLst/>
          </a:prstGeom>
          <a:solidFill>
            <a:srgbClr val="EAF0FC"/>
          </a:solidFill>
          <a:ln w="12700">
            <a:solidFill>
              <a:srgbClr val="1E2761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57200" y="4604004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5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</a:t>
            </a:r>
            <a:endParaRPr lang="en-US" sz="1250" dirty="0"/>
          </a:p>
        </p:txBody>
      </p:sp>
      <p:sp>
        <p:nvSpPr>
          <p:cNvPr id="22" name="Text 20"/>
          <p:cNvSpPr/>
          <p:nvPr/>
        </p:nvSpPr>
        <p:spPr>
          <a:xfrm>
            <a:off x="914400" y="4558284"/>
            <a:ext cx="10817352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3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Harta Rp140.000.000; Utang Rp30.000.000; Modal Rp110.000.000</a:t>
            </a:r>
            <a:endParaRPr lang="en-US" sz="1300" dirty="0"/>
          </a:p>
        </p:txBody>
      </p:sp>
      <p:sp>
        <p:nvSpPr>
          <p:cNvPr id="23" name="Shape 21"/>
          <p:cNvSpPr/>
          <p:nvPr/>
        </p:nvSpPr>
        <p:spPr>
          <a:xfrm>
            <a:off x="457200" y="5015484"/>
            <a:ext cx="329184" cy="329184"/>
          </a:xfrm>
          <a:prstGeom prst="ellipse">
            <a:avLst/>
          </a:prstGeom>
          <a:solidFill>
            <a:srgbClr val="EAF0FC"/>
          </a:solidFill>
          <a:ln w="12700">
            <a:solidFill>
              <a:srgbClr val="1E2761"/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457200" y="5015484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5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</a:t>
            </a:r>
            <a:endParaRPr lang="en-US" sz="1250" dirty="0"/>
          </a:p>
        </p:txBody>
      </p:sp>
      <p:sp>
        <p:nvSpPr>
          <p:cNvPr id="25" name="Text 23"/>
          <p:cNvSpPr/>
          <p:nvPr/>
        </p:nvSpPr>
        <p:spPr>
          <a:xfrm>
            <a:off x="914400" y="4969764"/>
            <a:ext cx="10817352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3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Harta Rp155.000.000; Utang Rp30.000.000; Modal Rp125.000.000</a:t>
            </a:r>
            <a:endParaRPr lang="en-US" sz="1300" dirty="0"/>
          </a:p>
        </p:txBody>
      </p:sp>
      <p:sp>
        <p:nvSpPr>
          <p:cNvPr id="26" name="Shape 24"/>
          <p:cNvSpPr/>
          <p:nvPr/>
        </p:nvSpPr>
        <p:spPr>
          <a:xfrm>
            <a:off x="457200" y="5426964"/>
            <a:ext cx="329184" cy="329184"/>
          </a:xfrm>
          <a:prstGeom prst="ellipse">
            <a:avLst/>
          </a:prstGeom>
          <a:solidFill>
            <a:srgbClr val="EAF0FC"/>
          </a:solidFill>
          <a:ln w="12700">
            <a:solidFill>
              <a:srgbClr val="1E2761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457200" y="5426964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5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</a:t>
            </a:r>
            <a:endParaRPr lang="en-US" sz="1250" dirty="0"/>
          </a:p>
        </p:txBody>
      </p:sp>
      <p:sp>
        <p:nvSpPr>
          <p:cNvPr id="28" name="Text 26"/>
          <p:cNvSpPr/>
          <p:nvPr/>
        </p:nvSpPr>
        <p:spPr>
          <a:xfrm>
            <a:off x="914400" y="5381244"/>
            <a:ext cx="10817352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3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Harta Rp160.000.000; Utang Rp30.000.000; Modal Rp130.000.000</a:t>
            </a:r>
            <a:endParaRPr lang="en-US" sz="1300" dirty="0"/>
          </a:p>
        </p:txBody>
      </p:sp>
      <p:sp>
        <p:nvSpPr>
          <p:cNvPr id="29" name="Text 27"/>
          <p:cNvSpPr/>
          <p:nvPr/>
        </p:nvSpPr>
        <p:spPr>
          <a:xfrm>
            <a:off x="457200" y="6528816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5B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Materi: Persamaan Dasar Akuntansi</a:t>
            </a:r>
            <a:endParaRPr lang="en-US" sz="900" dirty="0"/>
          </a:p>
        </p:txBody>
      </p:sp>
      <p:sp>
        <p:nvSpPr>
          <p:cNvPr id="30" name="Text 28"/>
          <p:cNvSpPr/>
          <p:nvPr/>
        </p:nvSpPr>
        <p:spPr>
          <a:xfrm>
            <a:off x="11457432" y="6528816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B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7F8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384048"/>
            <a:ext cx="713232" cy="713232"/>
          </a:xfrm>
          <a:prstGeom prst="ellipse">
            <a:avLst/>
          </a:prstGeom>
          <a:solidFill>
            <a:srgbClr val="1E2761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384048"/>
            <a:ext cx="713232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1325880" y="329184"/>
            <a:ext cx="8686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40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PEMBAHASAN SOAL NOMOR 2</a:t>
            </a:r>
            <a:endParaRPr lang="en-US" sz="2400" dirty="0"/>
          </a:p>
        </p:txBody>
      </p:sp>
      <p:sp>
        <p:nvSpPr>
          <p:cNvPr id="5" name="Shape 3"/>
          <p:cNvSpPr/>
          <p:nvPr/>
        </p:nvSpPr>
        <p:spPr>
          <a:xfrm>
            <a:off x="1325880" y="841248"/>
            <a:ext cx="2020824" cy="274320"/>
          </a:xfrm>
          <a:prstGeom prst="roundRect">
            <a:avLst>
              <a:gd name="adj" fmla="val 20000"/>
            </a:avLst>
          </a:prstGeom>
          <a:solidFill>
            <a:srgbClr val="EAF0FC"/>
          </a:solidFill>
          <a:ln w="9525">
            <a:solidFill>
              <a:srgbClr val="CADCFC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1325880" y="841248"/>
            <a:ext cx="202082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Persamaan Dasar Akuntansi</a:t>
            </a:r>
            <a:endParaRPr lang="en-US" sz="1050" dirty="0"/>
          </a:p>
        </p:txBody>
      </p:sp>
      <p:sp>
        <p:nvSpPr>
          <p:cNvPr id="7" name="Shape 5"/>
          <p:cNvSpPr/>
          <p:nvPr/>
        </p:nvSpPr>
        <p:spPr>
          <a:xfrm>
            <a:off x="3474720" y="841248"/>
            <a:ext cx="671170" cy="274320"/>
          </a:xfrm>
          <a:prstGeom prst="roundRect">
            <a:avLst>
              <a:gd name="adj" fmla="val 20000"/>
            </a:avLst>
          </a:prstGeom>
          <a:solidFill>
            <a:srgbClr val="EAF0FC"/>
          </a:solidFill>
          <a:ln w="9525">
            <a:solidFill>
              <a:srgbClr val="CADCFC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474720" y="841248"/>
            <a:ext cx="67117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L2 / C3</a:t>
            </a:r>
            <a:endParaRPr lang="en-US" sz="1050" dirty="0"/>
          </a:p>
        </p:txBody>
      </p:sp>
      <p:sp>
        <p:nvSpPr>
          <p:cNvPr id="9" name="Shape 7"/>
          <p:cNvSpPr/>
          <p:nvPr/>
        </p:nvSpPr>
        <p:spPr>
          <a:xfrm>
            <a:off x="4273906" y="841248"/>
            <a:ext cx="1121054" cy="274320"/>
          </a:xfrm>
          <a:prstGeom prst="roundRect">
            <a:avLst>
              <a:gd name="adj" fmla="val 20000"/>
            </a:avLst>
          </a:prstGeom>
          <a:solidFill>
            <a:srgbClr val="EAF0FC"/>
          </a:solidFill>
          <a:ln w="9525">
            <a:solidFill>
              <a:srgbClr val="CADCFC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4273906" y="841248"/>
            <a:ext cx="112105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Pilihan Ganda</a:t>
            </a:r>
            <a:endParaRPr lang="en-US" sz="1050" dirty="0"/>
          </a:p>
        </p:txBody>
      </p:sp>
      <p:sp>
        <p:nvSpPr>
          <p:cNvPr id="11" name="Shape 9"/>
          <p:cNvSpPr/>
          <p:nvPr/>
        </p:nvSpPr>
        <p:spPr>
          <a:xfrm>
            <a:off x="457200" y="1261872"/>
            <a:ext cx="11274552" cy="0"/>
          </a:xfrm>
          <a:prstGeom prst="line">
            <a:avLst/>
          </a:prstGeom>
          <a:noFill/>
          <a:ln w="12700">
            <a:solidFill>
              <a:srgbClr val="CADCFC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9281160" y="292608"/>
            <a:ext cx="2450592" cy="566928"/>
          </a:xfrm>
          <a:prstGeom prst="roundRect">
            <a:avLst>
              <a:gd name="adj" fmla="val 16129"/>
            </a:avLst>
          </a:prstGeom>
          <a:solidFill>
            <a:srgbClr val="F3E6B8"/>
          </a:solidFill>
          <a:ln w="12700">
            <a:solidFill>
              <a:srgbClr val="C9A227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9281160" y="347472"/>
            <a:ext cx="2450592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2E52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KUNCI JAWABAN</a:t>
            </a:r>
            <a:endParaRPr lang="en-US" sz="900" dirty="0"/>
          </a:p>
        </p:txBody>
      </p:sp>
      <p:sp>
        <p:nvSpPr>
          <p:cNvPr id="14" name="Text 12"/>
          <p:cNvSpPr/>
          <p:nvPr/>
        </p:nvSpPr>
        <p:spPr>
          <a:xfrm>
            <a:off x="9372600" y="530352"/>
            <a:ext cx="226771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141B4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457200" y="1481328"/>
            <a:ext cx="6492240" cy="4846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1200"/>
              </a:spcAft>
              <a:buSzPct val="100000"/>
              <a:buChar char="✦"/>
            </a:pPr>
            <a:r>
              <a:rPr lang="en-US" sz="14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Setiap transaksi dianalisis kronologis dan diakumulasi ke posisi Harta, Utang, dan Modal (lihat tabel mutasi).</a:t>
            </a:r>
            <a:endParaRPr lang="en-US" sz="1400" dirty="0"/>
          </a:p>
          <a:p>
            <a:pPr marL="342900" indent="-342900">
              <a:spcAft>
                <a:spcPts val="1200"/>
              </a:spcAft>
              <a:buSzPct val="100000"/>
              <a:buChar char="✦"/>
            </a:pPr>
            <a:r>
              <a:rPr lang="en-US" sz="14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Setelah transaksi ke-4, saldo akhir: Harta Rp155.000.000 = Utang Rp30.000.000 + Modal Rp125.000.000.</a:t>
            </a:r>
            <a:endParaRPr lang="en-US" sz="1400" dirty="0"/>
          </a:p>
          <a:p>
            <a:pPr marL="342900" indent="-342900">
              <a:spcAft>
                <a:spcPts val="1200"/>
              </a:spcAft>
              <a:buSzPct val="100000"/>
              <a:buChar char="✦"/>
            </a:pPr>
            <a:r>
              <a:rPr lang="en-US" sz="14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Persamaan Harta = Utang + Modal terbukti seimbang (balance).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7223760" y="1481328"/>
            <a:ext cx="450799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2E52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Rincian Data</a:t>
            </a:r>
            <a:endParaRPr lang="en-US" sz="1200" dirty="0"/>
          </a:p>
        </p:txBody>
      </p:sp>
      <p:graphicFrame>
        <p:nvGraphicFramePr>
          <p:cNvPr id="17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7223760" y="1810512"/>
          <a:ext cx="4507992" cy="2194560"/>
        </p:xfrm>
        <a:graphic>
          <a:graphicData uri="http://schemas.openxmlformats.org/drawingml/2006/table">
            <a:tbl>
              <a:tblPr/>
              <a:tblGrid>
                <a:gridCol w="112699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2699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2699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2699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6576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Transaksi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76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Harta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76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Utang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76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Modal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76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5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 Setoran Awal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5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+120jt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5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5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+120jt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5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2. Beli Kredit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0F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5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+30jt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0F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5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+30jt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0F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5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0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5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3. Beban Gaji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5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–15jt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5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5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–15jt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5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4. Pendapatan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0F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5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+25jt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0F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5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0F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5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+25jt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0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5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Saldo Akhir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5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155jt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5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30jt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5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125jt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18" name="Text 15"/>
          <p:cNvSpPr/>
          <p:nvPr/>
        </p:nvSpPr>
        <p:spPr>
          <a:xfrm>
            <a:off x="457200" y="6528816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5B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Kunci Jawaban Soal 2: D</a:t>
            </a:r>
            <a:endParaRPr lang="en-US" sz="900" dirty="0"/>
          </a:p>
        </p:txBody>
      </p:sp>
      <p:sp>
        <p:nvSpPr>
          <p:cNvPr id="19" name="Text 16"/>
          <p:cNvSpPr/>
          <p:nvPr/>
        </p:nvSpPr>
        <p:spPr>
          <a:xfrm>
            <a:off x="11457432" y="6528816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B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7F8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384048"/>
            <a:ext cx="713232" cy="713232"/>
          </a:xfrm>
          <a:prstGeom prst="ellipse">
            <a:avLst/>
          </a:prstGeom>
          <a:solidFill>
            <a:srgbClr val="1E2761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384048"/>
            <a:ext cx="713232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1325880" y="329184"/>
            <a:ext cx="8686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40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SOAL NOMOR 3</a:t>
            </a:r>
            <a:endParaRPr lang="en-US" sz="2400" dirty="0"/>
          </a:p>
        </p:txBody>
      </p:sp>
      <p:sp>
        <p:nvSpPr>
          <p:cNvPr id="5" name="Shape 3"/>
          <p:cNvSpPr/>
          <p:nvPr/>
        </p:nvSpPr>
        <p:spPr>
          <a:xfrm>
            <a:off x="1325880" y="841248"/>
            <a:ext cx="1345997" cy="274320"/>
          </a:xfrm>
          <a:prstGeom prst="roundRect">
            <a:avLst>
              <a:gd name="adj" fmla="val 20000"/>
            </a:avLst>
          </a:prstGeom>
          <a:solidFill>
            <a:srgbClr val="EAF0FC"/>
          </a:solidFill>
          <a:ln w="9525">
            <a:solidFill>
              <a:srgbClr val="CADCFC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1325880" y="841248"/>
            <a:ext cx="1345997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Laporan Keuangan</a:t>
            </a:r>
            <a:endParaRPr lang="en-US" sz="1050" dirty="0"/>
          </a:p>
        </p:txBody>
      </p:sp>
      <p:sp>
        <p:nvSpPr>
          <p:cNvPr id="7" name="Shape 5"/>
          <p:cNvSpPr/>
          <p:nvPr/>
        </p:nvSpPr>
        <p:spPr>
          <a:xfrm>
            <a:off x="2799893" y="841248"/>
            <a:ext cx="671170" cy="274320"/>
          </a:xfrm>
          <a:prstGeom prst="roundRect">
            <a:avLst>
              <a:gd name="adj" fmla="val 20000"/>
            </a:avLst>
          </a:prstGeom>
          <a:solidFill>
            <a:srgbClr val="EAF0FC"/>
          </a:solidFill>
          <a:ln w="9525">
            <a:solidFill>
              <a:srgbClr val="CADCFC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2799893" y="841248"/>
            <a:ext cx="67117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L3 / C4</a:t>
            </a:r>
            <a:endParaRPr lang="en-US" sz="1050" dirty="0"/>
          </a:p>
        </p:txBody>
      </p:sp>
      <p:sp>
        <p:nvSpPr>
          <p:cNvPr id="9" name="Shape 7"/>
          <p:cNvSpPr/>
          <p:nvPr/>
        </p:nvSpPr>
        <p:spPr>
          <a:xfrm>
            <a:off x="3599078" y="841248"/>
            <a:ext cx="2395728" cy="274320"/>
          </a:xfrm>
          <a:prstGeom prst="roundRect">
            <a:avLst>
              <a:gd name="adj" fmla="val 20000"/>
            </a:avLst>
          </a:prstGeom>
          <a:solidFill>
            <a:srgbClr val="EAF0FC"/>
          </a:solidFill>
          <a:ln w="9525">
            <a:solidFill>
              <a:srgbClr val="CADCFC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3599078" y="841248"/>
            <a:ext cx="239572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PGK (Kompleks / Multi-jawaban)</a:t>
            </a:r>
            <a:endParaRPr lang="en-US" sz="1050" dirty="0"/>
          </a:p>
        </p:txBody>
      </p:sp>
      <p:sp>
        <p:nvSpPr>
          <p:cNvPr id="11" name="Shape 9"/>
          <p:cNvSpPr/>
          <p:nvPr/>
        </p:nvSpPr>
        <p:spPr>
          <a:xfrm>
            <a:off x="457200" y="1261872"/>
            <a:ext cx="11274552" cy="0"/>
          </a:xfrm>
          <a:prstGeom prst="line">
            <a:avLst/>
          </a:prstGeom>
          <a:noFill/>
          <a:ln w="12700">
            <a:solidFill>
              <a:srgbClr val="CADCFC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457200" y="1417320"/>
            <a:ext cx="11274552" cy="1303020"/>
          </a:xfrm>
          <a:prstGeom prst="roundRect">
            <a:avLst>
              <a:gd name="adj" fmla="val 7018"/>
            </a:avLst>
          </a:prstGeom>
          <a:solidFill>
            <a:srgbClr val="FFFFFF"/>
          </a:solidFill>
          <a:ln w="12700">
            <a:solidFill>
              <a:srgbClr val="CADCFC"/>
            </a:solidFill>
            <a:prstDash val="solid"/>
          </a:ln>
          <a:effectLst>
            <a:outerShdw blurRad="63500" dist="12700" dir="5400000" algn="bl" rotWithShape="0">
              <a:srgbClr val="1A1A2E">
                <a:alpha val="12000"/>
              </a:srgbClr>
            </a:outerShdw>
          </a:effectLst>
        </p:spPr>
      </p:sp>
      <p:sp>
        <p:nvSpPr>
          <p:cNvPr id="13" name="Text 11"/>
          <p:cNvSpPr/>
          <p:nvPr/>
        </p:nvSpPr>
        <p:spPr>
          <a:xfrm>
            <a:off x="713232" y="1600200"/>
            <a:ext cx="10762488" cy="9372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14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Dari laporan keuangan PT Suka Makmur diketahui: laba bersih Rp50.000.000, prive Rp10.000.000, dan aktiva (harta) bertambah Rp40.000.000.</a:t>
            </a:r>
            <a:endParaRPr lang="en-US" sz="1400" dirty="0"/>
          </a:p>
          <a:p>
            <a:pPr marL="0" indent="0" algn="l">
              <a:lnSpc>
                <a:spcPct val="115000"/>
              </a:lnSpc>
              <a:buNone/>
            </a:pPr>
            <a:endParaRPr lang="en-US" sz="1400" dirty="0"/>
          </a:p>
          <a:p>
            <a:pPr marL="0" indent="0" algn="l">
              <a:lnSpc>
                <a:spcPct val="115000"/>
              </a:lnSpc>
              <a:buNone/>
            </a:pPr>
            <a:r>
              <a:rPr lang="en-US" sz="14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Berdasarkan informasi tersebut, kesimpulan yang paling tepat adalah ....</a:t>
            </a:r>
            <a:endParaRPr lang="en-US" sz="1400" dirty="0"/>
          </a:p>
        </p:txBody>
      </p:sp>
      <p:sp>
        <p:nvSpPr>
          <p:cNvPr id="14" name="Shape 12"/>
          <p:cNvSpPr/>
          <p:nvPr/>
        </p:nvSpPr>
        <p:spPr>
          <a:xfrm>
            <a:off x="457200" y="2921508"/>
            <a:ext cx="329184" cy="329184"/>
          </a:xfrm>
          <a:prstGeom prst="ellipse">
            <a:avLst/>
          </a:prstGeom>
          <a:solidFill>
            <a:srgbClr val="EAF0FC"/>
          </a:solidFill>
          <a:ln w="12700">
            <a:solidFill>
              <a:srgbClr val="1E2761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457200" y="2921508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5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</a:t>
            </a:r>
            <a:endParaRPr lang="en-US" sz="1250" dirty="0"/>
          </a:p>
        </p:txBody>
      </p:sp>
      <p:sp>
        <p:nvSpPr>
          <p:cNvPr id="16" name="Text 14"/>
          <p:cNvSpPr/>
          <p:nvPr/>
        </p:nvSpPr>
        <p:spPr>
          <a:xfrm>
            <a:off x="914400" y="2875788"/>
            <a:ext cx="10817352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3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Modal meningkat Rp40.000.000</a:t>
            </a:r>
            <a:endParaRPr lang="en-US" sz="1300" dirty="0"/>
          </a:p>
        </p:txBody>
      </p:sp>
      <p:sp>
        <p:nvSpPr>
          <p:cNvPr id="17" name="Shape 15"/>
          <p:cNvSpPr/>
          <p:nvPr/>
        </p:nvSpPr>
        <p:spPr>
          <a:xfrm>
            <a:off x="457200" y="3332988"/>
            <a:ext cx="329184" cy="329184"/>
          </a:xfrm>
          <a:prstGeom prst="ellipse">
            <a:avLst/>
          </a:prstGeom>
          <a:solidFill>
            <a:srgbClr val="EAF0FC"/>
          </a:solidFill>
          <a:ln w="12700">
            <a:solidFill>
              <a:srgbClr val="1E2761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57200" y="3332988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5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</a:t>
            </a:r>
            <a:endParaRPr lang="en-US" sz="1250" dirty="0"/>
          </a:p>
        </p:txBody>
      </p:sp>
      <p:sp>
        <p:nvSpPr>
          <p:cNvPr id="19" name="Text 17"/>
          <p:cNvSpPr/>
          <p:nvPr/>
        </p:nvSpPr>
        <p:spPr>
          <a:xfrm>
            <a:off x="914400" y="3287268"/>
            <a:ext cx="10817352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3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Harta meningkat Rp40.000.000</a:t>
            </a:r>
            <a:endParaRPr lang="en-US" sz="1300" dirty="0"/>
          </a:p>
        </p:txBody>
      </p:sp>
      <p:sp>
        <p:nvSpPr>
          <p:cNvPr id="20" name="Shape 18"/>
          <p:cNvSpPr/>
          <p:nvPr/>
        </p:nvSpPr>
        <p:spPr>
          <a:xfrm>
            <a:off x="457200" y="3744468"/>
            <a:ext cx="329184" cy="329184"/>
          </a:xfrm>
          <a:prstGeom prst="ellipse">
            <a:avLst/>
          </a:prstGeom>
          <a:solidFill>
            <a:srgbClr val="EAF0FC"/>
          </a:solidFill>
          <a:ln w="12700">
            <a:solidFill>
              <a:srgbClr val="1E2761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57200" y="3744468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5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</a:t>
            </a:r>
            <a:endParaRPr lang="en-US" sz="1250" dirty="0"/>
          </a:p>
        </p:txBody>
      </p:sp>
      <p:sp>
        <p:nvSpPr>
          <p:cNvPr id="22" name="Text 20"/>
          <p:cNvSpPr/>
          <p:nvPr/>
        </p:nvSpPr>
        <p:spPr>
          <a:xfrm>
            <a:off x="914400" y="3698748"/>
            <a:ext cx="10817352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3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Modal meningkat Rp60.000.000</a:t>
            </a:r>
            <a:endParaRPr lang="en-US" sz="1300" dirty="0"/>
          </a:p>
        </p:txBody>
      </p:sp>
      <p:sp>
        <p:nvSpPr>
          <p:cNvPr id="23" name="Shape 21"/>
          <p:cNvSpPr/>
          <p:nvPr/>
        </p:nvSpPr>
        <p:spPr>
          <a:xfrm>
            <a:off x="457200" y="4155948"/>
            <a:ext cx="329184" cy="329184"/>
          </a:xfrm>
          <a:prstGeom prst="ellipse">
            <a:avLst/>
          </a:prstGeom>
          <a:solidFill>
            <a:srgbClr val="EAF0FC"/>
          </a:solidFill>
          <a:ln w="12700">
            <a:solidFill>
              <a:srgbClr val="1E2761"/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457200" y="4155948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5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</a:t>
            </a:r>
            <a:endParaRPr lang="en-US" sz="1250" dirty="0"/>
          </a:p>
        </p:txBody>
      </p:sp>
      <p:sp>
        <p:nvSpPr>
          <p:cNvPr id="25" name="Text 23"/>
          <p:cNvSpPr/>
          <p:nvPr/>
        </p:nvSpPr>
        <p:spPr>
          <a:xfrm>
            <a:off x="914400" y="4110228"/>
            <a:ext cx="10817352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3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Hutang meningkat Rp40.000.000</a:t>
            </a:r>
            <a:endParaRPr lang="en-US" sz="1300" dirty="0"/>
          </a:p>
        </p:txBody>
      </p:sp>
      <p:sp>
        <p:nvSpPr>
          <p:cNvPr id="26" name="Shape 24"/>
          <p:cNvSpPr/>
          <p:nvPr/>
        </p:nvSpPr>
        <p:spPr>
          <a:xfrm>
            <a:off x="457200" y="4567428"/>
            <a:ext cx="329184" cy="329184"/>
          </a:xfrm>
          <a:prstGeom prst="ellipse">
            <a:avLst/>
          </a:prstGeom>
          <a:solidFill>
            <a:srgbClr val="EAF0FC"/>
          </a:solidFill>
          <a:ln w="12700">
            <a:solidFill>
              <a:srgbClr val="1E2761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457200" y="4567428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5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</a:t>
            </a:r>
            <a:endParaRPr lang="en-US" sz="1250" dirty="0"/>
          </a:p>
        </p:txBody>
      </p:sp>
      <p:sp>
        <p:nvSpPr>
          <p:cNvPr id="28" name="Text 26"/>
          <p:cNvSpPr/>
          <p:nvPr/>
        </p:nvSpPr>
        <p:spPr>
          <a:xfrm>
            <a:off x="914400" y="4521708"/>
            <a:ext cx="10817352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3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Harta tetap (tidak ada peningkatan)</a:t>
            </a:r>
            <a:endParaRPr lang="en-US" sz="1300" dirty="0"/>
          </a:p>
        </p:txBody>
      </p:sp>
      <p:sp>
        <p:nvSpPr>
          <p:cNvPr id="29" name="Text 27"/>
          <p:cNvSpPr/>
          <p:nvPr/>
        </p:nvSpPr>
        <p:spPr>
          <a:xfrm>
            <a:off x="457200" y="6528816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5B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Materi: Laporan Keuangan</a:t>
            </a:r>
            <a:endParaRPr lang="en-US" sz="900" dirty="0"/>
          </a:p>
        </p:txBody>
      </p:sp>
      <p:sp>
        <p:nvSpPr>
          <p:cNvPr id="30" name="Text 28"/>
          <p:cNvSpPr/>
          <p:nvPr/>
        </p:nvSpPr>
        <p:spPr>
          <a:xfrm>
            <a:off x="11457432" y="6528816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B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7F8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384048"/>
            <a:ext cx="713232" cy="713232"/>
          </a:xfrm>
          <a:prstGeom prst="ellipse">
            <a:avLst/>
          </a:prstGeom>
          <a:solidFill>
            <a:srgbClr val="1E2761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384048"/>
            <a:ext cx="713232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1325880" y="329184"/>
            <a:ext cx="8686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40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PEMBAHASAN SOAL NOMOR 3</a:t>
            </a:r>
            <a:endParaRPr lang="en-US" sz="2400" dirty="0"/>
          </a:p>
        </p:txBody>
      </p:sp>
      <p:sp>
        <p:nvSpPr>
          <p:cNvPr id="5" name="Shape 3"/>
          <p:cNvSpPr/>
          <p:nvPr/>
        </p:nvSpPr>
        <p:spPr>
          <a:xfrm>
            <a:off x="1325880" y="841248"/>
            <a:ext cx="1345997" cy="274320"/>
          </a:xfrm>
          <a:prstGeom prst="roundRect">
            <a:avLst>
              <a:gd name="adj" fmla="val 20000"/>
            </a:avLst>
          </a:prstGeom>
          <a:solidFill>
            <a:srgbClr val="EAF0FC"/>
          </a:solidFill>
          <a:ln w="9525">
            <a:solidFill>
              <a:srgbClr val="CADCFC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1325880" y="841248"/>
            <a:ext cx="1345997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Laporan Keuangan</a:t>
            </a:r>
            <a:endParaRPr lang="en-US" sz="1050" dirty="0"/>
          </a:p>
        </p:txBody>
      </p:sp>
      <p:sp>
        <p:nvSpPr>
          <p:cNvPr id="7" name="Shape 5"/>
          <p:cNvSpPr/>
          <p:nvPr/>
        </p:nvSpPr>
        <p:spPr>
          <a:xfrm>
            <a:off x="2799893" y="841248"/>
            <a:ext cx="671170" cy="274320"/>
          </a:xfrm>
          <a:prstGeom prst="roundRect">
            <a:avLst>
              <a:gd name="adj" fmla="val 20000"/>
            </a:avLst>
          </a:prstGeom>
          <a:solidFill>
            <a:srgbClr val="EAF0FC"/>
          </a:solidFill>
          <a:ln w="9525">
            <a:solidFill>
              <a:srgbClr val="CADCFC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2799893" y="841248"/>
            <a:ext cx="67117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L3 / C4</a:t>
            </a:r>
            <a:endParaRPr lang="en-US" sz="1050" dirty="0"/>
          </a:p>
        </p:txBody>
      </p:sp>
      <p:sp>
        <p:nvSpPr>
          <p:cNvPr id="9" name="Shape 7"/>
          <p:cNvSpPr/>
          <p:nvPr/>
        </p:nvSpPr>
        <p:spPr>
          <a:xfrm>
            <a:off x="3599078" y="841248"/>
            <a:ext cx="2395728" cy="274320"/>
          </a:xfrm>
          <a:prstGeom prst="roundRect">
            <a:avLst>
              <a:gd name="adj" fmla="val 20000"/>
            </a:avLst>
          </a:prstGeom>
          <a:solidFill>
            <a:srgbClr val="EAF0FC"/>
          </a:solidFill>
          <a:ln w="9525">
            <a:solidFill>
              <a:srgbClr val="CADCFC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3599078" y="841248"/>
            <a:ext cx="239572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PGK (Kompleks / Multi-jawaban)</a:t>
            </a:r>
            <a:endParaRPr lang="en-US" sz="1050" dirty="0"/>
          </a:p>
        </p:txBody>
      </p:sp>
      <p:sp>
        <p:nvSpPr>
          <p:cNvPr id="11" name="Shape 9"/>
          <p:cNvSpPr/>
          <p:nvPr/>
        </p:nvSpPr>
        <p:spPr>
          <a:xfrm>
            <a:off x="457200" y="1261872"/>
            <a:ext cx="11274552" cy="0"/>
          </a:xfrm>
          <a:prstGeom prst="line">
            <a:avLst/>
          </a:prstGeom>
          <a:noFill/>
          <a:ln w="12700">
            <a:solidFill>
              <a:srgbClr val="CADCFC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9281160" y="292608"/>
            <a:ext cx="2450592" cy="566928"/>
          </a:xfrm>
          <a:prstGeom prst="roundRect">
            <a:avLst>
              <a:gd name="adj" fmla="val 16129"/>
            </a:avLst>
          </a:prstGeom>
          <a:solidFill>
            <a:srgbClr val="F3E6B8"/>
          </a:solidFill>
          <a:ln w="12700">
            <a:solidFill>
              <a:srgbClr val="C9A227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9281160" y="347472"/>
            <a:ext cx="2450592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2E52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KUNCI JAWABAN</a:t>
            </a:r>
            <a:endParaRPr lang="en-US" sz="900" dirty="0"/>
          </a:p>
        </p:txBody>
      </p:sp>
      <p:sp>
        <p:nvSpPr>
          <p:cNvPr id="14" name="Text 12"/>
          <p:cNvSpPr/>
          <p:nvPr/>
        </p:nvSpPr>
        <p:spPr>
          <a:xfrm>
            <a:off x="9372600" y="530352"/>
            <a:ext cx="226771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141B4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A, B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457200" y="1481328"/>
            <a:ext cx="6492240" cy="4846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1200"/>
              </a:spcAft>
              <a:buSzPct val="100000"/>
              <a:buChar char="✦"/>
            </a:pPr>
            <a:r>
              <a:rPr lang="en-US" sz="14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Perubahan Modal = Laba Bersih − Prive = Rp50.000.000 − Rp10.000.000 = Rp40.000.000 → opsi A benar.</a:t>
            </a:r>
            <a:endParaRPr lang="en-US" sz="1400" dirty="0"/>
          </a:p>
          <a:p>
            <a:pPr marL="342900" indent="-342900">
              <a:spcAft>
                <a:spcPts val="1200"/>
              </a:spcAft>
              <a:buSzPct val="100000"/>
              <a:buChar char="✦"/>
            </a:pPr>
            <a:r>
              <a:rPr lang="en-US" sz="14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Opsi B benar tetapi hanya mengulang data yang sudah tertulis di soal, bukan hasil analisis baru.</a:t>
            </a:r>
            <a:endParaRPr lang="en-US" sz="1400" dirty="0"/>
          </a:p>
          <a:p>
            <a:pPr marL="342900" indent="-342900">
              <a:spcAft>
                <a:spcPts val="1200"/>
              </a:spcAft>
              <a:buSzPct val="100000"/>
              <a:buChar char="✦"/>
            </a:pPr>
            <a:r>
              <a:rPr lang="en-US" sz="14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Uji keseimbangan: ΔHarta = ΔUtang + ΔModal → Rp40jt = ΔUtang + Rp40jt → ΔUtang = 0 (opsi D salah).</a:t>
            </a:r>
            <a:endParaRPr lang="en-US" sz="1400" dirty="0"/>
          </a:p>
          <a:p>
            <a:pPr marL="342900" indent="-342900">
              <a:spcAft>
                <a:spcPts val="1200"/>
              </a:spcAft>
              <a:buSzPct val="100000"/>
              <a:buChar char="✦"/>
            </a:pPr>
            <a:r>
              <a:rPr lang="en-US" sz="14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Opsi C salah karena prive seharusnya mengurangi — bukan menambah — perubahan modal.</a:t>
            </a:r>
            <a:endParaRPr lang="en-US" sz="1400" dirty="0"/>
          </a:p>
        </p:txBody>
      </p:sp>
      <p:sp>
        <p:nvSpPr>
          <p:cNvPr id="16" name="Shape 14"/>
          <p:cNvSpPr/>
          <p:nvPr/>
        </p:nvSpPr>
        <p:spPr>
          <a:xfrm>
            <a:off x="7223760" y="1600200"/>
            <a:ext cx="4507992" cy="1828800"/>
          </a:xfrm>
          <a:prstGeom prst="roundRect">
            <a:avLst>
              <a:gd name="adj" fmla="val 6000"/>
            </a:avLst>
          </a:prstGeom>
          <a:solidFill>
            <a:srgbClr val="1E2761"/>
          </a:solidFill>
          <a:ln/>
          <a:effectLst>
            <a:outerShdw blurRad="76200" dist="25400" dir="5400000" algn="bl" rotWithShape="0">
              <a:srgbClr val="1A1A2E">
                <a:alpha val="25000"/>
              </a:srgbClr>
            </a:outerShdw>
          </a:effectLst>
        </p:spPr>
      </p:sp>
      <p:sp>
        <p:nvSpPr>
          <p:cNvPr id="17" name="Text 15"/>
          <p:cNvSpPr/>
          <p:nvPr/>
        </p:nvSpPr>
        <p:spPr>
          <a:xfrm>
            <a:off x="7360920" y="1764792"/>
            <a:ext cx="4233672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000" b="1" dirty="0">
                <a:solidFill>
                  <a:srgbClr val="C9A22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 &amp; B</a:t>
            </a:r>
            <a:endParaRPr lang="en-US" sz="3000" dirty="0"/>
          </a:p>
        </p:txBody>
      </p:sp>
      <p:sp>
        <p:nvSpPr>
          <p:cNvPr id="18" name="Text 16"/>
          <p:cNvSpPr/>
          <p:nvPr/>
        </p:nvSpPr>
        <p:spPr>
          <a:xfrm>
            <a:off x="7360920" y="2926080"/>
            <a:ext cx="423367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25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Modal naik Rp40.000.000; Harta naik Rp40.000.000</a:t>
            </a:r>
            <a:endParaRPr lang="en-US" sz="1250" dirty="0"/>
          </a:p>
        </p:txBody>
      </p:sp>
      <p:sp>
        <p:nvSpPr>
          <p:cNvPr id="19" name="Text 17"/>
          <p:cNvSpPr/>
          <p:nvPr/>
        </p:nvSpPr>
        <p:spPr>
          <a:xfrm>
            <a:off x="457200" y="6528816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5B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Kunci Jawaban Soal 3: A, B</a:t>
            </a:r>
            <a:endParaRPr lang="en-US" sz="900" dirty="0"/>
          </a:p>
        </p:txBody>
      </p:sp>
      <p:sp>
        <p:nvSpPr>
          <p:cNvPr id="20" name="Text 18"/>
          <p:cNvSpPr/>
          <p:nvPr/>
        </p:nvSpPr>
        <p:spPr>
          <a:xfrm>
            <a:off x="11457432" y="6528816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B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7F8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384048"/>
            <a:ext cx="713232" cy="713232"/>
          </a:xfrm>
          <a:prstGeom prst="ellipse">
            <a:avLst/>
          </a:prstGeom>
          <a:solidFill>
            <a:srgbClr val="1E2761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384048"/>
            <a:ext cx="713232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1325880" y="329184"/>
            <a:ext cx="8686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40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SOAL NOMOR 4</a:t>
            </a:r>
            <a:endParaRPr lang="en-US" sz="2400" dirty="0"/>
          </a:p>
        </p:txBody>
      </p:sp>
      <p:sp>
        <p:nvSpPr>
          <p:cNvPr id="5" name="Shape 3"/>
          <p:cNvSpPr/>
          <p:nvPr/>
        </p:nvSpPr>
        <p:spPr>
          <a:xfrm>
            <a:off x="1325880" y="841248"/>
            <a:ext cx="1345997" cy="274320"/>
          </a:xfrm>
          <a:prstGeom prst="roundRect">
            <a:avLst>
              <a:gd name="adj" fmla="val 20000"/>
            </a:avLst>
          </a:prstGeom>
          <a:solidFill>
            <a:srgbClr val="EAF0FC"/>
          </a:solidFill>
          <a:ln w="9525">
            <a:solidFill>
              <a:srgbClr val="CADCFC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1325880" y="841248"/>
            <a:ext cx="1345997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Laporan Keuangan</a:t>
            </a:r>
            <a:endParaRPr lang="en-US" sz="1050" dirty="0"/>
          </a:p>
        </p:txBody>
      </p:sp>
      <p:sp>
        <p:nvSpPr>
          <p:cNvPr id="7" name="Shape 5"/>
          <p:cNvSpPr/>
          <p:nvPr/>
        </p:nvSpPr>
        <p:spPr>
          <a:xfrm>
            <a:off x="2799893" y="841248"/>
            <a:ext cx="671170" cy="274320"/>
          </a:xfrm>
          <a:prstGeom prst="roundRect">
            <a:avLst>
              <a:gd name="adj" fmla="val 20000"/>
            </a:avLst>
          </a:prstGeom>
          <a:solidFill>
            <a:srgbClr val="EAF0FC"/>
          </a:solidFill>
          <a:ln w="9525">
            <a:solidFill>
              <a:srgbClr val="CADCFC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2799893" y="841248"/>
            <a:ext cx="67117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L2 / C3</a:t>
            </a:r>
            <a:endParaRPr lang="en-US" sz="1050" dirty="0"/>
          </a:p>
        </p:txBody>
      </p:sp>
      <p:sp>
        <p:nvSpPr>
          <p:cNvPr id="9" name="Shape 7"/>
          <p:cNvSpPr/>
          <p:nvPr/>
        </p:nvSpPr>
        <p:spPr>
          <a:xfrm>
            <a:off x="3599078" y="841248"/>
            <a:ext cx="2095805" cy="274320"/>
          </a:xfrm>
          <a:prstGeom prst="roundRect">
            <a:avLst>
              <a:gd name="adj" fmla="val 20000"/>
            </a:avLst>
          </a:prstGeom>
          <a:solidFill>
            <a:srgbClr val="EAF0FC"/>
          </a:solidFill>
          <a:ln w="9525">
            <a:solidFill>
              <a:srgbClr val="CADCFC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3599078" y="841248"/>
            <a:ext cx="209580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PGK Kategori (Benar/Salah)</a:t>
            </a:r>
            <a:endParaRPr lang="en-US" sz="1050" dirty="0"/>
          </a:p>
        </p:txBody>
      </p:sp>
      <p:sp>
        <p:nvSpPr>
          <p:cNvPr id="11" name="Shape 9"/>
          <p:cNvSpPr/>
          <p:nvPr/>
        </p:nvSpPr>
        <p:spPr>
          <a:xfrm>
            <a:off x="457200" y="1261872"/>
            <a:ext cx="11274552" cy="0"/>
          </a:xfrm>
          <a:prstGeom prst="line">
            <a:avLst/>
          </a:prstGeom>
          <a:noFill/>
          <a:ln w="12700">
            <a:solidFill>
              <a:srgbClr val="CADCFC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457200" y="1417320"/>
            <a:ext cx="11274552" cy="1517904"/>
          </a:xfrm>
          <a:prstGeom prst="roundRect">
            <a:avLst>
              <a:gd name="adj" fmla="val 6024"/>
            </a:avLst>
          </a:prstGeom>
          <a:solidFill>
            <a:srgbClr val="FFFFFF"/>
          </a:solidFill>
          <a:ln w="12700">
            <a:solidFill>
              <a:srgbClr val="CADCFC"/>
            </a:solidFill>
            <a:prstDash val="solid"/>
          </a:ln>
          <a:effectLst>
            <a:outerShdw blurRad="63500" dist="12700" dir="5400000" algn="bl" rotWithShape="0">
              <a:srgbClr val="1A1A2E">
                <a:alpha val="12000"/>
              </a:srgbClr>
            </a:outerShdw>
          </a:effectLst>
        </p:spPr>
      </p:sp>
      <p:sp>
        <p:nvSpPr>
          <p:cNvPr id="13" name="Text 11"/>
          <p:cNvSpPr/>
          <p:nvPr/>
        </p:nvSpPr>
        <p:spPr>
          <a:xfrm>
            <a:off x="713232" y="1600200"/>
            <a:ext cx="10762488" cy="11521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14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Data neraca PD. Sejahtera Desember 2024:</a:t>
            </a:r>
            <a:endParaRPr lang="en-US" sz="1400" dirty="0"/>
          </a:p>
          <a:p>
            <a:pPr marL="0" indent="0" algn="l">
              <a:lnSpc>
                <a:spcPct val="115000"/>
              </a:lnSpc>
              <a:buNone/>
            </a:pPr>
            <a:r>
              <a:rPr lang="en-US" sz="14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Kas Rp75jt • Piutang Rp30jt • Perlengkapan Rp5jt • Sewa dibayar dimuka Rp20jt • Persediaan Rp80jt • Peralatan Rp50jt • Hutang dagang Rp30jt • Hutang Bank Rp80jt • Hutang Obligasi Rp50jt • Modal Rp100jt</a:t>
            </a:r>
            <a:endParaRPr lang="en-US" sz="1400" dirty="0"/>
          </a:p>
          <a:p>
            <a:pPr marL="0" indent="0" algn="l">
              <a:lnSpc>
                <a:spcPct val="115000"/>
              </a:lnSpc>
              <a:buNone/>
            </a:pPr>
            <a:endParaRPr lang="en-US" sz="1400" dirty="0"/>
          </a:p>
          <a:p>
            <a:pPr marL="0" indent="0" algn="l">
              <a:lnSpc>
                <a:spcPct val="115000"/>
              </a:lnSpc>
              <a:buNone/>
            </a:pPr>
            <a:r>
              <a:rPr lang="en-US" sz="14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Tentukan Benar atau Salah untuk setiap pernyataan berikut!</a:t>
            </a:r>
            <a:endParaRPr lang="en-US" sz="1400" dirty="0"/>
          </a:p>
        </p:txBody>
      </p:sp>
      <p:sp>
        <p:nvSpPr>
          <p:cNvPr id="14" name="Shape 12"/>
          <p:cNvSpPr/>
          <p:nvPr/>
        </p:nvSpPr>
        <p:spPr>
          <a:xfrm>
            <a:off x="457200" y="3136392"/>
            <a:ext cx="329184" cy="329184"/>
          </a:xfrm>
          <a:prstGeom prst="ellipse">
            <a:avLst/>
          </a:prstGeom>
          <a:solidFill>
            <a:srgbClr val="EAF0FC"/>
          </a:solidFill>
          <a:ln w="12700">
            <a:solidFill>
              <a:srgbClr val="1E2761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457200" y="3136392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5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</a:t>
            </a:r>
            <a:endParaRPr lang="en-US" sz="1250" dirty="0"/>
          </a:p>
        </p:txBody>
      </p:sp>
      <p:sp>
        <p:nvSpPr>
          <p:cNvPr id="16" name="Text 14"/>
          <p:cNvSpPr/>
          <p:nvPr/>
        </p:nvSpPr>
        <p:spPr>
          <a:xfrm>
            <a:off x="914400" y="3090672"/>
            <a:ext cx="10817352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35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Aset lancar PD. Sejahtera berjumlah Rp210.000.000</a:t>
            </a:r>
            <a:endParaRPr lang="en-US" sz="1350" dirty="0"/>
          </a:p>
        </p:txBody>
      </p:sp>
      <p:sp>
        <p:nvSpPr>
          <p:cNvPr id="17" name="Shape 15"/>
          <p:cNvSpPr/>
          <p:nvPr/>
        </p:nvSpPr>
        <p:spPr>
          <a:xfrm>
            <a:off x="457200" y="3593592"/>
            <a:ext cx="329184" cy="329184"/>
          </a:xfrm>
          <a:prstGeom prst="ellipse">
            <a:avLst/>
          </a:prstGeom>
          <a:solidFill>
            <a:srgbClr val="EAF0FC"/>
          </a:solidFill>
          <a:ln w="12700">
            <a:solidFill>
              <a:srgbClr val="1E2761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57200" y="3593592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5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</a:t>
            </a:r>
            <a:endParaRPr lang="en-US" sz="1250" dirty="0"/>
          </a:p>
        </p:txBody>
      </p:sp>
      <p:sp>
        <p:nvSpPr>
          <p:cNvPr id="19" name="Text 17"/>
          <p:cNvSpPr/>
          <p:nvPr/>
        </p:nvSpPr>
        <p:spPr>
          <a:xfrm>
            <a:off x="914400" y="3547872"/>
            <a:ext cx="10817352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35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Aset tetap PD. Sejahtera berjumlah Rp130.000.000</a:t>
            </a:r>
            <a:endParaRPr lang="en-US" sz="1350" dirty="0"/>
          </a:p>
        </p:txBody>
      </p:sp>
      <p:sp>
        <p:nvSpPr>
          <p:cNvPr id="20" name="Shape 18"/>
          <p:cNvSpPr/>
          <p:nvPr/>
        </p:nvSpPr>
        <p:spPr>
          <a:xfrm>
            <a:off x="457200" y="4050792"/>
            <a:ext cx="329184" cy="329184"/>
          </a:xfrm>
          <a:prstGeom prst="ellipse">
            <a:avLst/>
          </a:prstGeom>
          <a:solidFill>
            <a:srgbClr val="EAF0FC"/>
          </a:solidFill>
          <a:ln w="12700">
            <a:solidFill>
              <a:srgbClr val="1E2761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57200" y="4050792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5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</a:t>
            </a:r>
            <a:endParaRPr lang="en-US" sz="1250" dirty="0"/>
          </a:p>
        </p:txBody>
      </p:sp>
      <p:sp>
        <p:nvSpPr>
          <p:cNvPr id="22" name="Text 20"/>
          <p:cNvSpPr/>
          <p:nvPr/>
        </p:nvSpPr>
        <p:spPr>
          <a:xfrm>
            <a:off x="914400" y="4005072"/>
            <a:ext cx="10817352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35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Hutang jangka panjang PD. Sejahtera berjumlah Rp130.000.000</a:t>
            </a:r>
            <a:endParaRPr lang="en-US" sz="1350" dirty="0"/>
          </a:p>
        </p:txBody>
      </p:sp>
      <p:sp>
        <p:nvSpPr>
          <p:cNvPr id="23" name="Text 21"/>
          <p:cNvSpPr/>
          <p:nvPr/>
        </p:nvSpPr>
        <p:spPr>
          <a:xfrm>
            <a:off x="457200" y="6528816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5B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Materi: Laporan Keuangan</a:t>
            </a:r>
            <a:endParaRPr lang="en-US" sz="900" dirty="0"/>
          </a:p>
        </p:txBody>
      </p:sp>
      <p:sp>
        <p:nvSpPr>
          <p:cNvPr id="24" name="Text 22"/>
          <p:cNvSpPr/>
          <p:nvPr/>
        </p:nvSpPr>
        <p:spPr>
          <a:xfrm>
            <a:off x="11457432" y="6528816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B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7F8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384048"/>
            <a:ext cx="713232" cy="713232"/>
          </a:xfrm>
          <a:prstGeom prst="ellipse">
            <a:avLst/>
          </a:prstGeom>
          <a:solidFill>
            <a:srgbClr val="1E2761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384048"/>
            <a:ext cx="713232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1325880" y="329184"/>
            <a:ext cx="8686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40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PEMBAHASAN SOAL NOMOR 4</a:t>
            </a:r>
            <a:endParaRPr lang="en-US" sz="2400" dirty="0"/>
          </a:p>
        </p:txBody>
      </p:sp>
      <p:sp>
        <p:nvSpPr>
          <p:cNvPr id="5" name="Shape 3"/>
          <p:cNvSpPr/>
          <p:nvPr/>
        </p:nvSpPr>
        <p:spPr>
          <a:xfrm>
            <a:off x="1325880" y="841248"/>
            <a:ext cx="1345997" cy="274320"/>
          </a:xfrm>
          <a:prstGeom prst="roundRect">
            <a:avLst>
              <a:gd name="adj" fmla="val 20000"/>
            </a:avLst>
          </a:prstGeom>
          <a:solidFill>
            <a:srgbClr val="EAF0FC"/>
          </a:solidFill>
          <a:ln w="9525">
            <a:solidFill>
              <a:srgbClr val="CADCFC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1325880" y="841248"/>
            <a:ext cx="1345997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Laporan Keuangan</a:t>
            </a:r>
            <a:endParaRPr lang="en-US" sz="1050" dirty="0"/>
          </a:p>
        </p:txBody>
      </p:sp>
      <p:sp>
        <p:nvSpPr>
          <p:cNvPr id="7" name="Shape 5"/>
          <p:cNvSpPr/>
          <p:nvPr/>
        </p:nvSpPr>
        <p:spPr>
          <a:xfrm>
            <a:off x="2799893" y="841248"/>
            <a:ext cx="671170" cy="274320"/>
          </a:xfrm>
          <a:prstGeom prst="roundRect">
            <a:avLst>
              <a:gd name="adj" fmla="val 20000"/>
            </a:avLst>
          </a:prstGeom>
          <a:solidFill>
            <a:srgbClr val="EAF0FC"/>
          </a:solidFill>
          <a:ln w="9525">
            <a:solidFill>
              <a:srgbClr val="CADCFC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2799893" y="841248"/>
            <a:ext cx="67117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L2 / C3</a:t>
            </a:r>
            <a:endParaRPr lang="en-US" sz="1050" dirty="0"/>
          </a:p>
        </p:txBody>
      </p:sp>
      <p:sp>
        <p:nvSpPr>
          <p:cNvPr id="9" name="Shape 7"/>
          <p:cNvSpPr/>
          <p:nvPr/>
        </p:nvSpPr>
        <p:spPr>
          <a:xfrm>
            <a:off x="3599078" y="841248"/>
            <a:ext cx="2095805" cy="274320"/>
          </a:xfrm>
          <a:prstGeom prst="roundRect">
            <a:avLst>
              <a:gd name="adj" fmla="val 20000"/>
            </a:avLst>
          </a:prstGeom>
          <a:solidFill>
            <a:srgbClr val="EAF0FC"/>
          </a:solidFill>
          <a:ln w="9525">
            <a:solidFill>
              <a:srgbClr val="CADCFC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3599078" y="841248"/>
            <a:ext cx="209580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PGK Kategori (Benar/Salah)</a:t>
            </a:r>
            <a:endParaRPr lang="en-US" sz="1050" dirty="0"/>
          </a:p>
        </p:txBody>
      </p:sp>
      <p:sp>
        <p:nvSpPr>
          <p:cNvPr id="11" name="Shape 9"/>
          <p:cNvSpPr/>
          <p:nvPr/>
        </p:nvSpPr>
        <p:spPr>
          <a:xfrm>
            <a:off x="457200" y="1261872"/>
            <a:ext cx="11274552" cy="0"/>
          </a:xfrm>
          <a:prstGeom prst="line">
            <a:avLst/>
          </a:prstGeom>
          <a:noFill/>
          <a:ln w="12700">
            <a:solidFill>
              <a:srgbClr val="CADCFC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9281160" y="292608"/>
            <a:ext cx="2450592" cy="786384"/>
          </a:xfrm>
          <a:prstGeom prst="roundRect">
            <a:avLst>
              <a:gd name="adj" fmla="val 11628"/>
            </a:avLst>
          </a:prstGeom>
          <a:solidFill>
            <a:srgbClr val="F3E6B8"/>
          </a:solidFill>
          <a:ln w="12700">
            <a:solidFill>
              <a:srgbClr val="C9A227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9281160" y="347472"/>
            <a:ext cx="2450592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2E52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KUNCI JAWABAN</a:t>
            </a:r>
            <a:endParaRPr lang="en-US" sz="900" dirty="0"/>
          </a:p>
        </p:txBody>
      </p:sp>
      <p:sp>
        <p:nvSpPr>
          <p:cNvPr id="14" name="Text 12"/>
          <p:cNvSpPr/>
          <p:nvPr/>
        </p:nvSpPr>
        <p:spPr>
          <a:xfrm>
            <a:off x="9372600" y="530352"/>
            <a:ext cx="2267712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141B4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A-Benar, B-Salah, C-Benar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457200" y="1481328"/>
            <a:ext cx="6492240" cy="4846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1200"/>
              </a:spcAft>
              <a:buSzPct val="100000"/>
              <a:buChar char="✦"/>
            </a:pPr>
            <a:r>
              <a:rPr lang="en-US" sz="14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Aset Lancar = Kas+Piutang+Perlengkapan+Sewa dibayar dimuka+Persediaan = 75+30+5+20+80 = Rp210.000.000</a:t>
            </a:r>
            <a:endParaRPr lang="en-US" sz="1400" dirty="0"/>
          </a:p>
          <a:p>
            <a:pPr marL="342900" indent="-342900">
              <a:spcAft>
                <a:spcPts val="1200"/>
              </a:spcAft>
              <a:buSzPct val="100000"/>
              <a:buChar char="✦"/>
            </a:pPr>
            <a:r>
              <a:rPr lang="en-US" sz="14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Aset Tetap hanya Peralatan = Rp50.000.000 (bukan Rp130.000.000)</a:t>
            </a:r>
            <a:endParaRPr lang="en-US" sz="1400" dirty="0"/>
          </a:p>
          <a:p>
            <a:pPr marL="342900" indent="-342900">
              <a:spcAft>
                <a:spcPts val="1200"/>
              </a:spcAft>
              <a:buSzPct val="100000"/>
              <a:buChar char="✦"/>
            </a:pPr>
            <a:r>
              <a:rPr lang="en-US" sz="14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Utang Jangka Panjang = Hutang Bank + Hutang Obligasi = 80+50 = Rp130.000.000 (Hutang dagang tergolong jangka pendek)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7223760" y="1481328"/>
            <a:ext cx="450799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2E52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Hasil Analisis</a:t>
            </a:r>
            <a:endParaRPr lang="en-US" sz="1200" dirty="0"/>
          </a:p>
        </p:txBody>
      </p:sp>
      <p:sp>
        <p:nvSpPr>
          <p:cNvPr id="17" name="Shape 15"/>
          <p:cNvSpPr/>
          <p:nvPr/>
        </p:nvSpPr>
        <p:spPr>
          <a:xfrm>
            <a:off x="7223760" y="1810512"/>
            <a:ext cx="4507992" cy="512064"/>
          </a:xfrm>
          <a:prstGeom prst="roundRect">
            <a:avLst>
              <a:gd name="adj" fmla="val 14286"/>
            </a:avLst>
          </a:prstGeom>
          <a:solidFill>
            <a:srgbClr val="E1F1E8"/>
          </a:solidFill>
          <a:ln w="12700">
            <a:solidFill>
              <a:srgbClr val="1E7B4D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7333488" y="1810512"/>
            <a:ext cx="45720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1E7B4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7818120" y="1810512"/>
            <a:ext cx="3090672" cy="512064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/>
          <a:lstStyle/>
          <a:p>
            <a:pPr marL="0" indent="0" algn="l">
              <a:buNone/>
            </a:pPr>
            <a:r>
              <a:rPr lang="en-US" sz="105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Aset lancar = Rp210.000.000</a:t>
            </a:r>
            <a:endParaRPr lang="en-US" sz="1050" dirty="0"/>
          </a:p>
        </p:txBody>
      </p:sp>
      <p:sp>
        <p:nvSpPr>
          <p:cNvPr id="20" name="Text 18"/>
          <p:cNvSpPr/>
          <p:nvPr/>
        </p:nvSpPr>
        <p:spPr>
          <a:xfrm>
            <a:off x="10908792" y="1810512"/>
            <a:ext cx="73152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1E7B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BENAR</a:t>
            </a:r>
            <a:endParaRPr lang="en-US" sz="1050" dirty="0"/>
          </a:p>
        </p:txBody>
      </p:sp>
      <p:sp>
        <p:nvSpPr>
          <p:cNvPr id="21" name="Shape 19"/>
          <p:cNvSpPr/>
          <p:nvPr/>
        </p:nvSpPr>
        <p:spPr>
          <a:xfrm>
            <a:off x="7223760" y="2414016"/>
            <a:ext cx="4507992" cy="512064"/>
          </a:xfrm>
          <a:prstGeom prst="roundRect">
            <a:avLst>
              <a:gd name="adj" fmla="val 14286"/>
            </a:avLst>
          </a:prstGeom>
          <a:solidFill>
            <a:srgbClr val="F7E4E4"/>
          </a:solidFill>
          <a:ln w="12700">
            <a:solidFill>
              <a:srgbClr val="A32A2A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7333488" y="2414016"/>
            <a:ext cx="45720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A32A2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</a:t>
            </a:r>
            <a:endParaRPr lang="en-US" sz="1600" dirty="0"/>
          </a:p>
        </p:txBody>
      </p:sp>
      <p:sp>
        <p:nvSpPr>
          <p:cNvPr id="23" name="Text 21"/>
          <p:cNvSpPr/>
          <p:nvPr/>
        </p:nvSpPr>
        <p:spPr>
          <a:xfrm>
            <a:off x="7818120" y="2414016"/>
            <a:ext cx="3090672" cy="512064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/>
          <a:lstStyle/>
          <a:p>
            <a:pPr marL="0" indent="0" algn="l">
              <a:buNone/>
            </a:pPr>
            <a:r>
              <a:rPr lang="en-US" sz="105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Aset tetap = Rp130.000.000</a:t>
            </a:r>
            <a:endParaRPr lang="en-US" sz="1050" dirty="0"/>
          </a:p>
        </p:txBody>
      </p:sp>
      <p:sp>
        <p:nvSpPr>
          <p:cNvPr id="24" name="Text 22"/>
          <p:cNvSpPr/>
          <p:nvPr/>
        </p:nvSpPr>
        <p:spPr>
          <a:xfrm>
            <a:off x="10908792" y="2414016"/>
            <a:ext cx="73152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A32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SALAH</a:t>
            </a:r>
            <a:endParaRPr lang="en-US" sz="1050" dirty="0"/>
          </a:p>
        </p:txBody>
      </p:sp>
      <p:sp>
        <p:nvSpPr>
          <p:cNvPr id="25" name="Shape 23"/>
          <p:cNvSpPr/>
          <p:nvPr/>
        </p:nvSpPr>
        <p:spPr>
          <a:xfrm>
            <a:off x="7223760" y="3017520"/>
            <a:ext cx="4507992" cy="512064"/>
          </a:xfrm>
          <a:prstGeom prst="roundRect">
            <a:avLst>
              <a:gd name="adj" fmla="val 14286"/>
            </a:avLst>
          </a:prstGeom>
          <a:solidFill>
            <a:srgbClr val="E1F1E8"/>
          </a:solidFill>
          <a:ln w="12700">
            <a:solidFill>
              <a:srgbClr val="1E7B4D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7333488" y="3017520"/>
            <a:ext cx="45720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1E7B4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</a:t>
            </a:r>
            <a:endParaRPr lang="en-US" sz="1600" dirty="0"/>
          </a:p>
        </p:txBody>
      </p:sp>
      <p:sp>
        <p:nvSpPr>
          <p:cNvPr id="27" name="Text 25"/>
          <p:cNvSpPr/>
          <p:nvPr/>
        </p:nvSpPr>
        <p:spPr>
          <a:xfrm>
            <a:off x="7818120" y="3017520"/>
            <a:ext cx="3090672" cy="512064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/>
          <a:lstStyle/>
          <a:p>
            <a:pPr marL="0" indent="0" algn="l">
              <a:buNone/>
            </a:pPr>
            <a:r>
              <a:rPr lang="en-US" sz="105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Utang jk. panjang = Rp130.000.000</a:t>
            </a:r>
            <a:endParaRPr lang="en-US" sz="1050" dirty="0"/>
          </a:p>
        </p:txBody>
      </p:sp>
      <p:sp>
        <p:nvSpPr>
          <p:cNvPr id="28" name="Text 26"/>
          <p:cNvSpPr/>
          <p:nvPr/>
        </p:nvSpPr>
        <p:spPr>
          <a:xfrm>
            <a:off x="10908792" y="3017520"/>
            <a:ext cx="73152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1E7B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BENAR</a:t>
            </a:r>
            <a:endParaRPr lang="en-US" sz="1050" dirty="0"/>
          </a:p>
        </p:txBody>
      </p:sp>
      <p:sp>
        <p:nvSpPr>
          <p:cNvPr id="29" name="Text 27"/>
          <p:cNvSpPr/>
          <p:nvPr/>
        </p:nvSpPr>
        <p:spPr>
          <a:xfrm>
            <a:off x="457200" y="6528816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5B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Kunci Jawaban Soal 4: A-Benar, B-Salah, C-Benar</a:t>
            </a:r>
            <a:endParaRPr lang="en-US" sz="900" dirty="0"/>
          </a:p>
        </p:txBody>
      </p:sp>
      <p:sp>
        <p:nvSpPr>
          <p:cNvPr id="30" name="Text 28"/>
          <p:cNvSpPr/>
          <p:nvPr/>
        </p:nvSpPr>
        <p:spPr>
          <a:xfrm>
            <a:off x="11457432" y="6528816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B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7F8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384048"/>
            <a:ext cx="713232" cy="713232"/>
          </a:xfrm>
          <a:prstGeom prst="ellipse">
            <a:avLst/>
          </a:prstGeom>
          <a:solidFill>
            <a:srgbClr val="1E2761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384048"/>
            <a:ext cx="713232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5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1325880" y="329184"/>
            <a:ext cx="8686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40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SOAL NOMOR 5</a:t>
            </a:r>
            <a:endParaRPr lang="en-US" sz="2400" dirty="0"/>
          </a:p>
        </p:txBody>
      </p:sp>
      <p:sp>
        <p:nvSpPr>
          <p:cNvPr id="5" name="Shape 3"/>
          <p:cNvSpPr/>
          <p:nvPr/>
        </p:nvSpPr>
        <p:spPr>
          <a:xfrm>
            <a:off x="1325880" y="841248"/>
            <a:ext cx="1345997" cy="274320"/>
          </a:xfrm>
          <a:prstGeom prst="roundRect">
            <a:avLst>
              <a:gd name="adj" fmla="val 20000"/>
            </a:avLst>
          </a:prstGeom>
          <a:solidFill>
            <a:srgbClr val="EAF0FC"/>
          </a:solidFill>
          <a:ln w="9525">
            <a:solidFill>
              <a:srgbClr val="CADCFC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1325880" y="841248"/>
            <a:ext cx="1345997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Laporan Keuangan</a:t>
            </a:r>
            <a:endParaRPr lang="en-US" sz="1050" dirty="0"/>
          </a:p>
        </p:txBody>
      </p:sp>
      <p:sp>
        <p:nvSpPr>
          <p:cNvPr id="7" name="Shape 5"/>
          <p:cNvSpPr/>
          <p:nvPr/>
        </p:nvSpPr>
        <p:spPr>
          <a:xfrm>
            <a:off x="2799893" y="841248"/>
            <a:ext cx="671170" cy="274320"/>
          </a:xfrm>
          <a:prstGeom prst="roundRect">
            <a:avLst>
              <a:gd name="adj" fmla="val 20000"/>
            </a:avLst>
          </a:prstGeom>
          <a:solidFill>
            <a:srgbClr val="EAF0FC"/>
          </a:solidFill>
          <a:ln w="9525">
            <a:solidFill>
              <a:srgbClr val="CADCFC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2799893" y="841248"/>
            <a:ext cx="67117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L2 / C2</a:t>
            </a:r>
            <a:endParaRPr lang="en-US" sz="1050" dirty="0"/>
          </a:p>
        </p:txBody>
      </p:sp>
      <p:sp>
        <p:nvSpPr>
          <p:cNvPr id="9" name="Shape 7"/>
          <p:cNvSpPr/>
          <p:nvPr/>
        </p:nvSpPr>
        <p:spPr>
          <a:xfrm>
            <a:off x="3599078" y="841248"/>
            <a:ext cx="1121054" cy="274320"/>
          </a:xfrm>
          <a:prstGeom prst="roundRect">
            <a:avLst>
              <a:gd name="adj" fmla="val 20000"/>
            </a:avLst>
          </a:prstGeom>
          <a:solidFill>
            <a:srgbClr val="EAF0FC"/>
          </a:solidFill>
          <a:ln w="9525">
            <a:solidFill>
              <a:srgbClr val="CADCFC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3599078" y="841248"/>
            <a:ext cx="112105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Pilihan Ganda</a:t>
            </a:r>
            <a:endParaRPr lang="en-US" sz="1050" dirty="0"/>
          </a:p>
        </p:txBody>
      </p:sp>
      <p:sp>
        <p:nvSpPr>
          <p:cNvPr id="11" name="Shape 9"/>
          <p:cNvSpPr/>
          <p:nvPr/>
        </p:nvSpPr>
        <p:spPr>
          <a:xfrm>
            <a:off x="457200" y="1261872"/>
            <a:ext cx="11274552" cy="0"/>
          </a:xfrm>
          <a:prstGeom prst="line">
            <a:avLst/>
          </a:prstGeom>
          <a:noFill/>
          <a:ln w="12700">
            <a:solidFill>
              <a:srgbClr val="CADCFC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457200" y="1417320"/>
            <a:ext cx="11274552" cy="873252"/>
          </a:xfrm>
          <a:prstGeom prst="roundRect">
            <a:avLst>
              <a:gd name="adj" fmla="val 10471"/>
            </a:avLst>
          </a:prstGeom>
          <a:solidFill>
            <a:srgbClr val="FFFFFF"/>
          </a:solidFill>
          <a:ln w="12700">
            <a:solidFill>
              <a:srgbClr val="CADCFC"/>
            </a:solidFill>
            <a:prstDash val="solid"/>
          </a:ln>
          <a:effectLst>
            <a:outerShdw blurRad="63500" dist="12700" dir="5400000" algn="bl" rotWithShape="0">
              <a:srgbClr val="1A1A2E">
                <a:alpha val="12000"/>
              </a:srgbClr>
            </a:outerShdw>
          </a:effectLst>
        </p:spPr>
      </p:sp>
      <p:sp>
        <p:nvSpPr>
          <p:cNvPr id="13" name="Text 11"/>
          <p:cNvSpPr/>
          <p:nvPr/>
        </p:nvSpPr>
        <p:spPr>
          <a:xfrm>
            <a:off x="713232" y="1600200"/>
            <a:ext cx="10762488" cy="5074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14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Data keuangan Perusahaan Jasa Laundry Rapilo bulan Juni 2025 (lihat tabel). Berdasarkan data tersebut, berapakah laba bersih yang diperoleh perusahaan?</a:t>
            </a:r>
            <a:endParaRPr lang="en-US" sz="1400" dirty="0"/>
          </a:p>
        </p:txBody>
      </p:sp>
      <p:sp>
        <p:nvSpPr>
          <p:cNvPr id="14" name="Shape 12"/>
          <p:cNvSpPr/>
          <p:nvPr/>
        </p:nvSpPr>
        <p:spPr>
          <a:xfrm>
            <a:off x="457200" y="2491740"/>
            <a:ext cx="329184" cy="329184"/>
          </a:xfrm>
          <a:prstGeom prst="ellipse">
            <a:avLst/>
          </a:prstGeom>
          <a:solidFill>
            <a:srgbClr val="EAF0FC"/>
          </a:solidFill>
          <a:ln w="12700">
            <a:solidFill>
              <a:srgbClr val="1E2761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457200" y="2491740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5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</a:t>
            </a:r>
            <a:endParaRPr lang="en-US" sz="1250" dirty="0"/>
          </a:p>
        </p:txBody>
      </p:sp>
      <p:sp>
        <p:nvSpPr>
          <p:cNvPr id="16" name="Text 14"/>
          <p:cNvSpPr/>
          <p:nvPr/>
        </p:nvSpPr>
        <p:spPr>
          <a:xfrm>
            <a:off x="914400" y="2446020"/>
            <a:ext cx="10817352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3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Rp65.000.000</a:t>
            </a:r>
            <a:endParaRPr lang="en-US" sz="1300" dirty="0"/>
          </a:p>
        </p:txBody>
      </p:sp>
      <p:sp>
        <p:nvSpPr>
          <p:cNvPr id="17" name="Shape 15"/>
          <p:cNvSpPr/>
          <p:nvPr/>
        </p:nvSpPr>
        <p:spPr>
          <a:xfrm>
            <a:off x="457200" y="2903220"/>
            <a:ext cx="329184" cy="329184"/>
          </a:xfrm>
          <a:prstGeom prst="ellipse">
            <a:avLst/>
          </a:prstGeom>
          <a:solidFill>
            <a:srgbClr val="EAF0FC"/>
          </a:solidFill>
          <a:ln w="12700">
            <a:solidFill>
              <a:srgbClr val="1E2761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57200" y="2903220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5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</a:t>
            </a:r>
            <a:endParaRPr lang="en-US" sz="1250" dirty="0"/>
          </a:p>
        </p:txBody>
      </p:sp>
      <p:sp>
        <p:nvSpPr>
          <p:cNvPr id="19" name="Text 17"/>
          <p:cNvSpPr/>
          <p:nvPr/>
        </p:nvSpPr>
        <p:spPr>
          <a:xfrm>
            <a:off x="914400" y="2857500"/>
            <a:ext cx="10817352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3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Rp55.000.000</a:t>
            </a:r>
            <a:endParaRPr lang="en-US" sz="1300" dirty="0"/>
          </a:p>
        </p:txBody>
      </p:sp>
      <p:sp>
        <p:nvSpPr>
          <p:cNvPr id="20" name="Shape 18"/>
          <p:cNvSpPr/>
          <p:nvPr/>
        </p:nvSpPr>
        <p:spPr>
          <a:xfrm>
            <a:off x="457200" y="3314700"/>
            <a:ext cx="329184" cy="329184"/>
          </a:xfrm>
          <a:prstGeom prst="ellipse">
            <a:avLst/>
          </a:prstGeom>
          <a:solidFill>
            <a:srgbClr val="EAF0FC"/>
          </a:solidFill>
          <a:ln w="12700">
            <a:solidFill>
              <a:srgbClr val="1E2761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57200" y="3314700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5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</a:t>
            </a:r>
            <a:endParaRPr lang="en-US" sz="1250" dirty="0"/>
          </a:p>
        </p:txBody>
      </p:sp>
      <p:sp>
        <p:nvSpPr>
          <p:cNvPr id="22" name="Text 20"/>
          <p:cNvSpPr/>
          <p:nvPr/>
        </p:nvSpPr>
        <p:spPr>
          <a:xfrm>
            <a:off x="914400" y="3268980"/>
            <a:ext cx="10817352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3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Rp75.000.000</a:t>
            </a:r>
            <a:endParaRPr lang="en-US" sz="1300" dirty="0"/>
          </a:p>
        </p:txBody>
      </p:sp>
      <p:sp>
        <p:nvSpPr>
          <p:cNvPr id="23" name="Shape 21"/>
          <p:cNvSpPr/>
          <p:nvPr/>
        </p:nvSpPr>
        <p:spPr>
          <a:xfrm>
            <a:off x="457200" y="3726180"/>
            <a:ext cx="329184" cy="329184"/>
          </a:xfrm>
          <a:prstGeom prst="ellipse">
            <a:avLst/>
          </a:prstGeom>
          <a:solidFill>
            <a:srgbClr val="EAF0FC"/>
          </a:solidFill>
          <a:ln w="12700">
            <a:solidFill>
              <a:srgbClr val="1E2761"/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457200" y="3726180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5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</a:t>
            </a:r>
            <a:endParaRPr lang="en-US" sz="1250" dirty="0"/>
          </a:p>
        </p:txBody>
      </p:sp>
      <p:sp>
        <p:nvSpPr>
          <p:cNvPr id="25" name="Text 23"/>
          <p:cNvSpPr/>
          <p:nvPr/>
        </p:nvSpPr>
        <p:spPr>
          <a:xfrm>
            <a:off x="914400" y="3680460"/>
            <a:ext cx="10817352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3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Rp72.000.000</a:t>
            </a:r>
            <a:endParaRPr lang="en-US" sz="1300" dirty="0"/>
          </a:p>
        </p:txBody>
      </p:sp>
      <p:sp>
        <p:nvSpPr>
          <p:cNvPr id="26" name="Shape 24"/>
          <p:cNvSpPr/>
          <p:nvPr/>
        </p:nvSpPr>
        <p:spPr>
          <a:xfrm>
            <a:off x="457200" y="4137660"/>
            <a:ext cx="329184" cy="329184"/>
          </a:xfrm>
          <a:prstGeom prst="ellipse">
            <a:avLst/>
          </a:prstGeom>
          <a:solidFill>
            <a:srgbClr val="EAF0FC"/>
          </a:solidFill>
          <a:ln w="12700">
            <a:solidFill>
              <a:srgbClr val="1E2761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457200" y="4137660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5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</a:t>
            </a:r>
            <a:endParaRPr lang="en-US" sz="1250" dirty="0"/>
          </a:p>
        </p:txBody>
      </p:sp>
      <p:sp>
        <p:nvSpPr>
          <p:cNvPr id="28" name="Text 26"/>
          <p:cNvSpPr/>
          <p:nvPr/>
        </p:nvSpPr>
        <p:spPr>
          <a:xfrm>
            <a:off x="914400" y="4091940"/>
            <a:ext cx="10817352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3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Rp80.000.000</a:t>
            </a:r>
            <a:endParaRPr lang="en-US" sz="1300" dirty="0"/>
          </a:p>
        </p:txBody>
      </p:sp>
      <p:sp>
        <p:nvSpPr>
          <p:cNvPr id="29" name="Text 27"/>
          <p:cNvSpPr/>
          <p:nvPr/>
        </p:nvSpPr>
        <p:spPr>
          <a:xfrm>
            <a:off x="457200" y="6528816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5B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Materi: Laporan Keuangan</a:t>
            </a:r>
            <a:endParaRPr lang="en-US" sz="900" dirty="0"/>
          </a:p>
        </p:txBody>
      </p:sp>
      <p:sp>
        <p:nvSpPr>
          <p:cNvPr id="30" name="Text 28"/>
          <p:cNvSpPr/>
          <p:nvPr/>
        </p:nvSpPr>
        <p:spPr>
          <a:xfrm>
            <a:off x="11457432" y="6528816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B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7F8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384048"/>
            <a:ext cx="713232" cy="713232"/>
          </a:xfrm>
          <a:prstGeom prst="ellipse">
            <a:avLst/>
          </a:prstGeom>
          <a:solidFill>
            <a:srgbClr val="1E2761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384048"/>
            <a:ext cx="713232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5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1325880" y="329184"/>
            <a:ext cx="8686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40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PEMBAHASAN SOAL NOMOR 5</a:t>
            </a:r>
            <a:endParaRPr lang="en-US" sz="2400" dirty="0"/>
          </a:p>
        </p:txBody>
      </p:sp>
      <p:sp>
        <p:nvSpPr>
          <p:cNvPr id="5" name="Shape 3"/>
          <p:cNvSpPr/>
          <p:nvPr/>
        </p:nvSpPr>
        <p:spPr>
          <a:xfrm>
            <a:off x="1325880" y="841248"/>
            <a:ext cx="1345997" cy="274320"/>
          </a:xfrm>
          <a:prstGeom prst="roundRect">
            <a:avLst>
              <a:gd name="adj" fmla="val 20000"/>
            </a:avLst>
          </a:prstGeom>
          <a:solidFill>
            <a:srgbClr val="EAF0FC"/>
          </a:solidFill>
          <a:ln w="9525">
            <a:solidFill>
              <a:srgbClr val="CADCFC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1325880" y="841248"/>
            <a:ext cx="1345997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Laporan Keuangan</a:t>
            </a:r>
            <a:endParaRPr lang="en-US" sz="1050" dirty="0"/>
          </a:p>
        </p:txBody>
      </p:sp>
      <p:sp>
        <p:nvSpPr>
          <p:cNvPr id="7" name="Shape 5"/>
          <p:cNvSpPr/>
          <p:nvPr/>
        </p:nvSpPr>
        <p:spPr>
          <a:xfrm>
            <a:off x="2799893" y="841248"/>
            <a:ext cx="671170" cy="274320"/>
          </a:xfrm>
          <a:prstGeom prst="roundRect">
            <a:avLst>
              <a:gd name="adj" fmla="val 20000"/>
            </a:avLst>
          </a:prstGeom>
          <a:solidFill>
            <a:srgbClr val="EAF0FC"/>
          </a:solidFill>
          <a:ln w="9525">
            <a:solidFill>
              <a:srgbClr val="CADCFC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2799893" y="841248"/>
            <a:ext cx="67117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L2 / C2</a:t>
            </a:r>
            <a:endParaRPr lang="en-US" sz="1050" dirty="0"/>
          </a:p>
        </p:txBody>
      </p:sp>
      <p:sp>
        <p:nvSpPr>
          <p:cNvPr id="9" name="Shape 7"/>
          <p:cNvSpPr/>
          <p:nvPr/>
        </p:nvSpPr>
        <p:spPr>
          <a:xfrm>
            <a:off x="3599078" y="841248"/>
            <a:ext cx="1121054" cy="274320"/>
          </a:xfrm>
          <a:prstGeom prst="roundRect">
            <a:avLst>
              <a:gd name="adj" fmla="val 20000"/>
            </a:avLst>
          </a:prstGeom>
          <a:solidFill>
            <a:srgbClr val="EAF0FC"/>
          </a:solidFill>
          <a:ln w="9525">
            <a:solidFill>
              <a:srgbClr val="CADCFC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3599078" y="841248"/>
            <a:ext cx="112105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Pilihan Ganda</a:t>
            </a:r>
            <a:endParaRPr lang="en-US" sz="1050" dirty="0"/>
          </a:p>
        </p:txBody>
      </p:sp>
      <p:sp>
        <p:nvSpPr>
          <p:cNvPr id="11" name="Shape 9"/>
          <p:cNvSpPr/>
          <p:nvPr/>
        </p:nvSpPr>
        <p:spPr>
          <a:xfrm>
            <a:off x="457200" y="1261872"/>
            <a:ext cx="11274552" cy="0"/>
          </a:xfrm>
          <a:prstGeom prst="line">
            <a:avLst/>
          </a:prstGeom>
          <a:noFill/>
          <a:ln w="12700">
            <a:solidFill>
              <a:srgbClr val="CADCFC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9281160" y="292608"/>
            <a:ext cx="2450592" cy="566928"/>
          </a:xfrm>
          <a:prstGeom prst="roundRect">
            <a:avLst>
              <a:gd name="adj" fmla="val 16129"/>
            </a:avLst>
          </a:prstGeom>
          <a:solidFill>
            <a:srgbClr val="F3E6B8"/>
          </a:solidFill>
          <a:ln w="12700">
            <a:solidFill>
              <a:srgbClr val="C9A227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9281160" y="347472"/>
            <a:ext cx="2450592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2E52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KUNCI JAWABAN</a:t>
            </a:r>
            <a:endParaRPr lang="en-US" sz="900" dirty="0"/>
          </a:p>
        </p:txBody>
      </p:sp>
      <p:sp>
        <p:nvSpPr>
          <p:cNvPr id="14" name="Text 12"/>
          <p:cNvSpPr/>
          <p:nvPr/>
        </p:nvSpPr>
        <p:spPr>
          <a:xfrm>
            <a:off x="9372600" y="530352"/>
            <a:ext cx="226771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141B4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457200" y="1481328"/>
            <a:ext cx="6492240" cy="4846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1200"/>
              </a:spcAft>
              <a:buSzPct val="100000"/>
              <a:buChar char="✦"/>
            </a:pPr>
            <a:r>
              <a:rPr lang="en-US" sz="14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Pisahkan akun nominal (pendapatan &amp; beban) dari akun riil (aset, utang, modal) — akun riil bukan bagian Laporan Laba Rugi.</a:t>
            </a:r>
            <a:endParaRPr lang="en-US" sz="1400" dirty="0"/>
          </a:p>
          <a:p>
            <a:pPr marL="342900" indent="-342900">
              <a:spcAft>
                <a:spcPts val="1200"/>
              </a:spcAft>
              <a:buSzPct val="100000"/>
              <a:buChar char="✦"/>
            </a:pPr>
            <a:r>
              <a:rPr lang="en-US" sz="14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Total Beban = 25jt + 5jt + 10jt + 15jt = Rp55.000.000</a:t>
            </a:r>
            <a:endParaRPr lang="en-US" sz="1400" dirty="0"/>
          </a:p>
          <a:p>
            <a:pPr marL="342900" indent="-342900">
              <a:spcAft>
                <a:spcPts val="1200"/>
              </a:spcAft>
              <a:buSzPct val="100000"/>
              <a:buChar char="✦"/>
            </a:pPr>
            <a:r>
              <a:rPr lang="en-US" sz="14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Laba Bersih = Pendapatan − Total Beban = Rp120.000.000 − Rp55.000.000 = Rp65.000.000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7223760" y="1481328"/>
            <a:ext cx="450799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2E52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Rincian Data</a:t>
            </a:r>
            <a:endParaRPr lang="en-US" sz="1200" dirty="0"/>
          </a:p>
        </p:txBody>
      </p:sp>
      <p:graphicFrame>
        <p:nvGraphicFramePr>
          <p:cNvPr id="17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7223760" y="1810512"/>
          <a:ext cx="4507992" cy="2194560"/>
        </p:xfrm>
        <a:graphic>
          <a:graphicData uri="http://schemas.openxmlformats.org/drawingml/2006/table">
            <a:tbl>
              <a:tblPr/>
              <a:tblGrid>
                <a:gridCol w="225399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5399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6576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Akun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76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Nominal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76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5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Pendapatan usaha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5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Rp120.000.000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5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Beban gaji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0F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5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Rp25.000.000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0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5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Beban listrik &amp; air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5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Rp5.000.000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5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Beban penyusutan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0F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5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Rp10.000.000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0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5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Beban sewa gedung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5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Rp15.000.000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18" name="Text 15"/>
          <p:cNvSpPr/>
          <p:nvPr/>
        </p:nvSpPr>
        <p:spPr>
          <a:xfrm>
            <a:off x="457200" y="6528816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5B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Kunci Jawaban Soal 5: A</a:t>
            </a:r>
            <a:endParaRPr lang="en-US" sz="900" dirty="0"/>
          </a:p>
        </p:txBody>
      </p:sp>
      <p:sp>
        <p:nvSpPr>
          <p:cNvPr id="19" name="Text 16"/>
          <p:cNvSpPr/>
          <p:nvPr/>
        </p:nvSpPr>
        <p:spPr>
          <a:xfrm>
            <a:off x="11457432" y="6528816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B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7F8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384048"/>
            <a:ext cx="713232" cy="713232"/>
          </a:xfrm>
          <a:prstGeom prst="ellipse">
            <a:avLst/>
          </a:prstGeom>
          <a:solidFill>
            <a:srgbClr val="1E2761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384048"/>
            <a:ext cx="713232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6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1325880" y="329184"/>
            <a:ext cx="8686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40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SOAL NOMOR 6</a:t>
            </a:r>
            <a:endParaRPr lang="en-US" sz="2400" dirty="0"/>
          </a:p>
        </p:txBody>
      </p:sp>
      <p:sp>
        <p:nvSpPr>
          <p:cNvPr id="5" name="Shape 3"/>
          <p:cNvSpPr/>
          <p:nvPr/>
        </p:nvSpPr>
        <p:spPr>
          <a:xfrm>
            <a:off x="1325880" y="841248"/>
            <a:ext cx="596189" cy="274320"/>
          </a:xfrm>
          <a:prstGeom prst="roundRect">
            <a:avLst>
              <a:gd name="adj" fmla="val 20000"/>
            </a:avLst>
          </a:prstGeom>
          <a:solidFill>
            <a:srgbClr val="EAF0FC"/>
          </a:solidFill>
          <a:ln w="9525">
            <a:solidFill>
              <a:srgbClr val="CADCFC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1325880" y="841248"/>
            <a:ext cx="596189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Jurnal</a:t>
            </a:r>
            <a:endParaRPr lang="en-US" sz="1050" dirty="0"/>
          </a:p>
        </p:txBody>
      </p:sp>
      <p:sp>
        <p:nvSpPr>
          <p:cNvPr id="7" name="Shape 5"/>
          <p:cNvSpPr/>
          <p:nvPr/>
        </p:nvSpPr>
        <p:spPr>
          <a:xfrm>
            <a:off x="2050085" y="841248"/>
            <a:ext cx="671170" cy="274320"/>
          </a:xfrm>
          <a:prstGeom prst="roundRect">
            <a:avLst>
              <a:gd name="adj" fmla="val 20000"/>
            </a:avLst>
          </a:prstGeom>
          <a:solidFill>
            <a:srgbClr val="EAF0FC"/>
          </a:solidFill>
          <a:ln w="9525">
            <a:solidFill>
              <a:srgbClr val="CADCFC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2050085" y="841248"/>
            <a:ext cx="67117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L3 / C4</a:t>
            </a:r>
            <a:endParaRPr lang="en-US" sz="1050" dirty="0"/>
          </a:p>
        </p:txBody>
      </p:sp>
      <p:sp>
        <p:nvSpPr>
          <p:cNvPr id="9" name="Shape 7"/>
          <p:cNvSpPr/>
          <p:nvPr/>
        </p:nvSpPr>
        <p:spPr>
          <a:xfrm>
            <a:off x="2849270" y="841248"/>
            <a:ext cx="1121054" cy="274320"/>
          </a:xfrm>
          <a:prstGeom prst="roundRect">
            <a:avLst>
              <a:gd name="adj" fmla="val 20000"/>
            </a:avLst>
          </a:prstGeom>
          <a:solidFill>
            <a:srgbClr val="EAF0FC"/>
          </a:solidFill>
          <a:ln w="9525">
            <a:solidFill>
              <a:srgbClr val="CADCFC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2849270" y="841248"/>
            <a:ext cx="112105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Pilihan Ganda</a:t>
            </a:r>
            <a:endParaRPr lang="en-US" sz="1050" dirty="0"/>
          </a:p>
        </p:txBody>
      </p:sp>
      <p:sp>
        <p:nvSpPr>
          <p:cNvPr id="11" name="Shape 9"/>
          <p:cNvSpPr/>
          <p:nvPr/>
        </p:nvSpPr>
        <p:spPr>
          <a:xfrm>
            <a:off x="457200" y="1261872"/>
            <a:ext cx="11274552" cy="0"/>
          </a:xfrm>
          <a:prstGeom prst="line">
            <a:avLst/>
          </a:prstGeom>
          <a:noFill/>
          <a:ln w="12700">
            <a:solidFill>
              <a:srgbClr val="CADCFC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457200" y="1417320"/>
            <a:ext cx="11274552" cy="1303020"/>
          </a:xfrm>
          <a:prstGeom prst="roundRect">
            <a:avLst>
              <a:gd name="adj" fmla="val 7018"/>
            </a:avLst>
          </a:prstGeom>
          <a:solidFill>
            <a:srgbClr val="FFFFFF"/>
          </a:solidFill>
          <a:ln w="12700">
            <a:solidFill>
              <a:srgbClr val="CADCFC"/>
            </a:solidFill>
            <a:prstDash val="solid"/>
          </a:ln>
          <a:effectLst>
            <a:outerShdw blurRad="63500" dist="12700" dir="5400000" algn="bl" rotWithShape="0">
              <a:srgbClr val="1A1A2E">
                <a:alpha val="12000"/>
              </a:srgbClr>
            </a:outerShdw>
          </a:effectLst>
        </p:spPr>
      </p:sp>
      <p:sp>
        <p:nvSpPr>
          <p:cNvPr id="13" name="Text 11"/>
          <p:cNvSpPr/>
          <p:nvPr/>
        </p:nvSpPr>
        <p:spPr>
          <a:xfrm>
            <a:off x="713232" y="1600200"/>
            <a:ext cx="10762488" cy="9372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14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Pada 13 Juli 2021, diselesaikan pekerjaan reparasi mobil senilai Rp5.000.000, diterima tunai Rp3.000.000, sisanya diterima kemudian.</a:t>
            </a:r>
            <a:endParaRPr lang="en-US" sz="1400" dirty="0"/>
          </a:p>
          <a:p>
            <a:pPr marL="0" indent="0" algn="l">
              <a:lnSpc>
                <a:spcPct val="115000"/>
              </a:lnSpc>
              <a:buNone/>
            </a:pPr>
            <a:endParaRPr lang="en-US" sz="1400" dirty="0"/>
          </a:p>
          <a:p>
            <a:pPr marL="0" indent="0" algn="l">
              <a:lnSpc>
                <a:spcPct val="115000"/>
              </a:lnSpc>
              <a:buNone/>
            </a:pPr>
            <a:r>
              <a:rPr lang="en-US" sz="14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Mekanisme pencatatan debit dan kredit yang benar adalah:</a:t>
            </a:r>
            <a:endParaRPr lang="en-US" sz="1400" dirty="0"/>
          </a:p>
        </p:txBody>
      </p:sp>
      <p:sp>
        <p:nvSpPr>
          <p:cNvPr id="14" name="Shape 12"/>
          <p:cNvSpPr/>
          <p:nvPr/>
        </p:nvSpPr>
        <p:spPr>
          <a:xfrm>
            <a:off x="457200" y="2921508"/>
            <a:ext cx="329184" cy="329184"/>
          </a:xfrm>
          <a:prstGeom prst="ellipse">
            <a:avLst/>
          </a:prstGeom>
          <a:solidFill>
            <a:srgbClr val="EAF0FC"/>
          </a:solidFill>
          <a:ln w="12700">
            <a:solidFill>
              <a:srgbClr val="1E2761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457200" y="2921508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5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</a:t>
            </a:r>
            <a:endParaRPr lang="en-US" sz="1250" dirty="0"/>
          </a:p>
        </p:txBody>
      </p:sp>
      <p:sp>
        <p:nvSpPr>
          <p:cNvPr id="16" name="Text 14"/>
          <p:cNvSpPr/>
          <p:nvPr/>
        </p:nvSpPr>
        <p:spPr>
          <a:xfrm>
            <a:off x="914400" y="2875788"/>
            <a:ext cx="10817352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3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Kas (D) Rp3.000.000; Piutang usaha (D) Rp2.000.000; Pendapatan jasa (K) Rp5.000.000</a:t>
            </a:r>
            <a:endParaRPr lang="en-US" sz="1300" dirty="0"/>
          </a:p>
        </p:txBody>
      </p:sp>
      <p:sp>
        <p:nvSpPr>
          <p:cNvPr id="17" name="Shape 15"/>
          <p:cNvSpPr/>
          <p:nvPr/>
        </p:nvSpPr>
        <p:spPr>
          <a:xfrm>
            <a:off x="457200" y="3332988"/>
            <a:ext cx="329184" cy="329184"/>
          </a:xfrm>
          <a:prstGeom prst="ellipse">
            <a:avLst/>
          </a:prstGeom>
          <a:solidFill>
            <a:srgbClr val="EAF0FC"/>
          </a:solidFill>
          <a:ln w="12700">
            <a:solidFill>
              <a:srgbClr val="1E2761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57200" y="3332988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5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</a:t>
            </a:r>
            <a:endParaRPr lang="en-US" sz="1250" dirty="0"/>
          </a:p>
        </p:txBody>
      </p:sp>
      <p:sp>
        <p:nvSpPr>
          <p:cNvPr id="19" name="Text 17"/>
          <p:cNvSpPr/>
          <p:nvPr/>
        </p:nvSpPr>
        <p:spPr>
          <a:xfrm>
            <a:off x="914400" y="3287268"/>
            <a:ext cx="10817352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3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Kas (D) Rp5.000.000; Piutang usaha (D) Rp2.000.000; Pendapatan jasa (K) Rp7.000.000</a:t>
            </a:r>
            <a:endParaRPr lang="en-US" sz="1300" dirty="0"/>
          </a:p>
        </p:txBody>
      </p:sp>
      <p:sp>
        <p:nvSpPr>
          <p:cNvPr id="20" name="Shape 18"/>
          <p:cNvSpPr/>
          <p:nvPr/>
        </p:nvSpPr>
        <p:spPr>
          <a:xfrm>
            <a:off x="457200" y="3744468"/>
            <a:ext cx="329184" cy="329184"/>
          </a:xfrm>
          <a:prstGeom prst="ellipse">
            <a:avLst/>
          </a:prstGeom>
          <a:solidFill>
            <a:srgbClr val="EAF0FC"/>
          </a:solidFill>
          <a:ln w="12700">
            <a:solidFill>
              <a:srgbClr val="1E2761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57200" y="3744468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5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</a:t>
            </a:r>
            <a:endParaRPr lang="en-US" sz="1250" dirty="0"/>
          </a:p>
        </p:txBody>
      </p:sp>
      <p:sp>
        <p:nvSpPr>
          <p:cNvPr id="22" name="Text 20"/>
          <p:cNvSpPr/>
          <p:nvPr/>
        </p:nvSpPr>
        <p:spPr>
          <a:xfrm>
            <a:off x="914400" y="3698748"/>
            <a:ext cx="10817352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3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Kas (D) Rp3.000.000; Piutang usaha (D) Rp5.000.000; Pendapatan jasa (K) Rp7.000.000</a:t>
            </a:r>
            <a:endParaRPr lang="en-US" sz="1300" dirty="0"/>
          </a:p>
        </p:txBody>
      </p:sp>
      <p:sp>
        <p:nvSpPr>
          <p:cNvPr id="23" name="Shape 21"/>
          <p:cNvSpPr/>
          <p:nvPr/>
        </p:nvSpPr>
        <p:spPr>
          <a:xfrm>
            <a:off x="457200" y="4155948"/>
            <a:ext cx="329184" cy="329184"/>
          </a:xfrm>
          <a:prstGeom prst="ellipse">
            <a:avLst/>
          </a:prstGeom>
          <a:solidFill>
            <a:srgbClr val="EAF0FC"/>
          </a:solidFill>
          <a:ln w="12700">
            <a:solidFill>
              <a:srgbClr val="1E2761"/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457200" y="4155948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5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</a:t>
            </a:r>
            <a:endParaRPr lang="en-US" sz="1250" dirty="0"/>
          </a:p>
        </p:txBody>
      </p:sp>
      <p:sp>
        <p:nvSpPr>
          <p:cNvPr id="25" name="Text 23"/>
          <p:cNvSpPr/>
          <p:nvPr/>
        </p:nvSpPr>
        <p:spPr>
          <a:xfrm>
            <a:off x="914400" y="4110228"/>
            <a:ext cx="10817352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3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Pendapatan jasa (D) Rp5.000.000; Piutang usaha (K) Rp2.000.000; Kas (K) Rp3.000.000</a:t>
            </a:r>
            <a:endParaRPr lang="en-US" sz="1300" dirty="0"/>
          </a:p>
        </p:txBody>
      </p:sp>
      <p:sp>
        <p:nvSpPr>
          <p:cNvPr id="26" name="Shape 24"/>
          <p:cNvSpPr/>
          <p:nvPr/>
        </p:nvSpPr>
        <p:spPr>
          <a:xfrm>
            <a:off x="457200" y="4567428"/>
            <a:ext cx="329184" cy="329184"/>
          </a:xfrm>
          <a:prstGeom prst="ellipse">
            <a:avLst/>
          </a:prstGeom>
          <a:solidFill>
            <a:srgbClr val="EAF0FC"/>
          </a:solidFill>
          <a:ln w="12700">
            <a:solidFill>
              <a:srgbClr val="1E2761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457200" y="4567428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5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</a:t>
            </a:r>
            <a:endParaRPr lang="en-US" sz="1250" dirty="0"/>
          </a:p>
        </p:txBody>
      </p:sp>
      <p:sp>
        <p:nvSpPr>
          <p:cNvPr id="28" name="Text 26"/>
          <p:cNvSpPr/>
          <p:nvPr/>
        </p:nvSpPr>
        <p:spPr>
          <a:xfrm>
            <a:off x="914400" y="4521708"/>
            <a:ext cx="10817352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3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Piutang usaha (D) Rp5.000.000; Kas (K) Rp2.000.000; Pendapatan jasa (K) Rp3.000.000</a:t>
            </a:r>
            <a:endParaRPr lang="en-US" sz="1300" dirty="0"/>
          </a:p>
        </p:txBody>
      </p:sp>
      <p:sp>
        <p:nvSpPr>
          <p:cNvPr id="29" name="Text 27"/>
          <p:cNvSpPr/>
          <p:nvPr/>
        </p:nvSpPr>
        <p:spPr>
          <a:xfrm>
            <a:off x="457200" y="6528816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5B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Materi: Jurnal</a:t>
            </a:r>
            <a:endParaRPr lang="en-US" sz="900" dirty="0"/>
          </a:p>
        </p:txBody>
      </p:sp>
      <p:sp>
        <p:nvSpPr>
          <p:cNvPr id="30" name="Text 28"/>
          <p:cNvSpPr/>
          <p:nvPr/>
        </p:nvSpPr>
        <p:spPr>
          <a:xfrm>
            <a:off x="11457432" y="6528816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B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7F8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384048"/>
            <a:ext cx="713232" cy="713232"/>
          </a:xfrm>
          <a:prstGeom prst="ellipse">
            <a:avLst/>
          </a:prstGeom>
          <a:solidFill>
            <a:srgbClr val="1E2761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384048"/>
            <a:ext cx="713232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6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1325880" y="329184"/>
            <a:ext cx="8686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40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PEMBAHASAN SOAL NOMOR 6</a:t>
            </a:r>
            <a:endParaRPr lang="en-US" sz="2400" dirty="0"/>
          </a:p>
        </p:txBody>
      </p:sp>
      <p:sp>
        <p:nvSpPr>
          <p:cNvPr id="5" name="Shape 3"/>
          <p:cNvSpPr/>
          <p:nvPr/>
        </p:nvSpPr>
        <p:spPr>
          <a:xfrm>
            <a:off x="1325880" y="841248"/>
            <a:ext cx="596189" cy="274320"/>
          </a:xfrm>
          <a:prstGeom prst="roundRect">
            <a:avLst>
              <a:gd name="adj" fmla="val 20000"/>
            </a:avLst>
          </a:prstGeom>
          <a:solidFill>
            <a:srgbClr val="EAF0FC"/>
          </a:solidFill>
          <a:ln w="9525">
            <a:solidFill>
              <a:srgbClr val="CADCFC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1325880" y="841248"/>
            <a:ext cx="596189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Jurnal</a:t>
            </a:r>
            <a:endParaRPr lang="en-US" sz="1050" dirty="0"/>
          </a:p>
        </p:txBody>
      </p:sp>
      <p:sp>
        <p:nvSpPr>
          <p:cNvPr id="7" name="Shape 5"/>
          <p:cNvSpPr/>
          <p:nvPr/>
        </p:nvSpPr>
        <p:spPr>
          <a:xfrm>
            <a:off x="2050085" y="841248"/>
            <a:ext cx="671170" cy="274320"/>
          </a:xfrm>
          <a:prstGeom prst="roundRect">
            <a:avLst>
              <a:gd name="adj" fmla="val 20000"/>
            </a:avLst>
          </a:prstGeom>
          <a:solidFill>
            <a:srgbClr val="EAF0FC"/>
          </a:solidFill>
          <a:ln w="9525">
            <a:solidFill>
              <a:srgbClr val="CADCFC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2050085" y="841248"/>
            <a:ext cx="67117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L3 / C4</a:t>
            </a:r>
            <a:endParaRPr lang="en-US" sz="1050" dirty="0"/>
          </a:p>
        </p:txBody>
      </p:sp>
      <p:sp>
        <p:nvSpPr>
          <p:cNvPr id="9" name="Shape 7"/>
          <p:cNvSpPr/>
          <p:nvPr/>
        </p:nvSpPr>
        <p:spPr>
          <a:xfrm>
            <a:off x="2849270" y="841248"/>
            <a:ext cx="1121054" cy="274320"/>
          </a:xfrm>
          <a:prstGeom prst="roundRect">
            <a:avLst>
              <a:gd name="adj" fmla="val 20000"/>
            </a:avLst>
          </a:prstGeom>
          <a:solidFill>
            <a:srgbClr val="EAF0FC"/>
          </a:solidFill>
          <a:ln w="9525">
            <a:solidFill>
              <a:srgbClr val="CADCFC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2849270" y="841248"/>
            <a:ext cx="112105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Pilihan Ganda</a:t>
            </a:r>
            <a:endParaRPr lang="en-US" sz="1050" dirty="0"/>
          </a:p>
        </p:txBody>
      </p:sp>
      <p:sp>
        <p:nvSpPr>
          <p:cNvPr id="11" name="Shape 9"/>
          <p:cNvSpPr/>
          <p:nvPr/>
        </p:nvSpPr>
        <p:spPr>
          <a:xfrm>
            <a:off x="457200" y="1261872"/>
            <a:ext cx="11274552" cy="0"/>
          </a:xfrm>
          <a:prstGeom prst="line">
            <a:avLst/>
          </a:prstGeom>
          <a:noFill/>
          <a:ln w="12700">
            <a:solidFill>
              <a:srgbClr val="CADCFC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9281160" y="292608"/>
            <a:ext cx="2450592" cy="566928"/>
          </a:xfrm>
          <a:prstGeom prst="roundRect">
            <a:avLst>
              <a:gd name="adj" fmla="val 16129"/>
            </a:avLst>
          </a:prstGeom>
          <a:solidFill>
            <a:srgbClr val="F3E6B8"/>
          </a:solidFill>
          <a:ln w="12700">
            <a:solidFill>
              <a:srgbClr val="C9A227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9281160" y="347472"/>
            <a:ext cx="2450592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2E52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KUNCI JAWABAN</a:t>
            </a:r>
            <a:endParaRPr lang="en-US" sz="900" dirty="0"/>
          </a:p>
        </p:txBody>
      </p:sp>
      <p:sp>
        <p:nvSpPr>
          <p:cNvPr id="14" name="Text 12"/>
          <p:cNvSpPr/>
          <p:nvPr/>
        </p:nvSpPr>
        <p:spPr>
          <a:xfrm>
            <a:off x="9372600" y="530352"/>
            <a:ext cx="226771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141B4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457200" y="1481328"/>
            <a:ext cx="6492240" cy="4846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1200"/>
              </a:spcAft>
              <a:buSzPct val="100000"/>
              <a:buChar char="✦"/>
            </a:pPr>
            <a:r>
              <a:rPr lang="en-US" sz="14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Total pekerjaan = Rp5.000.000; diterima tunai = Rp3.000.000; sisa (piutang) = Rp2.000.000.</a:t>
            </a:r>
            <a:endParaRPr lang="en-US" sz="1400" dirty="0"/>
          </a:p>
          <a:p>
            <a:pPr marL="342900" indent="-342900">
              <a:spcAft>
                <a:spcPts val="1200"/>
              </a:spcAft>
              <a:buSzPct val="100000"/>
              <a:buChar char="✦"/>
            </a:pPr>
            <a:r>
              <a:rPr lang="en-US" sz="14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Kas (aset) bertambah → Debit Rp3.000.000. Piutang Usaha (aset) bertambah → Debit Rp2.000.000.</a:t>
            </a:r>
            <a:endParaRPr lang="en-US" sz="1400" dirty="0"/>
          </a:p>
          <a:p>
            <a:pPr marL="342900" indent="-342900">
              <a:spcAft>
                <a:spcPts val="1200"/>
              </a:spcAft>
              <a:buSzPct val="100000"/>
              <a:buChar char="✦"/>
            </a:pPr>
            <a:r>
              <a:rPr lang="en-US" sz="14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Pendapatan Jasa bertambah → Kredit Rp5.000.000. Total Debit = Total Kredit = Rp5.000.000 (seimbang).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7223760" y="1481328"/>
            <a:ext cx="450799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2E52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Rincian Data</a:t>
            </a:r>
            <a:endParaRPr lang="en-US" sz="1200" dirty="0"/>
          </a:p>
        </p:txBody>
      </p:sp>
      <p:graphicFrame>
        <p:nvGraphicFramePr>
          <p:cNvPr id="17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7223760" y="1810512"/>
          <a:ext cx="4507992" cy="1463040"/>
        </p:xfrm>
        <a:graphic>
          <a:graphicData uri="http://schemas.openxmlformats.org/drawingml/2006/table">
            <a:tbl>
              <a:tblPr/>
              <a:tblGrid>
                <a:gridCol w="150266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0266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026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6576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Akun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76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D/K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76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Nominal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76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Kas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Rp3.000.000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Piutang Usaha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0F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0F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Rp2.000.000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0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Pendapatan Jasa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Rp5.000.000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18" name="Text 15"/>
          <p:cNvSpPr/>
          <p:nvPr/>
        </p:nvSpPr>
        <p:spPr>
          <a:xfrm>
            <a:off x="457200" y="6528816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5B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Kunci Jawaban Soal 6: A</a:t>
            </a:r>
            <a:endParaRPr lang="en-US" sz="900" dirty="0"/>
          </a:p>
        </p:txBody>
      </p:sp>
      <p:sp>
        <p:nvSpPr>
          <p:cNvPr id="19" name="Text 16"/>
          <p:cNvSpPr/>
          <p:nvPr/>
        </p:nvSpPr>
        <p:spPr>
          <a:xfrm>
            <a:off x="11457432" y="6528816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B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13</a:t>
            </a:r>
            <a:endParaRPr lang="en-US" sz="9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7F8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384048"/>
            <a:ext cx="713232" cy="713232"/>
          </a:xfrm>
          <a:prstGeom prst="ellipse">
            <a:avLst/>
          </a:prstGeom>
          <a:solidFill>
            <a:srgbClr val="1E2761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384048"/>
            <a:ext cx="713232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7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1325880" y="329184"/>
            <a:ext cx="8686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40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SOAL NOMOR 7</a:t>
            </a:r>
            <a:endParaRPr lang="en-US" sz="2400" dirty="0"/>
          </a:p>
        </p:txBody>
      </p:sp>
      <p:sp>
        <p:nvSpPr>
          <p:cNvPr id="5" name="Shape 3"/>
          <p:cNvSpPr/>
          <p:nvPr/>
        </p:nvSpPr>
        <p:spPr>
          <a:xfrm>
            <a:off x="1325880" y="841248"/>
            <a:ext cx="1271016" cy="274320"/>
          </a:xfrm>
          <a:prstGeom prst="roundRect">
            <a:avLst>
              <a:gd name="adj" fmla="val 20000"/>
            </a:avLst>
          </a:prstGeom>
          <a:solidFill>
            <a:srgbClr val="EAF0FC"/>
          </a:solidFill>
          <a:ln w="9525">
            <a:solidFill>
              <a:srgbClr val="CADCFC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1325880" y="841248"/>
            <a:ext cx="127101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Akuntansi Dasar</a:t>
            </a:r>
            <a:endParaRPr lang="en-US" sz="1050" dirty="0"/>
          </a:p>
        </p:txBody>
      </p:sp>
      <p:sp>
        <p:nvSpPr>
          <p:cNvPr id="7" name="Shape 5"/>
          <p:cNvSpPr/>
          <p:nvPr/>
        </p:nvSpPr>
        <p:spPr>
          <a:xfrm>
            <a:off x="2724912" y="841248"/>
            <a:ext cx="671170" cy="274320"/>
          </a:xfrm>
          <a:prstGeom prst="roundRect">
            <a:avLst>
              <a:gd name="adj" fmla="val 20000"/>
            </a:avLst>
          </a:prstGeom>
          <a:solidFill>
            <a:srgbClr val="EAF0FC"/>
          </a:solidFill>
          <a:ln w="9525">
            <a:solidFill>
              <a:srgbClr val="CADCFC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2724912" y="841248"/>
            <a:ext cx="67117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L2 / C3</a:t>
            </a:r>
            <a:endParaRPr lang="en-US" sz="1050" dirty="0"/>
          </a:p>
        </p:txBody>
      </p:sp>
      <p:sp>
        <p:nvSpPr>
          <p:cNvPr id="9" name="Shape 7"/>
          <p:cNvSpPr/>
          <p:nvPr/>
        </p:nvSpPr>
        <p:spPr>
          <a:xfrm>
            <a:off x="3524098" y="841248"/>
            <a:ext cx="1121054" cy="274320"/>
          </a:xfrm>
          <a:prstGeom prst="roundRect">
            <a:avLst>
              <a:gd name="adj" fmla="val 20000"/>
            </a:avLst>
          </a:prstGeom>
          <a:solidFill>
            <a:srgbClr val="EAF0FC"/>
          </a:solidFill>
          <a:ln w="9525">
            <a:solidFill>
              <a:srgbClr val="CADCFC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3524098" y="841248"/>
            <a:ext cx="112105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Pilihan Ganda</a:t>
            </a:r>
            <a:endParaRPr lang="en-US" sz="1050" dirty="0"/>
          </a:p>
        </p:txBody>
      </p:sp>
      <p:sp>
        <p:nvSpPr>
          <p:cNvPr id="11" name="Shape 9"/>
          <p:cNvSpPr/>
          <p:nvPr/>
        </p:nvSpPr>
        <p:spPr>
          <a:xfrm>
            <a:off x="457200" y="1261872"/>
            <a:ext cx="11274552" cy="0"/>
          </a:xfrm>
          <a:prstGeom prst="line">
            <a:avLst/>
          </a:prstGeom>
          <a:noFill/>
          <a:ln w="12700">
            <a:solidFill>
              <a:srgbClr val="CADCFC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457200" y="1417320"/>
            <a:ext cx="11274552" cy="1517904"/>
          </a:xfrm>
          <a:prstGeom prst="roundRect">
            <a:avLst>
              <a:gd name="adj" fmla="val 6024"/>
            </a:avLst>
          </a:prstGeom>
          <a:solidFill>
            <a:srgbClr val="FFFFFF"/>
          </a:solidFill>
          <a:ln w="12700">
            <a:solidFill>
              <a:srgbClr val="CADCFC"/>
            </a:solidFill>
            <a:prstDash val="solid"/>
          </a:ln>
          <a:effectLst>
            <a:outerShdw blurRad="63500" dist="12700" dir="5400000" algn="bl" rotWithShape="0">
              <a:srgbClr val="1A1A2E">
                <a:alpha val="12000"/>
              </a:srgbClr>
            </a:outerShdw>
          </a:effectLst>
        </p:spPr>
      </p:sp>
      <p:sp>
        <p:nvSpPr>
          <p:cNvPr id="13" name="Text 11"/>
          <p:cNvSpPr/>
          <p:nvPr/>
        </p:nvSpPr>
        <p:spPr>
          <a:xfrm>
            <a:off x="713232" y="1600200"/>
            <a:ext cx="10762488" cy="11521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14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Data bengkel “Hebat” Surabaya bulan Maret 2016:</a:t>
            </a:r>
            <a:endParaRPr lang="en-US" sz="1400" dirty="0"/>
          </a:p>
          <a:p>
            <a:pPr marL="0" indent="0" algn="l">
              <a:lnSpc>
                <a:spcPct val="115000"/>
              </a:lnSpc>
              <a:buNone/>
            </a:pPr>
            <a:r>
              <a:rPr lang="en-US" sz="14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Beban sewa Rp1.200.000 • Beban perlengkapan Rp1.000.000 • Beban penyusutan peralatan Rp400.000 • Beban gaji 3 karyawan Rp2.400.000 • Beban listrik Rp800.000 • Beban telepon Rp200.000 • Prive Rp1.000.000 • Laba bersih Rp7.000.000</a:t>
            </a:r>
            <a:endParaRPr lang="en-US" sz="1400" dirty="0"/>
          </a:p>
          <a:p>
            <a:pPr marL="0" indent="0" algn="l">
              <a:lnSpc>
                <a:spcPct val="115000"/>
              </a:lnSpc>
              <a:buNone/>
            </a:pPr>
            <a:endParaRPr lang="en-US" sz="1400" dirty="0"/>
          </a:p>
          <a:p>
            <a:pPr marL="0" indent="0" algn="l">
              <a:lnSpc>
                <a:spcPct val="115000"/>
              </a:lnSpc>
              <a:buNone/>
            </a:pPr>
            <a:r>
              <a:rPr lang="en-US" sz="14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Besarnya pendapatan bengkel “Hebat” adalah ....</a:t>
            </a:r>
            <a:endParaRPr lang="en-US" sz="1400" dirty="0"/>
          </a:p>
        </p:txBody>
      </p:sp>
      <p:sp>
        <p:nvSpPr>
          <p:cNvPr id="14" name="Shape 12"/>
          <p:cNvSpPr/>
          <p:nvPr/>
        </p:nvSpPr>
        <p:spPr>
          <a:xfrm>
            <a:off x="457200" y="3136392"/>
            <a:ext cx="329184" cy="329184"/>
          </a:xfrm>
          <a:prstGeom prst="ellipse">
            <a:avLst/>
          </a:prstGeom>
          <a:solidFill>
            <a:srgbClr val="EAF0FC"/>
          </a:solidFill>
          <a:ln w="12700">
            <a:solidFill>
              <a:srgbClr val="1E2761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457200" y="3136392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5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</a:t>
            </a:r>
            <a:endParaRPr lang="en-US" sz="1250" dirty="0"/>
          </a:p>
        </p:txBody>
      </p:sp>
      <p:sp>
        <p:nvSpPr>
          <p:cNvPr id="16" name="Text 14"/>
          <p:cNvSpPr/>
          <p:nvPr/>
        </p:nvSpPr>
        <p:spPr>
          <a:xfrm>
            <a:off x="914400" y="3090672"/>
            <a:ext cx="10817352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3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Rp13.000.000</a:t>
            </a:r>
            <a:endParaRPr lang="en-US" sz="1300" dirty="0"/>
          </a:p>
        </p:txBody>
      </p:sp>
      <p:sp>
        <p:nvSpPr>
          <p:cNvPr id="17" name="Shape 15"/>
          <p:cNvSpPr/>
          <p:nvPr/>
        </p:nvSpPr>
        <p:spPr>
          <a:xfrm>
            <a:off x="457200" y="3547872"/>
            <a:ext cx="329184" cy="329184"/>
          </a:xfrm>
          <a:prstGeom prst="ellipse">
            <a:avLst/>
          </a:prstGeom>
          <a:solidFill>
            <a:srgbClr val="EAF0FC"/>
          </a:solidFill>
          <a:ln w="12700">
            <a:solidFill>
              <a:srgbClr val="1E2761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57200" y="3547872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5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</a:t>
            </a:r>
            <a:endParaRPr lang="en-US" sz="1250" dirty="0"/>
          </a:p>
        </p:txBody>
      </p:sp>
      <p:sp>
        <p:nvSpPr>
          <p:cNvPr id="19" name="Text 17"/>
          <p:cNvSpPr/>
          <p:nvPr/>
        </p:nvSpPr>
        <p:spPr>
          <a:xfrm>
            <a:off x="914400" y="3502152"/>
            <a:ext cx="10817352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3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Rp14.000.000</a:t>
            </a:r>
            <a:endParaRPr lang="en-US" sz="1300" dirty="0"/>
          </a:p>
        </p:txBody>
      </p:sp>
      <p:sp>
        <p:nvSpPr>
          <p:cNvPr id="20" name="Shape 18"/>
          <p:cNvSpPr/>
          <p:nvPr/>
        </p:nvSpPr>
        <p:spPr>
          <a:xfrm>
            <a:off x="457200" y="3959352"/>
            <a:ext cx="329184" cy="329184"/>
          </a:xfrm>
          <a:prstGeom prst="ellipse">
            <a:avLst/>
          </a:prstGeom>
          <a:solidFill>
            <a:srgbClr val="EAF0FC"/>
          </a:solidFill>
          <a:ln w="12700">
            <a:solidFill>
              <a:srgbClr val="1E2761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57200" y="3959352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5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</a:t>
            </a:r>
            <a:endParaRPr lang="en-US" sz="1250" dirty="0"/>
          </a:p>
        </p:txBody>
      </p:sp>
      <p:sp>
        <p:nvSpPr>
          <p:cNvPr id="22" name="Text 20"/>
          <p:cNvSpPr/>
          <p:nvPr/>
        </p:nvSpPr>
        <p:spPr>
          <a:xfrm>
            <a:off x="914400" y="3913632"/>
            <a:ext cx="10817352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3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Rp16.500.000</a:t>
            </a:r>
            <a:endParaRPr lang="en-US" sz="1300" dirty="0"/>
          </a:p>
        </p:txBody>
      </p:sp>
      <p:sp>
        <p:nvSpPr>
          <p:cNvPr id="23" name="Shape 21"/>
          <p:cNvSpPr/>
          <p:nvPr/>
        </p:nvSpPr>
        <p:spPr>
          <a:xfrm>
            <a:off x="457200" y="4370832"/>
            <a:ext cx="329184" cy="329184"/>
          </a:xfrm>
          <a:prstGeom prst="ellipse">
            <a:avLst/>
          </a:prstGeom>
          <a:solidFill>
            <a:srgbClr val="EAF0FC"/>
          </a:solidFill>
          <a:ln w="12700">
            <a:solidFill>
              <a:srgbClr val="1E2761"/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457200" y="4370832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5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</a:t>
            </a:r>
            <a:endParaRPr lang="en-US" sz="1250" dirty="0"/>
          </a:p>
        </p:txBody>
      </p:sp>
      <p:sp>
        <p:nvSpPr>
          <p:cNvPr id="25" name="Text 23"/>
          <p:cNvSpPr/>
          <p:nvPr/>
        </p:nvSpPr>
        <p:spPr>
          <a:xfrm>
            <a:off x="914400" y="4325112"/>
            <a:ext cx="10817352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3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Rp18.000.000</a:t>
            </a:r>
            <a:endParaRPr lang="en-US" sz="1300" dirty="0"/>
          </a:p>
        </p:txBody>
      </p:sp>
      <p:sp>
        <p:nvSpPr>
          <p:cNvPr id="26" name="Shape 24"/>
          <p:cNvSpPr/>
          <p:nvPr/>
        </p:nvSpPr>
        <p:spPr>
          <a:xfrm>
            <a:off x="457200" y="4782312"/>
            <a:ext cx="329184" cy="329184"/>
          </a:xfrm>
          <a:prstGeom prst="ellipse">
            <a:avLst/>
          </a:prstGeom>
          <a:solidFill>
            <a:srgbClr val="EAF0FC"/>
          </a:solidFill>
          <a:ln w="12700">
            <a:solidFill>
              <a:srgbClr val="1E2761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457200" y="4782312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5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</a:t>
            </a:r>
            <a:endParaRPr lang="en-US" sz="1250" dirty="0"/>
          </a:p>
        </p:txBody>
      </p:sp>
      <p:sp>
        <p:nvSpPr>
          <p:cNvPr id="28" name="Text 26"/>
          <p:cNvSpPr/>
          <p:nvPr/>
        </p:nvSpPr>
        <p:spPr>
          <a:xfrm>
            <a:off x="914400" y="4736592"/>
            <a:ext cx="10817352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3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Rp19.900.000</a:t>
            </a:r>
            <a:endParaRPr lang="en-US" sz="1300" dirty="0"/>
          </a:p>
        </p:txBody>
      </p:sp>
      <p:sp>
        <p:nvSpPr>
          <p:cNvPr id="29" name="Text 27"/>
          <p:cNvSpPr/>
          <p:nvPr/>
        </p:nvSpPr>
        <p:spPr>
          <a:xfrm>
            <a:off x="457200" y="6528816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5B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Materi: Akuntansi Dasar</a:t>
            </a:r>
            <a:endParaRPr lang="en-US" sz="900" dirty="0"/>
          </a:p>
        </p:txBody>
      </p:sp>
      <p:sp>
        <p:nvSpPr>
          <p:cNvPr id="30" name="Text 28"/>
          <p:cNvSpPr/>
          <p:nvPr/>
        </p:nvSpPr>
        <p:spPr>
          <a:xfrm>
            <a:off x="11457432" y="6528816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B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14</a:t>
            </a:r>
            <a:endParaRPr lang="en-US" sz="9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7F8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384048"/>
            <a:ext cx="713232" cy="713232"/>
          </a:xfrm>
          <a:prstGeom prst="ellipse">
            <a:avLst/>
          </a:prstGeom>
          <a:solidFill>
            <a:srgbClr val="1E2761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384048"/>
            <a:ext cx="713232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7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1325880" y="329184"/>
            <a:ext cx="8686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40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PEMBAHASAN SOAL NOMOR 7</a:t>
            </a:r>
            <a:endParaRPr lang="en-US" sz="2400" dirty="0"/>
          </a:p>
        </p:txBody>
      </p:sp>
      <p:sp>
        <p:nvSpPr>
          <p:cNvPr id="5" name="Shape 3"/>
          <p:cNvSpPr/>
          <p:nvPr/>
        </p:nvSpPr>
        <p:spPr>
          <a:xfrm>
            <a:off x="1325880" y="841248"/>
            <a:ext cx="1271016" cy="274320"/>
          </a:xfrm>
          <a:prstGeom prst="roundRect">
            <a:avLst>
              <a:gd name="adj" fmla="val 20000"/>
            </a:avLst>
          </a:prstGeom>
          <a:solidFill>
            <a:srgbClr val="EAF0FC"/>
          </a:solidFill>
          <a:ln w="9525">
            <a:solidFill>
              <a:srgbClr val="CADCFC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1325880" y="841248"/>
            <a:ext cx="127101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Akuntansi Dasar</a:t>
            </a:r>
            <a:endParaRPr lang="en-US" sz="1050" dirty="0"/>
          </a:p>
        </p:txBody>
      </p:sp>
      <p:sp>
        <p:nvSpPr>
          <p:cNvPr id="7" name="Shape 5"/>
          <p:cNvSpPr/>
          <p:nvPr/>
        </p:nvSpPr>
        <p:spPr>
          <a:xfrm>
            <a:off x="2724912" y="841248"/>
            <a:ext cx="671170" cy="274320"/>
          </a:xfrm>
          <a:prstGeom prst="roundRect">
            <a:avLst>
              <a:gd name="adj" fmla="val 20000"/>
            </a:avLst>
          </a:prstGeom>
          <a:solidFill>
            <a:srgbClr val="EAF0FC"/>
          </a:solidFill>
          <a:ln w="9525">
            <a:solidFill>
              <a:srgbClr val="CADCFC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2724912" y="841248"/>
            <a:ext cx="67117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L2 / C3</a:t>
            </a:r>
            <a:endParaRPr lang="en-US" sz="1050" dirty="0"/>
          </a:p>
        </p:txBody>
      </p:sp>
      <p:sp>
        <p:nvSpPr>
          <p:cNvPr id="9" name="Shape 7"/>
          <p:cNvSpPr/>
          <p:nvPr/>
        </p:nvSpPr>
        <p:spPr>
          <a:xfrm>
            <a:off x="3524098" y="841248"/>
            <a:ext cx="1121054" cy="274320"/>
          </a:xfrm>
          <a:prstGeom prst="roundRect">
            <a:avLst>
              <a:gd name="adj" fmla="val 20000"/>
            </a:avLst>
          </a:prstGeom>
          <a:solidFill>
            <a:srgbClr val="EAF0FC"/>
          </a:solidFill>
          <a:ln w="9525">
            <a:solidFill>
              <a:srgbClr val="CADCFC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3524098" y="841248"/>
            <a:ext cx="112105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Pilihan Ganda</a:t>
            </a:r>
            <a:endParaRPr lang="en-US" sz="1050" dirty="0"/>
          </a:p>
        </p:txBody>
      </p:sp>
      <p:sp>
        <p:nvSpPr>
          <p:cNvPr id="11" name="Shape 9"/>
          <p:cNvSpPr/>
          <p:nvPr/>
        </p:nvSpPr>
        <p:spPr>
          <a:xfrm>
            <a:off x="457200" y="1261872"/>
            <a:ext cx="11274552" cy="0"/>
          </a:xfrm>
          <a:prstGeom prst="line">
            <a:avLst/>
          </a:prstGeom>
          <a:noFill/>
          <a:ln w="12700">
            <a:solidFill>
              <a:srgbClr val="CADCFC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9281160" y="292608"/>
            <a:ext cx="2450592" cy="566928"/>
          </a:xfrm>
          <a:prstGeom prst="roundRect">
            <a:avLst>
              <a:gd name="adj" fmla="val 16129"/>
            </a:avLst>
          </a:prstGeom>
          <a:solidFill>
            <a:srgbClr val="F3E6B8"/>
          </a:solidFill>
          <a:ln w="12700">
            <a:solidFill>
              <a:srgbClr val="C9A227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9281160" y="347472"/>
            <a:ext cx="2450592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2E52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KUNCI JAWABAN</a:t>
            </a:r>
            <a:endParaRPr lang="en-US" sz="900" dirty="0"/>
          </a:p>
        </p:txBody>
      </p:sp>
      <p:sp>
        <p:nvSpPr>
          <p:cNvPr id="14" name="Text 12"/>
          <p:cNvSpPr/>
          <p:nvPr/>
        </p:nvSpPr>
        <p:spPr>
          <a:xfrm>
            <a:off x="9372600" y="530352"/>
            <a:ext cx="226771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141B4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457200" y="1481328"/>
            <a:ext cx="6492240" cy="4846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1200"/>
              </a:spcAft>
              <a:buSzPct val="100000"/>
              <a:buChar char="✦"/>
            </a:pPr>
            <a:r>
              <a:rPr lang="en-US" sz="14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Prive bukan beban operasional, sehingga tidak dihitung dalam Total Beban.</a:t>
            </a:r>
            <a:endParaRPr lang="en-US" sz="1400" dirty="0"/>
          </a:p>
          <a:p>
            <a:pPr marL="342900" indent="-342900">
              <a:spcAft>
                <a:spcPts val="1200"/>
              </a:spcAft>
              <a:buSzPct val="100000"/>
              <a:buChar char="✦"/>
            </a:pPr>
            <a:r>
              <a:rPr lang="en-US" sz="14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Total Beban = 1.200.000+1.000.000+400.000+2.400.000+800.000+200.000 = Rp6.000.000</a:t>
            </a:r>
            <a:endParaRPr lang="en-US" sz="1400" dirty="0"/>
          </a:p>
          <a:p>
            <a:pPr marL="342900" indent="-342900">
              <a:spcAft>
                <a:spcPts val="1200"/>
              </a:spcAft>
              <a:buSzPct val="100000"/>
              <a:buChar char="✦"/>
            </a:pPr>
            <a:r>
              <a:rPr lang="en-US" sz="14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Pendapatan = Laba Bersih + Total Beban = Rp7.000.000 + Rp6.000.000 = Rp13.000.000</a:t>
            </a:r>
            <a:endParaRPr lang="en-US" sz="1400" dirty="0"/>
          </a:p>
        </p:txBody>
      </p:sp>
      <p:sp>
        <p:nvSpPr>
          <p:cNvPr id="16" name="Shape 14"/>
          <p:cNvSpPr/>
          <p:nvPr/>
        </p:nvSpPr>
        <p:spPr>
          <a:xfrm>
            <a:off x="7223760" y="1600200"/>
            <a:ext cx="4507992" cy="1828800"/>
          </a:xfrm>
          <a:prstGeom prst="roundRect">
            <a:avLst>
              <a:gd name="adj" fmla="val 6000"/>
            </a:avLst>
          </a:prstGeom>
          <a:solidFill>
            <a:srgbClr val="1E2761"/>
          </a:solidFill>
          <a:ln/>
          <a:effectLst>
            <a:outerShdw blurRad="76200" dist="25400" dir="5400000" algn="bl" rotWithShape="0">
              <a:srgbClr val="1A1A2E">
                <a:alpha val="25000"/>
              </a:srgbClr>
            </a:outerShdw>
          </a:effectLst>
        </p:spPr>
      </p:sp>
      <p:sp>
        <p:nvSpPr>
          <p:cNvPr id="17" name="Text 15"/>
          <p:cNvSpPr/>
          <p:nvPr/>
        </p:nvSpPr>
        <p:spPr>
          <a:xfrm>
            <a:off x="7360920" y="1764792"/>
            <a:ext cx="4233672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000" b="1" dirty="0">
                <a:solidFill>
                  <a:srgbClr val="C9A22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Rp13.000.000</a:t>
            </a:r>
            <a:endParaRPr lang="en-US" sz="3000" dirty="0"/>
          </a:p>
        </p:txBody>
      </p:sp>
      <p:sp>
        <p:nvSpPr>
          <p:cNvPr id="18" name="Text 16"/>
          <p:cNvSpPr/>
          <p:nvPr/>
        </p:nvSpPr>
        <p:spPr>
          <a:xfrm>
            <a:off x="7360920" y="2926080"/>
            <a:ext cx="423367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25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Pendapatan = Laba Bersih + Total Beban</a:t>
            </a:r>
            <a:endParaRPr lang="en-US" sz="1250" dirty="0"/>
          </a:p>
        </p:txBody>
      </p:sp>
      <p:sp>
        <p:nvSpPr>
          <p:cNvPr id="19" name="Text 17"/>
          <p:cNvSpPr/>
          <p:nvPr/>
        </p:nvSpPr>
        <p:spPr>
          <a:xfrm>
            <a:off x="457200" y="6528816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5B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Kunci Jawaban Soal 7: A</a:t>
            </a:r>
            <a:endParaRPr lang="en-US" sz="900" dirty="0"/>
          </a:p>
        </p:txBody>
      </p:sp>
      <p:sp>
        <p:nvSpPr>
          <p:cNvPr id="20" name="Text 18"/>
          <p:cNvSpPr/>
          <p:nvPr/>
        </p:nvSpPr>
        <p:spPr>
          <a:xfrm>
            <a:off x="11457432" y="6528816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B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15</a:t>
            </a:r>
            <a:endParaRPr lang="en-US" sz="9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7F8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384048"/>
            <a:ext cx="713232" cy="713232"/>
          </a:xfrm>
          <a:prstGeom prst="ellipse">
            <a:avLst/>
          </a:prstGeom>
          <a:solidFill>
            <a:srgbClr val="1E2761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384048"/>
            <a:ext cx="713232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8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1325880" y="329184"/>
            <a:ext cx="8686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40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SOAL NOMOR 8</a:t>
            </a:r>
            <a:endParaRPr lang="en-US" sz="2400" dirty="0"/>
          </a:p>
        </p:txBody>
      </p:sp>
      <p:sp>
        <p:nvSpPr>
          <p:cNvPr id="5" name="Shape 3"/>
          <p:cNvSpPr/>
          <p:nvPr/>
        </p:nvSpPr>
        <p:spPr>
          <a:xfrm>
            <a:off x="1325880" y="841248"/>
            <a:ext cx="1345997" cy="274320"/>
          </a:xfrm>
          <a:prstGeom prst="roundRect">
            <a:avLst>
              <a:gd name="adj" fmla="val 20000"/>
            </a:avLst>
          </a:prstGeom>
          <a:solidFill>
            <a:srgbClr val="EAF0FC"/>
          </a:solidFill>
          <a:ln w="9525">
            <a:solidFill>
              <a:srgbClr val="CADCFC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1325880" y="841248"/>
            <a:ext cx="1345997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Laporan Keuangan</a:t>
            </a:r>
            <a:endParaRPr lang="en-US" sz="1050" dirty="0"/>
          </a:p>
        </p:txBody>
      </p:sp>
      <p:sp>
        <p:nvSpPr>
          <p:cNvPr id="7" name="Shape 5"/>
          <p:cNvSpPr/>
          <p:nvPr/>
        </p:nvSpPr>
        <p:spPr>
          <a:xfrm>
            <a:off x="2799893" y="841248"/>
            <a:ext cx="671170" cy="274320"/>
          </a:xfrm>
          <a:prstGeom prst="roundRect">
            <a:avLst>
              <a:gd name="adj" fmla="val 20000"/>
            </a:avLst>
          </a:prstGeom>
          <a:solidFill>
            <a:srgbClr val="EAF0FC"/>
          </a:solidFill>
          <a:ln w="9525">
            <a:solidFill>
              <a:srgbClr val="CADCFC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2799893" y="841248"/>
            <a:ext cx="67117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L3 / C4</a:t>
            </a:r>
            <a:endParaRPr lang="en-US" sz="1050" dirty="0"/>
          </a:p>
        </p:txBody>
      </p:sp>
      <p:sp>
        <p:nvSpPr>
          <p:cNvPr id="9" name="Shape 7"/>
          <p:cNvSpPr/>
          <p:nvPr/>
        </p:nvSpPr>
        <p:spPr>
          <a:xfrm>
            <a:off x="3599078" y="841248"/>
            <a:ext cx="2395728" cy="274320"/>
          </a:xfrm>
          <a:prstGeom prst="roundRect">
            <a:avLst>
              <a:gd name="adj" fmla="val 20000"/>
            </a:avLst>
          </a:prstGeom>
          <a:solidFill>
            <a:srgbClr val="EAF0FC"/>
          </a:solidFill>
          <a:ln w="9525">
            <a:solidFill>
              <a:srgbClr val="CADCFC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3599078" y="841248"/>
            <a:ext cx="239572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PGK (Kompleks / Multi-jawaban)</a:t>
            </a:r>
            <a:endParaRPr lang="en-US" sz="1050" dirty="0"/>
          </a:p>
        </p:txBody>
      </p:sp>
      <p:sp>
        <p:nvSpPr>
          <p:cNvPr id="11" name="Shape 9"/>
          <p:cNvSpPr/>
          <p:nvPr/>
        </p:nvSpPr>
        <p:spPr>
          <a:xfrm>
            <a:off x="457200" y="1261872"/>
            <a:ext cx="11274552" cy="0"/>
          </a:xfrm>
          <a:prstGeom prst="line">
            <a:avLst/>
          </a:prstGeom>
          <a:noFill/>
          <a:ln w="12700">
            <a:solidFill>
              <a:srgbClr val="CADCFC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457200" y="1417320"/>
            <a:ext cx="11274552" cy="873252"/>
          </a:xfrm>
          <a:prstGeom prst="roundRect">
            <a:avLst>
              <a:gd name="adj" fmla="val 10471"/>
            </a:avLst>
          </a:prstGeom>
          <a:solidFill>
            <a:srgbClr val="FFFFFF"/>
          </a:solidFill>
          <a:ln w="12700">
            <a:solidFill>
              <a:srgbClr val="CADCFC"/>
            </a:solidFill>
            <a:prstDash val="solid"/>
          </a:ln>
          <a:effectLst>
            <a:outerShdw blurRad="63500" dist="12700" dir="5400000" algn="bl" rotWithShape="0">
              <a:srgbClr val="1A1A2E">
                <a:alpha val="12000"/>
              </a:srgbClr>
            </a:outerShdw>
          </a:effectLst>
        </p:spPr>
      </p:sp>
      <p:sp>
        <p:nvSpPr>
          <p:cNvPr id="13" name="Text 11"/>
          <p:cNvSpPr/>
          <p:nvPr/>
        </p:nvSpPr>
        <p:spPr>
          <a:xfrm>
            <a:off x="713232" y="1600200"/>
            <a:ext cx="10762488" cy="5074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14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Perhatikan data dua perusahaan berikut (lihat tabel). Berdasarkan data tersebut, pada kedua perusahaan dapat disimpulkan ....</a:t>
            </a:r>
            <a:endParaRPr lang="en-US" sz="1400" dirty="0"/>
          </a:p>
        </p:txBody>
      </p:sp>
      <p:sp>
        <p:nvSpPr>
          <p:cNvPr id="14" name="Shape 12"/>
          <p:cNvSpPr/>
          <p:nvPr/>
        </p:nvSpPr>
        <p:spPr>
          <a:xfrm>
            <a:off x="457200" y="2491740"/>
            <a:ext cx="329184" cy="329184"/>
          </a:xfrm>
          <a:prstGeom prst="ellipse">
            <a:avLst/>
          </a:prstGeom>
          <a:solidFill>
            <a:srgbClr val="EAF0FC"/>
          </a:solidFill>
          <a:ln w="12700">
            <a:solidFill>
              <a:srgbClr val="1E2761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457200" y="2491740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5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</a:t>
            </a:r>
            <a:endParaRPr lang="en-US" sz="1250" dirty="0"/>
          </a:p>
        </p:txBody>
      </p:sp>
      <p:sp>
        <p:nvSpPr>
          <p:cNvPr id="16" name="Text 14"/>
          <p:cNvSpPr/>
          <p:nvPr/>
        </p:nvSpPr>
        <p:spPr>
          <a:xfrm>
            <a:off x="914400" y="2446020"/>
            <a:ext cx="10817352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3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Pendapatan perusahaan A lebih kecil daripada perusahaan B</a:t>
            </a:r>
            <a:endParaRPr lang="en-US" sz="1300" dirty="0"/>
          </a:p>
        </p:txBody>
      </p:sp>
      <p:sp>
        <p:nvSpPr>
          <p:cNvPr id="17" name="Shape 15"/>
          <p:cNvSpPr/>
          <p:nvPr/>
        </p:nvSpPr>
        <p:spPr>
          <a:xfrm>
            <a:off x="457200" y="2903220"/>
            <a:ext cx="329184" cy="329184"/>
          </a:xfrm>
          <a:prstGeom prst="ellipse">
            <a:avLst/>
          </a:prstGeom>
          <a:solidFill>
            <a:srgbClr val="EAF0FC"/>
          </a:solidFill>
          <a:ln w="12700">
            <a:solidFill>
              <a:srgbClr val="1E2761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57200" y="2903220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5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</a:t>
            </a:r>
            <a:endParaRPr lang="en-US" sz="1250" dirty="0"/>
          </a:p>
        </p:txBody>
      </p:sp>
      <p:sp>
        <p:nvSpPr>
          <p:cNvPr id="19" name="Text 17"/>
          <p:cNvSpPr/>
          <p:nvPr/>
        </p:nvSpPr>
        <p:spPr>
          <a:xfrm>
            <a:off x="914400" y="2857500"/>
            <a:ext cx="10817352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3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Pendapatan perusahaan A sama dengan perusahaan B</a:t>
            </a:r>
            <a:endParaRPr lang="en-US" sz="1300" dirty="0"/>
          </a:p>
        </p:txBody>
      </p:sp>
      <p:sp>
        <p:nvSpPr>
          <p:cNvPr id="20" name="Shape 18"/>
          <p:cNvSpPr/>
          <p:nvPr/>
        </p:nvSpPr>
        <p:spPr>
          <a:xfrm>
            <a:off x="457200" y="3314700"/>
            <a:ext cx="329184" cy="329184"/>
          </a:xfrm>
          <a:prstGeom prst="ellipse">
            <a:avLst/>
          </a:prstGeom>
          <a:solidFill>
            <a:srgbClr val="EAF0FC"/>
          </a:solidFill>
          <a:ln w="12700">
            <a:solidFill>
              <a:srgbClr val="1E2761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57200" y="3314700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5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</a:t>
            </a:r>
            <a:endParaRPr lang="en-US" sz="1250" dirty="0"/>
          </a:p>
        </p:txBody>
      </p:sp>
      <p:sp>
        <p:nvSpPr>
          <p:cNvPr id="22" name="Text 20"/>
          <p:cNvSpPr/>
          <p:nvPr/>
        </p:nvSpPr>
        <p:spPr>
          <a:xfrm>
            <a:off x="914400" y="3268980"/>
            <a:ext cx="10817352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3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Pendapatan A Rp20.000.000 dan B Rp32.000.000</a:t>
            </a:r>
            <a:endParaRPr lang="en-US" sz="1300" dirty="0"/>
          </a:p>
        </p:txBody>
      </p:sp>
      <p:sp>
        <p:nvSpPr>
          <p:cNvPr id="23" name="Shape 21"/>
          <p:cNvSpPr/>
          <p:nvPr/>
        </p:nvSpPr>
        <p:spPr>
          <a:xfrm>
            <a:off x="457200" y="3726180"/>
            <a:ext cx="329184" cy="329184"/>
          </a:xfrm>
          <a:prstGeom prst="ellipse">
            <a:avLst/>
          </a:prstGeom>
          <a:solidFill>
            <a:srgbClr val="EAF0FC"/>
          </a:solidFill>
          <a:ln w="12700">
            <a:solidFill>
              <a:srgbClr val="1E2761"/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457200" y="3726180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5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</a:t>
            </a:r>
            <a:endParaRPr lang="en-US" sz="1250" dirty="0"/>
          </a:p>
        </p:txBody>
      </p:sp>
      <p:sp>
        <p:nvSpPr>
          <p:cNvPr id="25" name="Text 23"/>
          <p:cNvSpPr/>
          <p:nvPr/>
        </p:nvSpPr>
        <p:spPr>
          <a:xfrm>
            <a:off x="914400" y="3680460"/>
            <a:ext cx="10817352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3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Pendapatan A Rp29.500.000 dan B Rp35.500.000</a:t>
            </a:r>
            <a:endParaRPr lang="en-US" sz="1300" dirty="0"/>
          </a:p>
        </p:txBody>
      </p:sp>
      <p:sp>
        <p:nvSpPr>
          <p:cNvPr id="26" name="Shape 24"/>
          <p:cNvSpPr/>
          <p:nvPr/>
        </p:nvSpPr>
        <p:spPr>
          <a:xfrm>
            <a:off x="457200" y="4137660"/>
            <a:ext cx="329184" cy="329184"/>
          </a:xfrm>
          <a:prstGeom prst="ellipse">
            <a:avLst/>
          </a:prstGeom>
          <a:solidFill>
            <a:srgbClr val="EAF0FC"/>
          </a:solidFill>
          <a:ln w="12700">
            <a:solidFill>
              <a:srgbClr val="1E2761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457200" y="4137660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5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</a:t>
            </a:r>
            <a:endParaRPr lang="en-US" sz="1250" dirty="0"/>
          </a:p>
        </p:txBody>
      </p:sp>
      <p:sp>
        <p:nvSpPr>
          <p:cNvPr id="28" name="Text 26"/>
          <p:cNvSpPr/>
          <p:nvPr/>
        </p:nvSpPr>
        <p:spPr>
          <a:xfrm>
            <a:off x="914400" y="4091940"/>
            <a:ext cx="10817352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3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Pendapatan A Rp10.500.000 dan B Rp28.500.000</a:t>
            </a:r>
            <a:endParaRPr lang="en-US" sz="1300" dirty="0"/>
          </a:p>
        </p:txBody>
      </p:sp>
      <p:sp>
        <p:nvSpPr>
          <p:cNvPr id="29" name="Text 27"/>
          <p:cNvSpPr/>
          <p:nvPr/>
        </p:nvSpPr>
        <p:spPr>
          <a:xfrm>
            <a:off x="457200" y="6528816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5B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Materi: Laporan Keuangan</a:t>
            </a:r>
            <a:endParaRPr lang="en-US" sz="900" dirty="0"/>
          </a:p>
        </p:txBody>
      </p:sp>
      <p:sp>
        <p:nvSpPr>
          <p:cNvPr id="30" name="Text 28"/>
          <p:cNvSpPr/>
          <p:nvPr/>
        </p:nvSpPr>
        <p:spPr>
          <a:xfrm>
            <a:off x="11457432" y="6528816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B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16</a:t>
            </a:r>
            <a:endParaRPr lang="en-US" sz="9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7F8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384048"/>
            <a:ext cx="713232" cy="713232"/>
          </a:xfrm>
          <a:prstGeom prst="ellipse">
            <a:avLst/>
          </a:prstGeom>
          <a:solidFill>
            <a:srgbClr val="1E2761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384048"/>
            <a:ext cx="713232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8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1325880" y="329184"/>
            <a:ext cx="8686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40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PEMBAHASAN SOAL NOMOR 8</a:t>
            </a:r>
            <a:endParaRPr lang="en-US" sz="2400" dirty="0"/>
          </a:p>
        </p:txBody>
      </p:sp>
      <p:sp>
        <p:nvSpPr>
          <p:cNvPr id="5" name="Shape 3"/>
          <p:cNvSpPr/>
          <p:nvPr/>
        </p:nvSpPr>
        <p:spPr>
          <a:xfrm>
            <a:off x="1325880" y="841248"/>
            <a:ext cx="1345997" cy="274320"/>
          </a:xfrm>
          <a:prstGeom prst="roundRect">
            <a:avLst>
              <a:gd name="adj" fmla="val 20000"/>
            </a:avLst>
          </a:prstGeom>
          <a:solidFill>
            <a:srgbClr val="EAF0FC"/>
          </a:solidFill>
          <a:ln w="9525">
            <a:solidFill>
              <a:srgbClr val="CADCFC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1325880" y="841248"/>
            <a:ext cx="1345997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Laporan Keuangan</a:t>
            </a:r>
            <a:endParaRPr lang="en-US" sz="1050" dirty="0"/>
          </a:p>
        </p:txBody>
      </p:sp>
      <p:sp>
        <p:nvSpPr>
          <p:cNvPr id="7" name="Shape 5"/>
          <p:cNvSpPr/>
          <p:nvPr/>
        </p:nvSpPr>
        <p:spPr>
          <a:xfrm>
            <a:off x="2799893" y="841248"/>
            <a:ext cx="671170" cy="274320"/>
          </a:xfrm>
          <a:prstGeom prst="roundRect">
            <a:avLst>
              <a:gd name="adj" fmla="val 20000"/>
            </a:avLst>
          </a:prstGeom>
          <a:solidFill>
            <a:srgbClr val="EAF0FC"/>
          </a:solidFill>
          <a:ln w="9525">
            <a:solidFill>
              <a:srgbClr val="CADCFC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2799893" y="841248"/>
            <a:ext cx="67117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L3 / C4</a:t>
            </a:r>
            <a:endParaRPr lang="en-US" sz="1050" dirty="0"/>
          </a:p>
        </p:txBody>
      </p:sp>
      <p:sp>
        <p:nvSpPr>
          <p:cNvPr id="9" name="Shape 7"/>
          <p:cNvSpPr/>
          <p:nvPr/>
        </p:nvSpPr>
        <p:spPr>
          <a:xfrm>
            <a:off x="3599078" y="841248"/>
            <a:ext cx="2395728" cy="274320"/>
          </a:xfrm>
          <a:prstGeom prst="roundRect">
            <a:avLst>
              <a:gd name="adj" fmla="val 20000"/>
            </a:avLst>
          </a:prstGeom>
          <a:solidFill>
            <a:srgbClr val="EAF0FC"/>
          </a:solidFill>
          <a:ln w="9525">
            <a:solidFill>
              <a:srgbClr val="CADCFC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3599078" y="841248"/>
            <a:ext cx="239572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PGK (Kompleks / Multi-jawaban)</a:t>
            </a:r>
            <a:endParaRPr lang="en-US" sz="1050" dirty="0"/>
          </a:p>
        </p:txBody>
      </p:sp>
      <p:sp>
        <p:nvSpPr>
          <p:cNvPr id="11" name="Shape 9"/>
          <p:cNvSpPr/>
          <p:nvPr/>
        </p:nvSpPr>
        <p:spPr>
          <a:xfrm>
            <a:off x="457200" y="1261872"/>
            <a:ext cx="11274552" cy="0"/>
          </a:xfrm>
          <a:prstGeom prst="line">
            <a:avLst/>
          </a:prstGeom>
          <a:noFill/>
          <a:ln w="12700">
            <a:solidFill>
              <a:srgbClr val="CADCFC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9281160" y="292608"/>
            <a:ext cx="2450592" cy="566928"/>
          </a:xfrm>
          <a:prstGeom prst="roundRect">
            <a:avLst>
              <a:gd name="adj" fmla="val 16129"/>
            </a:avLst>
          </a:prstGeom>
          <a:solidFill>
            <a:srgbClr val="F3E6B8"/>
          </a:solidFill>
          <a:ln w="12700">
            <a:solidFill>
              <a:srgbClr val="C9A227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9281160" y="347472"/>
            <a:ext cx="2450592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2E52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KUNCI JAWABAN</a:t>
            </a:r>
            <a:endParaRPr lang="en-US" sz="900" dirty="0"/>
          </a:p>
        </p:txBody>
      </p:sp>
      <p:sp>
        <p:nvSpPr>
          <p:cNvPr id="14" name="Text 12"/>
          <p:cNvSpPr/>
          <p:nvPr/>
        </p:nvSpPr>
        <p:spPr>
          <a:xfrm>
            <a:off x="9372600" y="530352"/>
            <a:ext cx="226771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141B4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A, D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457200" y="1481328"/>
            <a:ext cx="6492240" cy="4846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1200"/>
              </a:spcAft>
              <a:buSzPct val="100000"/>
              <a:buChar char="✦"/>
            </a:pPr>
            <a:r>
              <a:rPr lang="en-US" sz="14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Prive tidak disebutkan → diasumsikan Rp0, sehingga Laba Bersih = Modal Akhir − Modal Awal.</a:t>
            </a:r>
            <a:endParaRPr lang="en-US" sz="1400" dirty="0"/>
          </a:p>
          <a:p>
            <a:pPr marL="342900" indent="-342900">
              <a:spcAft>
                <a:spcPts val="1200"/>
              </a:spcAft>
              <a:buSzPct val="100000"/>
              <a:buChar char="✦"/>
            </a:pPr>
            <a:r>
              <a:rPr lang="en-US" sz="14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Laba A = 60jt−40jt = Rp20jt; Laba B = 52jt−20jt = Rp32jt.</a:t>
            </a:r>
            <a:endParaRPr lang="en-US" sz="1400" dirty="0"/>
          </a:p>
          <a:p>
            <a:pPr marL="342900" indent="-342900">
              <a:spcAft>
                <a:spcPts val="1200"/>
              </a:spcAft>
              <a:buSzPct val="100000"/>
              <a:buChar char="✦"/>
            </a:pPr>
            <a:r>
              <a:rPr lang="en-US" sz="14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Pendapatan = Laba Bersih + Total Beban → A = 20jt+9,5jt = Rp29.500.000; B = 32jt+3,5jt = Rp35.500.000.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7223760" y="1481328"/>
            <a:ext cx="450799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2E52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Rincian Data</a:t>
            </a:r>
            <a:endParaRPr lang="en-US" sz="1200" dirty="0"/>
          </a:p>
        </p:txBody>
      </p:sp>
      <p:graphicFrame>
        <p:nvGraphicFramePr>
          <p:cNvPr id="19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7223760" y="1810512"/>
          <a:ext cx="4507992" cy="1828800"/>
        </p:xfrm>
        <a:graphic>
          <a:graphicData uri="http://schemas.openxmlformats.org/drawingml/2006/table">
            <a:tbl>
              <a:tblPr/>
              <a:tblGrid>
                <a:gridCol w="150266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0266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026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6576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Keterangan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76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Perusahaan 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76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Perusahaan B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76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Modal Awal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Rp40jt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Rp20jt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Modal Akhir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0F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Rp60jt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0F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Rp52jt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0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Total Beban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Rp9,5jt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Rp3,5jt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Pendapatan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0F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Rp29,5jt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0F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Rp35,5jt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0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8" name="Text 15"/>
          <p:cNvSpPr/>
          <p:nvPr/>
        </p:nvSpPr>
        <p:spPr>
          <a:xfrm>
            <a:off x="457200" y="6528816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5B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Kunci Jawaban Soal 8: A, D</a:t>
            </a:r>
            <a:endParaRPr lang="en-US" sz="900" dirty="0"/>
          </a:p>
        </p:txBody>
      </p:sp>
      <p:sp>
        <p:nvSpPr>
          <p:cNvPr id="17" name="Text 16"/>
          <p:cNvSpPr/>
          <p:nvPr/>
        </p:nvSpPr>
        <p:spPr>
          <a:xfrm>
            <a:off x="11457432" y="6528816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B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17</a:t>
            </a:r>
            <a:endParaRPr lang="en-US" sz="9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7F8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384048"/>
            <a:ext cx="713232" cy="713232"/>
          </a:xfrm>
          <a:prstGeom prst="ellipse">
            <a:avLst/>
          </a:prstGeom>
          <a:solidFill>
            <a:srgbClr val="1E2761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384048"/>
            <a:ext cx="713232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9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1325880" y="329184"/>
            <a:ext cx="8686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40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SOAL NOMOR 9</a:t>
            </a:r>
            <a:endParaRPr lang="en-US" sz="2400" dirty="0"/>
          </a:p>
        </p:txBody>
      </p:sp>
      <p:sp>
        <p:nvSpPr>
          <p:cNvPr id="5" name="Shape 3"/>
          <p:cNvSpPr/>
          <p:nvPr/>
        </p:nvSpPr>
        <p:spPr>
          <a:xfrm>
            <a:off x="1325880" y="841248"/>
            <a:ext cx="596189" cy="274320"/>
          </a:xfrm>
          <a:prstGeom prst="roundRect">
            <a:avLst>
              <a:gd name="adj" fmla="val 20000"/>
            </a:avLst>
          </a:prstGeom>
          <a:solidFill>
            <a:srgbClr val="EAF0FC"/>
          </a:solidFill>
          <a:ln w="9525">
            <a:solidFill>
              <a:srgbClr val="CADCFC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1325880" y="841248"/>
            <a:ext cx="596189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Jurnal</a:t>
            </a:r>
            <a:endParaRPr lang="en-US" sz="1050" dirty="0"/>
          </a:p>
        </p:txBody>
      </p:sp>
      <p:sp>
        <p:nvSpPr>
          <p:cNvPr id="7" name="Shape 5"/>
          <p:cNvSpPr/>
          <p:nvPr/>
        </p:nvSpPr>
        <p:spPr>
          <a:xfrm>
            <a:off x="2050085" y="841248"/>
            <a:ext cx="671170" cy="274320"/>
          </a:xfrm>
          <a:prstGeom prst="roundRect">
            <a:avLst>
              <a:gd name="adj" fmla="val 20000"/>
            </a:avLst>
          </a:prstGeom>
          <a:solidFill>
            <a:srgbClr val="EAF0FC"/>
          </a:solidFill>
          <a:ln w="9525">
            <a:solidFill>
              <a:srgbClr val="CADCFC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2050085" y="841248"/>
            <a:ext cx="67117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L3 / C4</a:t>
            </a:r>
            <a:endParaRPr lang="en-US" sz="1050" dirty="0"/>
          </a:p>
        </p:txBody>
      </p:sp>
      <p:sp>
        <p:nvSpPr>
          <p:cNvPr id="9" name="Shape 7"/>
          <p:cNvSpPr/>
          <p:nvPr/>
        </p:nvSpPr>
        <p:spPr>
          <a:xfrm>
            <a:off x="2849270" y="841248"/>
            <a:ext cx="2395728" cy="274320"/>
          </a:xfrm>
          <a:prstGeom prst="roundRect">
            <a:avLst>
              <a:gd name="adj" fmla="val 20000"/>
            </a:avLst>
          </a:prstGeom>
          <a:solidFill>
            <a:srgbClr val="EAF0FC"/>
          </a:solidFill>
          <a:ln w="9525">
            <a:solidFill>
              <a:srgbClr val="CADCFC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2849270" y="841248"/>
            <a:ext cx="239572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PGK (Kompleks / Multi-jawaban)</a:t>
            </a:r>
            <a:endParaRPr lang="en-US" sz="1050" dirty="0"/>
          </a:p>
        </p:txBody>
      </p:sp>
      <p:sp>
        <p:nvSpPr>
          <p:cNvPr id="11" name="Shape 9"/>
          <p:cNvSpPr/>
          <p:nvPr/>
        </p:nvSpPr>
        <p:spPr>
          <a:xfrm>
            <a:off x="457200" y="1261872"/>
            <a:ext cx="11274552" cy="0"/>
          </a:xfrm>
          <a:prstGeom prst="line">
            <a:avLst/>
          </a:prstGeom>
          <a:noFill/>
          <a:ln w="12700">
            <a:solidFill>
              <a:srgbClr val="CADCFC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457200" y="1417320"/>
            <a:ext cx="11274552" cy="873252"/>
          </a:xfrm>
          <a:prstGeom prst="roundRect">
            <a:avLst>
              <a:gd name="adj" fmla="val 10471"/>
            </a:avLst>
          </a:prstGeom>
          <a:solidFill>
            <a:srgbClr val="FFFFFF"/>
          </a:solidFill>
          <a:ln w="12700">
            <a:solidFill>
              <a:srgbClr val="CADCFC"/>
            </a:solidFill>
            <a:prstDash val="solid"/>
          </a:ln>
          <a:effectLst>
            <a:outerShdw blurRad="63500" dist="12700" dir="5400000" algn="bl" rotWithShape="0">
              <a:srgbClr val="1A1A2E">
                <a:alpha val="12000"/>
              </a:srgbClr>
            </a:outerShdw>
          </a:effectLst>
        </p:spPr>
      </p:sp>
      <p:sp>
        <p:nvSpPr>
          <p:cNvPr id="13" name="Text 11"/>
          <p:cNvSpPr/>
          <p:nvPr/>
        </p:nvSpPr>
        <p:spPr>
          <a:xfrm>
            <a:off x="713232" y="1600200"/>
            <a:ext cx="10762488" cy="5074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14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Perhatikan transaksi perusahaan dagang bulan Agustus 2016 berikut, yang dicatat ke dalam Jurnal Pengeluaran Kas (lihat tabel). Pencatatan yang benar dalam jurnal pengeluaran kas adalah tanggal ....</a:t>
            </a:r>
            <a:endParaRPr lang="en-US" sz="1400" dirty="0"/>
          </a:p>
        </p:txBody>
      </p:sp>
      <p:sp>
        <p:nvSpPr>
          <p:cNvPr id="14" name="Shape 12"/>
          <p:cNvSpPr/>
          <p:nvPr/>
        </p:nvSpPr>
        <p:spPr>
          <a:xfrm>
            <a:off x="457200" y="2491740"/>
            <a:ext cx="329184" cy="329184"/>
          </a:xfrm>
          <a:prstGeom prst="ellipse">
            <a:avLst/>
          </a:prstGeom>
          <a:solidFill>
            <a:srgbClr val="EAF0FC"/>
          </a:solidFill>
          <a:ln w="12700">
            <a:solidFill>
              <a:srgbClr val="1E2761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457200" y="2491740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5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</a:t>
            </a:r>
            <a:endParaRPr lang="en-US" sz="1250" dirty="0"/>
          </a:p>
        </p:txBody>
      </p:sp>
      <p:sp>
        <p:nvSpPr>
          <p:cNvPr id="16" name="Text 14"/>
          <p:cNvSpPr/>
          <p:nvPr/>
        </p:nvSpPr>
        <p:spPr>
          <a:xfrm>
            <a:off x="914400" y="2446020"/>
            <a:ext cx="10817352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3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 Agustus 2016</a:t>
            </a:r>
            <a:endParaRPr lang="en-US" sz="1300" dirty="0"/>
          </a:p>
        </p:txBody>
      </p:sp>
      <p:sp>
        <p:nvSpPr>
          <p:cNvPr id="17" name="Shape 15"/>
          <p:cNvSpPr/>
          <p:nvPr/>
        </p:nvSpPr>
        <p:spPr>
          <a:xfrm>
            <a:off x="457200" y="2903220"/>
            <a:ext cx="329184" cy="329184"/>
          </a:xfrm>
          <a:prstGeom prst="ellipse">
            <a:avLst/>
          </a:prstGeom>
          <a:solidFill>
            <a:srgbClr val="EAF0FC"/>
          </a:solidFill>
          <a:ln w="12700">
            <a:solidFill>
              <a:srgbClr val="1E2761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57200" y="2903220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5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</a:t>
            </a:r>
            <a:endParaRPr lang="en-US" sz="1250" dirty="0"/>
          </a:p>
        </p:txBody>
      </p:sp>
      <p:sp>
        <p:nvSpPr>
          <p:cNvPr id="19" name="Text 17"/>
          <p:cNvSpPr/>
          <p:nvPr/>
        </p:nvSpPr>
        <p:spPr>
          <a:xfrm>
            <a:off x="914400" y="2857500"/>
            <a:ext cx="10817352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3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 Agustus 2016</a:t>
            </a:r>
            <a:endParaRPr lang="en-US" sz="1300" dirty="0"/>
          </a:p>
        </p:txBody>
      </p:sp>
      <p:sp>
        <p:nvSpPr>
          <p:cNvPr id="20" name="Shape 18"/>
          <p:cNvSpPr/>
          <p:nvPr/>
        </p:nvSpPr>
        <p:spPr>
          <a:xfrm>
            <a:off x="457200" y="3314700"/>
            <a:ext cx="329184" cy="329184"/>
          </a:xfrm>
          <a:prstGeom prst="ellipse">
            <a:avLst/>
          </a:prstGeom>
          <a:solidFill>
            <a:srgbClr val="EAF0FC"/>
          </a:solidFill>
          <a:ln w="12700">
            <a:solidFill>
              <a:srgbClr val="1E2761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57200" y="3314700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5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</a:t>
            </a:r>
            <a:endParaRPr lang="en-US" sz="1250" dirty="0"/>
          </a:p>
        </p:txBody>
      </p:sp>
      <p:sp>
        <p:nvSpPr>
          <p:cNvPr id="22" name="Text 20"/>
          <p:cNvSpPr/>
          <p:nvPr/>
        </p:nvSpPr>
        <p:spPr>
          <a:xfrm>
            <a:off x="914400" y="3268980"/>
            <a:ext cx="10817352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3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 Agustus 2016</a:t>
            </a:r>
            <a:endParaRPr lang="en-US" sz="1300" dirty="0"/>
          </a:p>
        </p:txBody>
      </p:sp>
      <p:sp>
        <p:nvSpPr>
          <p:cNvPr id="23" name="Shape 21"/>
          <p:cNvSpPr/>
          <p:nvPr/>
        </p:nvSpPr>
        <p:spPr>
          <a:xfrm>
            <a:off x="457200" y="3726180"/>
            <a:ext cx="329184" cy="329184"/>
          </a:xfrm>
          <a:prstGeom prst="ellipse">
            <a:avLst/>
          </a:prstGeom>
          <a:solidFill>
            <a:srgbClr val="EAF0FC"/>
          </a:solidFill>
          <a:ln w="12700">
            <a:solidFill>
              <a:srgbClr val="1E2761"/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457200" y="3726180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5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</a:t>
            </a:r>
            <a:endParaRPr lang="en-US" sz="1250" dirty="0"/>
          </a:p>
        </p:txBody>
      </p:sp>
      <p:sp>
        <p:nvSpPr>
          <p:cNvPr id="25" name="Text 23"/>
          <p:cNvSpPr/>
          <p:nvPr/>
        </p:nvSpPr>
        <p:spPr>
          <a:xfrm>
            <a:off x="914400" y="3680460"/>
            <a:ext cx="10817352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3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 Agustus 2016</a:t>
            </a:r>
            <a:endParaRPr lang="en-US" sz="1300" dirty="0"/>
          </a:p>
        </p:txBody>
      </p:sp>
      <p:sp>
        <p:nvSpPr>
          <p:cNvPr id="26" name="Shape 24"/>
          <p:cNvSpPr/>
          <p:nvPr/>
        </p:nvSpPr>
        <p:spPr>
          <a:xfrm>
            <a:off x="457200" y="4137660"/>
            <a:ext cx="329184" cy="329184"/>
          </a:xfrm>
          <a:prstGeom prst="ellipse">
            <a:avLst/>
          </a:prstGeom>
          <a:solidFill>
            <a:srgbClr val="EAF0FC"/>
          </a:solidFill>
          <a:ln w="12700">
            <a:solidFill>
              <a:srgbClr val="1E2761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457200" y="4137660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5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</a:t>
            </a:r>
            <a:endParaRPr lang="en-US" sz="1250" dirty="0"/>
          </a:p>
        </p:txBody>
      </p:sp>
      <p:sp>
        <p:nvSpPr>
          <p:cNvPr id="28" name="Text 26"/>
          <p:cNvSpPr/>
          <p:nvPr/>
        </p:nvSpPr>
        <p:spPr>
          <a:xfrm>
            <a:off x="914400" y="4091940"/>
            <a:ext cx="10817352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3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 Agustus 2016</a:t>
            </a:r>
            <a:endParaRPr lang="en-US" sz="1300" dirty="0"/>
          </a:p>
        </p:txBody>
      </p:sp>
      <p:sp>
        <p:nvSpPr>
          <p:cNvPr id="29" name="Text 27"/>
          <p:cNvSpPr/>
          <p:nvPr/>
        </p:nvSpPr>
        <p:spPr>
          <a:xfrm>
            <a:off x="457200" y="6528816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5B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Materi: Jurnal</a:t>
            </a:r>
            <a:endParaRPr lang="en-US" sz="900" dirty="0"/>
          </a:p>
        </p:txBody>
      </p:sp>
      <p:sp>
        <p:nvSpPr>
          <p:cNvPr id="30" name="Text 28"/>
          <p:cNvSpPr/>
          <p:nvPr/>
        </p:nvSpPr>
        <p:spPr>
          <a:xfrm>
            <a:off x="11457432" y="6528816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B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18</a:t>
            </a:r>
            <a:endParaRPr lang="en-US" sz="9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7F8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384048"/>
            <a:ext cx="713232" cy="713232"/>
          </a:xfrm>
          <a:prstGeom prst="ellipse">
            <a:avLst/>
          </a:prstGeom>
          <a:solidFill>
            <a:srgbClr val="1E2761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384048"/>
            <a:ext cx="713232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9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1325880" y="329184"/>
            <a:ext cx="8686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40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PEMBAHASAN SOAL NOMOR 9</a:t>
            </a:r>
            <a:endParaRPr lang="en-US" sz="2400" dirty="0"/>
          </a:p>
        </p:txBody>
      </p:sp>
      <p:sp>
        <p:nvSpPr>
          <p:cNvPr id="5" name="Shape 3"/>
          <p:cNvSpPr/>
          <p:nvPr/>
        </p:nvSpPr>
        <p:spPr>
          <a:xfrm>
            <a:off x="1325880" y="841248"/>
            <a:ext cx="596189" cy="274320"/>
          </a:xfrm>
          <a:prstGeom prst="roundRect">
            <a:avLst>
              <a:gd name="adj" fmla="val 20000"/>
            </a:avLst>
          </a:prstGeom>
          <a:solidFill>
            <a:srgbClr val="EAF0FC"/>
          </a:solidFill>
          <a:ln w="9525">
            <a:solidFill>
              <a:srgbClr val="CADCFC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1325880" y="841248"/>
            <a:ext cx="596189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Jurnal</a:t>
            </a:r>
            <a:endParaRPr lang="en-US" sz="1050" dirty="0"/>
          </a:p>
        </p:txBody>
      </p:sp>
      <p:sp>
        <p:nvSpPr>
          <p:cNvPr id="7" name="Shape 5"/>
          <p:cNvSpPr/>
          <p:nvPr/>
        </p:nvSpPr>
        <p:spPr>
          <a:xfrm>
            <a:off x="2050085" y="841248"/>
            <a:ext cx="671170" cy="274320"/>
          </a:xfrm>
          <a:prstGeom prst="roundRect">
            <a:avLst>
              <a:gd name="adj" fmla="val 20000"/>
            </a:avLst>
          </a:prstGeom>
          <a:solidFill>
            <a:srgbClr val="EAF0FC"/>
          </a:solidFill>
          <a:ln w="9525">
            <a:solidFill>
              <a:srgbClr val="CADCFC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2050085" y="841248"/>
            <a:ext cx="67117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L3 / C4</a:t>
            </a:r>
            <a:endParaRPr lang="en-US" sz="1050" dirty="0"/>
          </a:p>
        </p:txBody>
      </p:sp>
      <p:sp>
        <p:nvSpPr>
          <p:cNvPr id="9" name="Shape 7"/>
          <p:cNvSpPr/>
          <p:nvPr/>
        </p:nvSpPr>
        <p:spPr>
          <a:xfrm>
            <a:off x="2849270" y="841248"/>
            <a:ext cx="2395728" cy="274320"/>
          </a:xfrm>
          <a:prstGeom prst="roundRect">
            <a:avLst>
              <a:gd name="adj" fmla="val 20000"/>
            </a:avLst>
          </a:prstGeom>
          <a:solidFill>
            <a:srgbClr val="EAF0FC"/>
          </a:solidFill>
          <a:ln w="9525">
            <a:solidFill>
              <a:srgbClr val="CADCFC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2849270" y="841248"/>
            <a:ext cx="239572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PGK (Kompleks / Multi-jawaban)</a:t>
            </a:r>
            <a:endParaRPr lang="en-US" sz="1050" dirty="0"/>
          </a:p>
        </p:txBody>
      </p:sp>
      <p:sp>
        <p:nvSpPr>
          <p:cNvPr id="11" name="Shape 9"/>
          <p:cNvSpPr/>
          <p:nvPr/>
        </p:nvSpPr>
        <p:spPr>
          <a:xfrm>
            <a:off x="457200" y="1261872"/>
            <a:ext cx="11274552" cy="0"/>
          </a:xfrm>
          <a:prstGeom prst="line">
            <a:avLst/>
          </a:prstGeom>
          <a:noFill/>
          <a:ln w="12700">
            <a:solidFill>
              <a:srgbClr val="CADCFC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9281160" y="292608"/>
            <a:ext cx="2450592" cy="786384"/>
          </a:xfrm>
          <a:prstGeom prst="roundRect">
            <a:avLst>
              <a:gd name="adj" fmla="val 11628"/>
            </a:avLst>
          </a:prstGeom>
          <a:solidFill>
            <a:srgbClr val="F3E6B8"/>
          </a:solidFill>
          <a:ln w="12700">
            <a:solidFill>
              <a:srgbClr val="C9A227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9281160" y="347472"/>
            <a:ext cx="2450592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2E52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KUNCI JAWABAN</a:t>
            </a:r>
            <a:endParaRPr lang="en-US" sz="900" dirty="0"/>
          </a:p>
        </p:txBody>
      </p:sp>
      <p:sp>
        <p:nvSpPr>
          <p:cNvPr id="14" name="Text 12"/>
          <p:cNvSpPr/>
          <p:nvPr/>
        </p:nvSpPr>
        <p:spPr>
          <a:xfrm>
            <a:off x="9372600" y="530352"/>
            <a:ext cx="2267712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141B4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A, B, dan E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457200" y="1481328"/>
            <a:ext cx="11274552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1200"/>
              </a:spcAft>
              <a:buSzPct val="100000"/>
              <a:buChar char="✦"/>
            </a:pPr>
            <a:r>
              <a:rPr lang="en-US" sz="13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Cocokkan setiap transaksi dengan pencatatan debit-kredit pada Jurnal Pengeluaran Kas.</a:t>
            </a:r>
            <a:endParaRPr lang="en-US" sz="1300" dirty="0"/>
          </a:p>
          <a:p>
            <a:pPr marL="342900" indent="-342900">
              <a:spcAft>
                <a:spcPts val="1200"/>
              </a:spcAft>
              <a:buSzPct val="100000"/>
              <a:buChar char="✦"/>
            </a:pPr>
            <a:r>
              <a:rPr lang="en-US" sz="13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Transaksi tanggal 1, 3, dan 6 Agustus tercatat sesuai mekanisme jurnal pengeluaran kas.</a:t>
            </a:r>
            <a:endParaRPr lang="en-US" sz="1300" dirty="0"/>
          </a:p>
          <a:p>
            <a:pPr marL="342900" indent="-342900">
              <a:spcAft>
                <a:spcPts val="1200"/>
              </a:spcAft>
              <a:buSzPct val="100000"/>
              <a:buChar char="✦"/>
            </a:pPr>
            <a:r>
              <a:rPr lang="en-US" sz="13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Transaksi tanggal 4 (pembelian kredit) dan 5 (retur pembelian) memerlukan perlakuan pencatatan yang berbeda dari yang tertulis.</a:t>
            </a:r>
            <a:endParaRPr lang="en-US" sz="1300" dirty="0"/>
          </a:p>
        </p:txBody>
      </p:sp>
      <p:sp>
        <p:nvSpPr>
          <p:cNvPr id="16" name="Text 14"/>
          <p:cNvSpPr/>
          <p:nvPr/>
        </p:nvSpPr>
        <p:spPr>
          <a:xfrm>
            <a:off x="457200" y="306324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2E52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Data Transaksi Agustus 2016</a:t>
            </a:r>
            <a:endParaRPr lang="en-US" sz="1200" dirty="0"/>
          </a:p>
        </p:txBody>
      </p:sp>
      <p:graphicFrame>
        <p:nvGraphicFramePr>
          <p:cNvPr id="21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3364992"/>
          <a:ext cx="11274552" cy="2688336"/>
        </p:xfrm>
        <a:graphic>
          <a:graphicData uri="http://schemas.openxmlformats.org/drawingml/2006/table">
            <a:tbl>
              <a:tblPr/>
              <a:tblGrid>
                <a:gridCol w="10972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17727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84048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Tgl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76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Transaksi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76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4048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5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5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Beli perlengkapan tunai Rp500.000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4048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5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0F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5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Jual barang dagang tunai Rp2.000.000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0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4048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5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5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Beli barang dagang tunai Rp3.000.000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84048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5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0F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5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Beli kredit 5/10,n/30 Rp6.500.000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0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84048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5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5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Retur pembelian Rp500.000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84048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5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0F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5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Bayar utang dagang (tgl 4)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0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18" name="Text 15"/>
          <p:cNvSpPr/>
          <p:nvPr/>
        </p:nvSpPr>
        <p:spPr>
          <a:xfrm>
            <a:off x="457200" y="6528816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5B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Kunci Jawaban Soal 9: A, B, dan E</a:t>
            </a:r>
            <a:endParaRPr lang="en-US" sz="900" dirty="0"/>
          </a:p>
        </p:txBody>
      </p:sp>
      <p:sp>
        <p:nvSpPr>
          <p:cNvPr id="19" name="Text 16"/>
          <p:cNvSpPr/>
          <p:nvPr/>
        </p:nvSpPr>
        <p:spPr>
          <a:xfrm>
            <a:off x="11457432" y="6528816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B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19</a:t>
            </a:r>
            <a:endParaRPr lang="en-US" sz="9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7F8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384048"/>
            <a:ext cx="713232" cy="713232"/>
          </a:xfrm>
          <a:prstGeom prst="ellipse">
            <a:avLst/>
          </a:prstGeom>
          <a:solidFill>
            <a:srgbClr val="1E2761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384048"/>
            <a:ext cx="713232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10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1325880" y="329184"/>
            <a:ext cx="8686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40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SOAL NOMOR 10</a:t>
            </a:r>
            <a:endParaRPr lang="en-US" sz="2400" dirty="0"/>
          </a:p>
        </p:txBody>
      </p:sp>
      <p:sp>
        <p:nvSpPr>
          <p:cNvPr id="5" name="Shape 3"/>
          <p:cNvSpPr/>
          <p:nvPr/>
        </p:nvSpPr>
        <p:spPr>
          <a:xfrm>
            <a:off x="1325880" y="841248"/>
            <a:ext cx="1345997" cy="274320"/>
          </a:xfrm>
          <a:prstGeom prst="roundRect">
            <a:avLst>
              <a:gd name="adj" fmla="val 20000"/>
            </a:avLst>
          </a:prstGeom>
          <a:solidFill>
            <a:srgbClr val="EAF0FC"/>
          </a:solidFill>
          <a:ln w="9525">
            <a:solidFill>
              <a:srgbClr val="CADCFC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1325880" y="841248"/>
            <a:ext cx="1345997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Siklus Akuntansi</a:t>
            </a:r>
            <a:endParaRPr lang="en-US" sz="1050" dirty="0"/>
          </a:p>
        </p:txBody>
      </p:sp>
      <p:sp>
        <p:nvSpPr>
          <p:cNvPr id="7" name="Shape 5"/>
          <p:cNvSpPr/>
          <p:nvPr/>
        </p:nvSpPr>
        <p:spPr>
          <a:xfrm>
            <a:off x="2799893" y="841248"/>
            <a:ext cx="671170" cy="274320"/>
          </a:xfrm>
          <a:prstGeom prst="roundRect">
            <a:avLst>
              <a:gd name="adj" fmla="val 20000"/>
            </a:avLst>
          </a:prstGeom>
          <a:solidFill>
            <a:srgbClr val="EAF0FC"/>
          </a:solidFill>
          <a:ln w="9525">
            <a:solidFill>
              <a:srgbClr val="CADCFC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2799893" y="841248"/>
            <a:ext cx="67117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L3 / C4</a:t>
            </a:r>
            <a:endParaRPr lang="en-US" sz="1050" dirty="0"/>
          </a:p>
        </p:txBody>
      </p:sp>
      <p:sp>
        <p:nvSpPr>
          <p:cNvPr id="9" name="Shape 7"/>
          <p:cNvSpPr/>
          <p:nvPr/>
        </p:nvSpPr>
        <p:spPr>
          <a:xfrm>
            <a:off x="3599078" y="841248"/>
            <a:ext cx="2095805" cy="274320"/>
          </a:xfrm>
          <a:prstGeom prst="roundRect">
            <a:avLst>
              <a:gd name="adj" fmla="val 20000"/>
            </a:avLst>
          </a:prstGeom>
          <a:solidFill>
            <a:srgbClr val="EAF0FC"/>
          </a:solidFill>
          <a:ln w="9525">
            <a:solidFill>
              <a:srgbClr val="CADCFC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3599078" y="841248"/>
            <a:ext cx="209580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PGK Kategori (Benar/Salah)</a:t>
            </a:r>
            <a:endParaRPr lang="en-US" sz="1050" dirty="0"/>
          </a:p>
        </p:txBody>
      </p:sp>
      <p:sp>
        <p:nvSpPr>
          <p:cNvPr id="11" name="Shape 9"/>
          <p:cNvSpPr/>
          <p:nvPr/>
        </p:nvSpPr>
        <p:spPr>
          <a:xfrm>
            <a:off x="457200" y="1261872"/>
            <a:ext cx="11274552" cy="0"/>
          </a:xfrm>
          <a:prstGeom prst="line">
            <a:avLst/>
          </a:prstGeom>
          <a:noFill/>
          <a:ln w="12700">
            <a:solidFill>
              <a:srgbClr val="CADCFC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457200" y="1417320"/>
            <a:ext cx="11274552" cy="1303020"/>
          </a:xfrm>
          <a:prstGeom prst="roundRect">
            <a:avLst>
              <a:gd name="adj" fmla="val 7018"/>
            </a:avLst>
          </a:prstGeom>
          <a:solidFill>
            <a:srgbClr val="FFFFFF"/>
          </a:solidFill>
          <a:ln w="12700">
            <a:solidFill>
              <a:srgbClr val="CADCFC"/>
            </a:solidFill>
            <a:prstDash val="solid"/>
          </a:ln>
          <a:effectLst>
            <a:outerShdw blurRad="63500" dist="12700" dir="5400000" algn="bl" rotWithShape="0">
              <a:srgbClr val="1A1A2E">
                <a:alpha val="12000"/>
              </a:srgbClr>
            </a:outerShdw>
          </a:effectLst>
        </p:spPr>
      </p:sp>
      <p:sp>
        <p:nvSpPr>
          <p:cNvPr id="13" name="Text 11"/>
          <p:cNvSpPr/>
          <p:nvPr/>
        </p:nvSpPr>
        <p:spPr>
          <a:xfrm>
            <a:off x="713232" y="1600200"/>
            <a:ext cx="10762488" cy="9372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14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Neraca saldo disesuaikan (sebagian) PD Rancak Bana per 31 Desember 2021: Persediaan Rp50jt • Asuransi dibayar dimuka Rp6jt • Penjualan Rp230jt • Retur penjualan Rp5jt • Pembelian Rp98jt.</a:t>
            </a:r>
            <a:endParaRPr lang="en-US" sz="1400" dirty="0"/>
          </a:p>
          <a:p>
            <a:pPr marL="0" indent="0" algn="l">
              <a:lnSpc>
                <a:spcPct val="115000"/>
              </a:lnSpc>
              <a:buNone/>
            </a:pPr>
            <a:endParaRPr lang="en-US" sz="1400" dirty="0"/>
          </a:p>
          <a:p>
            <a:pPr marL="0" indent="0" algn="l">
              <a:lnSpc>
                <a:spcPct val="115000"/>
              </a:lnSpc>
              <a:buNone/>
            </a:pPr>
            <a:r>
              <a:rPr lang="en-US" sz="14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Manakah pernyataan berikut yang benar tentang penyelesaian kertas kerjanya?</a:t>
            </a:r>
            <a:endParaRPr lang="en-US" sz="1400" dirty="0"/>
          </a:p>
        </p:txBody>
      </p:sp>
      <p:sp>
        <p:nvSpPr>
          <p:cNvPr id="14" name="Shape 12"/>
          <p:cNvSpPr/>
          <p:nvPr/>
        </p:nvSpPr>
        <p:spPr>
          <a:xfrm>
            <a:off x="457200" y="2921508"/>
            <a:ext cx="329184" cy="329184"/>
          </a:xfrm>
          <a:prstGeom prst="ellipse">
            <a:avLst/>
          </a:prstGeom>
          <a:solidFill>
            <a:srgbClr val="EAF0FC"/>
          </a:solidFill>
          <a:ln w="12700">
            <a:solidFill>
              <a:srgbClr val="1E2761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457200" y="2921508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5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</a:t>
            </a:r>
            <a:endParaRPr lang="en-US" sz="1250" dirty="0"/>
          </a:p>
        </p:txBody>
      </p:sp>
      <p:sp>
        <p:nvSpPr>
          <p:cNvPr id="16" name="Text 14"/>
          <p:cNvSpPr/>
          <p:nvPr/>
        </p:nvSpPr>
        <p:spPr>
          <a:xfrm>
            <a:off x="914400" y="2875788"/>
            <a:ext cx="10817352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35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Kertas kerja yang benar ditunjukkan nomor 1, 2, 3</a:t>
            </a:r>
            <a:endParaRPr lang="en-US" sz="1350" dirty="0"/>
          </a:p>
        </p:txBody>
      </p:sp>
      <p:sp>
        <p:nvSpPr>
          <p:cNvPr id="17" name="Shape 15"/>
          <p:cNvSpPr/>
          <p:nvPr/>
        </p:nvSpPr>
        <p:spPr>
          <a:xfrm>
            <a:off x="457200" y="3378708"/>
            <a:ext cx="329184" cy="329184"/>
          </a:xfrm>
          <a:prstGeom prst="ellipse">
            <a:avLst/>
          </a:prstGeom>
          <a:solidFill>
            <a:srgbClr val="EAF0FC"/>
          </a:solidFill>
          <a:ln w="12700">
            <a:solidFill>
              <a:srgbClr val="1E2761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57200" y="3378708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5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</a:t>
            </a:r>
            <a:endParaRPr lang="en-US" sz="1250" dirty="0"/>
          </a:p>
        </p:txBody>
      </p:sp>
      <p:sp>
        <p:nvSpPr>
          <p:cNvPr id="19" name="Text 17"/>
          <p:cNvSpPr/>
          <p:nvPr/>
        </p:nvSpPr>
        <p:spPr>
          <a:xfrm>
            <a:off x="914400" y="3332988"/>
            <a:ext cx="10817352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35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Kertas kerja yang benar ditunjukkan nomor 2, 3, 4</a:t>
            </a:r>
            <a:endParaRPr lang="en-US" sz="1350" dirty="0"/>
          </a:p>
        </p:txBody>
      </p:sp>
      <p:sp>
        <p:nvSpPr>
          <p:cNvPr id="20" name="Shape 18"/>
          <p:cNvSpPr/>
          <p:nvPr/>
        </p:nvSpPr>
        <p:spPr>
          <a:xfrm>
            <a:off x="457200" y="3835908"/>
            <a:ext cx="329184" cy="329184"/>
          </a:xfrm>
          <a:prstGeom prst="ellipse">
            <a:avLst/>
          </a:prstGeom>
          <a:solidFill>
            <a:srgbClr val="EAF0FC"/>
          </a:solidFill>
          <a:ln w="12700">
            <a:solidFill>
              <a:srgbClr val="1E2761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57200" y="3835908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5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</a:t>
            </a:r>
            <a:endParaRPr lang="en-US" sz="1250" dirty="0"/>
          </a:p>
        </p:txBody>
      </p:sp>
      <p:sp>
        <p:nvSpPr>
          <p:cNvPr id="22" name="Text 20"/>
          <p:cNvSpPr/>
          <p:nvPr/>
        </p:nvSpPr>
        <p:spPr>
          <a:xfrm>
            <a:off x="914400" y="3790188"/>
            <a:ext cx="10817352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35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Penyelesaian kertas kerja di atas semuanya salah</a:t>
            </a:r>
            <a:endParaRPr lang="en-US" sz="1350" dirty="0"/>
          </a:p>
        </p:txBody>
      </p:sp>
      <p:sp>
        <p:nvSpPr>
          <p:cNvPr id="23" name="Text 21"/>
          <p:cNvSpPr/>
          <p:nvPr/>
        </p:nvSpPr>
        <p:spPr>
          <a:xfrm>
            <a:off x="457200" y="6528816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5B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Materi: Siklus Akuntansi</a:t>
            </a:r>
            <a:endParaRPr lang="en-US" sz="900" dirty="0"/>
          </a:p>
        </p:txBody>
      </p:sp>
      <p:sp>
        <p:nvSpPr>
          <p:cNvPr id="24" name="Text 22"/>
          <p:cNvSpPr/>
          <p:nvPr/>
        </p:nvSpPr>
        <p:spPr>
          <a:xfrm>
            <a:off x="11457432" y="6528816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B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</a:t>
            </a:r>
            <a:endParaRPr lang="en-US" sz="9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F7F8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384048"/>
            <a:ext cx="713232" cy="713232"/>
          </a:xfrm>
          <a:prstGeom prst="ellipse">
            <a:avLst/>
          </a:prstGeom>
          <a:solidFill>
            <a:srgbClr val="1E2761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384048"/>
            <a:ext cx="713232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10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1325880" y="329184"/>
            <a:ext cx="8686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40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PEMBAHASAN SOAL NOMOR 10</a:t>
            </a:r>
            <a:endParaRPr lang="en-US" sz="2400" dirty="0"/>
          </a:p>
        </p:txBody>
      </p:sp>
      <p:sp>
        <p:nvSpPr>
          <p:cNvPr id="5" name="Shape 3"/>
          <p:cNvSpPr/>
          <p:nvPr/>
        </p:nvSpPr>
        <p:spPr>
          <a:xfrm>
            <a:off x="1325880" y="841248"/>
            <a:ext cx="1345997" cy="274320"/>
          </a:xfrm>
          <a:prstGeom prst="roundRect">
            <a:avLst>
              <a:gd name="adj" fmla="val 20000"/>
            </a:avLst>
          </a:prstGeom>
          <a:solidFill>
            <a:srgbClr val="EAF0FC"/>
          </a:solidFill>
          <a:ln w="9525">
            <a:solidFill>
              <a:srgbClr val="CADCFC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1325880" y="841248"/>
            <a:ext cx="1345997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Siklus Akuntansi</a:t>
            </a:r>
            <a:endParaRPr lang="en-US" sz="1050" dirty="0"/>
          </a:p>
        </p:txBody>
      </p:sp>
      <p:sp>
        <p:nvSpPr>
          <p:cNvPr id="7" name="Shape 5"/>
          <p:cNvSpPr/>
          <p:nvPr/>
        </p:nvSpPr>
        <p:spPr>
          <a:xfrm>
            <a:off x="2799893" y="841248"/>
            <a:ext cx="671170" cy="274320"/>
          </a:xfrm>
          <a:prstGeom prst="roundRect">
            <a:avLst>
              <a:gd name="adj" fmla="val 20000"/>
            </a:avLst>
          </a:prstGeom>
          <a:solidFill>
            <a:srgbClr val="EAF0FC"/>
          </a:solidFill>
          <a:ln w="9525">
            <a:solidFill>
              <a:srgbClr val="CADCFC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2799893" y="841248"/>
            <a:ext cx="67117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L3 / C4</a:t>
            </a:r>
            <a:endParaRPr lang="en-US" sz="1050" dirty="0"/>
          </a:p>
        </p:txBody>
      </p:sp>
      <p:sp>
        <p:nvSpPr>
          <p:cNvPr id="9" name="Shape 7"/>
          <p:cNvSpPr/>
          <p:nvPr/>
        </p:nvSpPr>
        <p:spPr>
          <a:xfrm>
            <a:off x="3599078" y="841248"/>
            <a:ext cx="2095805" cy="274320"/>
          </a:xfrm>
          <a:prstGeom prst="roundRect">
            <a:avLst>
              <a:gd name="adj" fmla="val 20000"/>
            </a:avLst>
          </a:prstGeom>
          <a:solidFill>
            <a:srgbClr val="EAF0FC"/>
          </a:solidFill>
          <a:ln w="9525">
            <a:solidFill>
              <a:srgbClr val="CADCFC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3599078" y="841248"/>
            <a:ext cx="209580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PGK Kategori (Benar/Salah)</a:t>
            </a:r>
            <a:endParaRPr lang="en-US" sz="1050" dirty="0"/>
          </a:p>
        </p:txBody>
      </p:sp>
      <p:sp>
        <p:nvSpPr>
          <p:cNvPr id="11" name="Shape 9"/>
          <p:cNvSpPr/>
          <p:nvPr/>
        </p:nvSpPr>
        <p:spPr>
          <a:xfrm>
            <a:off x="457200" y="1261872"/>
            <a:ext cx="11274552" cy="0"/>
          </a:xfrm>
          <a:prstGeom prst="line">
            <a:avLst/>
          </a:prstGeom>
          <a:noFill/>
          <a:ln w="12700">
            <a:solidFill>
              <a:srgbClr val="CADCFC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9281160" y="292608"/>
            <a:ext cx="2450592" cy="786384"/>
          </a:xfrm>
          <a:prstGeom prst="roundRect">
            <a:avLst>
              <a:gd name="adj" fmla="val 11628"/>
            </a:avLst>
          </a:prstGeom>
          <a:solidFill>
            <a:srgbClr val="F3E6B8"/>
          </a:solidFill>
          <a:ln w="12700">
            <a:solidFill>
              <a:srgbClr val="C9A227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9281160" y="347472"/>
            <a:ext cx="2450592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2E52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KUNCI JAWABAN</a:t>
            </a:r>
            <a:endParaRPr lang="en-US" sz="900" dirty="0"/>
          </a:p>
        </p:txBody>
      </p:sp>
      <p:sp>
        <p:nvSpPr>
          <p:cNvPr id="14" name="Text 12"/>
          <p:cNvSpPr/>
          <p:nvPr/>
        </p:nvSpPr>
        <p:spPr>
          <a:xfrm>
            <a:off x="9372600" y="530352"/>
            <a:ext cx="2267712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141B4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A-Salah, B-Benar, C-Salah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457200" y="1481328"/>
            <a:ext cx="6492240" cy="4846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1200"/>
              </a:spcAft>
              <a:buSzPct val="100000"/>
              <a:buChar char="✦"/>
            </a:pPr>
            <a:r>
              <a:rPr lang="en-US" sz="14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(2) Asuransi dibayar dimuka &amp; (4) Retur penjualan sudah ditempatkan tepat pada kolomnya.</a:t>
            </a:r>
            <a:endParaRPr lang="en-US" sz="1400" dirty="0"/>
          </a:p>
          <a:p>
            <a:pPr marL="342900" indent="-342900">
              <a:spcAft>
                <a:spcPts val="1200"/>
              </a:spcAft>
              <a:buSzPct val="100000"/>
              <a:buChar char="✦"/>
            </a:pPr>
            <a:r>
              <a:rPr lang="en-US" sz="14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(1) Persediaan &amp; (5) Pembelian salah kolom — keduanya akun yang seharusnya ada di kolom lain.</a:t>
            </a:r>
            <a:endParaRPr lang="en-US" sz="1400" dirty="0"/>
          </a:p>
          <a:p>
            <a:pPr marL="342900" indent="-342900">
              <a:spcAft>
                <a:spcPts val="1200"/>
              </a:spcAft>
              <a:buSzPct val="100000"/>
              <a:buChar char="✦"/>
            </a:pPr>
            <a:r>
              <a:rPr lang="en-US" sz="14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(3) Penjualan salah nominal: kolom Laba/Rugi tertulis Rp230.000, seharusnya Rp230.000.000.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7223760" y="1481328"/>
            <a:ext cx="450799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2E52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Rincian Data</a:t>
            </a:r>
            <a:endParaRPr lang="en-US" sz="1200" dirty="0"/>
          </a:p>
        </p:txBody>
      </p:sp>
      <p:graphicFrame>
        <p:nvGraphicFramePr>
          <p:cNvPr id="23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7223760" y="1810512"/>
          <a:ext cx="4507992" cy="2194560"/>
        </p:xfrm>
        <a:graphic>
          <a:graphicData uri="http://schemas.openxmlformats.org/drawingml/2006/table">
            <a:tbl>
              <a:tblPr/>
              <a:tblGrid>
                <a:gridCol w="150266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0266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026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6576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No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76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Akun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76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Analisis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76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Persediaan brg dagang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Salah kolom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0F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Asuransi dibayar dimuka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0F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Benar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0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Penjualan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Salah nominal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0F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Retur penjualan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0F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Benar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0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Pembelian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Salah kolom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18" name="Text 15"/>
          <p:cNvSpPr/>
          <p:nvPr/>
        </p:nvSpPr>
        <p:spPr>
          <a:xfrm>
            <a:off x="457200" y="6528816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5B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Kunci Jawaban Soal 10: A-Salah, B-Benar, C-Salah</a:t>
            </a:r>
            <a:endParaRPr lang="en-US" sz="900" dirty="0"/>
          </a:p>
        </p:txBody>
      </p:sp>
      <p:sp>
        <p:nvSpPr>
          <p:cNvPr id="19" name="Text 16"/>
          <p:cNvSpPr/>
          <p:nvPr/>
        </p:nvSpPr>
        <p:spPr>
          <a:xfrm>
            <a:off x="11457432" y="6528816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B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21</a:t>
            </a:r>
            <a:endParaRPr lang="en-US" sz="9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F7F8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384048"/>
            <a:ext cx="713232" cy="713232"/>
          </a:xfrm>
          <a:prstGeom prst="ellipse">
            <a:avLst/>
          </a:prstGeom>
          <a:solidFill>
            <a:srgbClr val="1E2761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384048"/>
            <a:ext cx="713232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11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1325880" y="329184"/>
            <a:ext cx="8686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40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SOAL NOMOR 11</a:t>
            </a:r>
            <a:endParaRPr lang="en-US" sz="2400" dirty="0"/>
          </a:p>
        </p:txBody>
      </p:sp>
      <p:sp>
        <p:nvSpPr>
          <p:cNvPr id="5" name="Shape 3"/>
          <p:cNvSpPr/>
          <p:nvPr/>
        </p:nvSpPr>
        <p:spPr>
          <a:xfrm>
            <a:off x="1325880" y="841248"/>
            <a:ext cx="896112" cy="274320"/>
          </a:xfrm>
          <a:prstGeom prst="roundRect">
            <a:avLst>
              <a:gd name="adj" fmla="val 20000"/>
            </a:avLst>
          </a:prstGeom>
          <a:solidFill>
            <a:srgbClr val="EAF0FC"/>
          </a:solidFill>
          <a:ln w="9525">
            <a:solidFill>
              <a:srgbClr val="CADCFC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1325880" y="841248"/>
            <a:ext cx="89611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Buku Besar</a:t>
            </a:r>
            <a:endParaRPr lang="en-US" sz="1050" dirty="0"/>
          </a:p>
        </p:txBody>
      </p:sp>
      <p:sp>
        <p:nvSpPr>
          <p:cNvPr id="7" name="Shape 5"/>
          <p:cNvSpPr/>
          <p:nvPr/>
        </p:nvSpPr>
        <p:spPr>
          <a:xfrm>
            <a:off x="2350008" y="841248"/>
            <a:ext cx="671170" cy="274320"/>
          </a:xfrm>
          <a:prstGeom prst="roundRect">
            <a:avLst>
              <a:gd name="adj" fmla="val 20000"/>
            </a:avLst>
          </a:prstGeom>
          <a:solidFill>
            <a:srgbClr val="EAF0FC"/>
          </a:solidFill>
          <a:ln w="9525">
            <a:solidFill>
              <a:srgbClr val="CADCFC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2350008" y="841248"/>
            <a:ext cx="67117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L2 / C3</a:t>
            </a:r>
            <a:endParaRPr lang="en-US" sz="1050" dirty="0"/>
          </a:p>
        </p:txBody>
      </p:sp>
      <p:sp>
        <p:nvSpPr>
          <p:cNvPr id="9" name="Shape 7"/>
          <p:cNvSpPr/>
          <p:nvPr/>
        </p:nvSpPr>
        <p:spPr>
          <a:xfrm>
            <a:off x="3149194" y="841248"/>
            <a:ext cx="2395728" cy="274320"/>
          </a:xfrm>
          <a:prstGeom prst="roundRect">
            <a:avLst>
              <a:gd name="adj" fmla="val 20000"/>
            </a:avLst>
          </a:prstGeom>
          <a:solidFill>
            <a:srgbClr val="EAF0FC"/>
          </a:solidFill>
          <a:ln w="9525">
            <a:solidFill>
              <a:srgbClr val="CADCFC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3149194" y="841248"/>
            <a:ext cx="239572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PGK (Kompleks / Multi-jawaban)</a:t>
            </a:r>
            <a:endParaRPr lang="en-US" sz="1050" dirty="0"/>
          </a:p>
        </p:txBody>
      </p:sp>
      <p:sp>
        <p:nvSpPr>
          <p:cNvPr id="11" name="Shape 9"/>
          <p:cNvSpPr/>
          <p:nvPr/>
        </p:nvSpPr>
        <p:spPr>
          <a:xfrm>
            <a:off x="457200" y="1261872"/>
            <a:ext cx="11274552" cy="0"/>
          </a:xfrm>
          <a:prstGeom prst="line">
            <a:avLst/>
          </a:prstGeom>
          <a:noFill/>
          <a:ln w="12700">
            <a:solidFill>
              <a:srgbClr val="CADCFC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457200" y="1417320"/>
            <a:ext cx="11274552" cy="873252"/>
          </a:xfrm>
          <a:prstGeom prst="roundRect">
            <a:avLst>
              <a:gd name="adj" fmla="val 10471"/>
            </a:avLst>
          </a:prstGeom>
          <a:solidFill>
            <a:srgbClr val="FFFFFF"/>
          </a:solidFill>
          <a:ln w="12700">
            <a:solidFill>
              <a:srgbClr val="CADCFC"/>
            </a:solidFill>
            <a:prstDash val="solid"/>
          </a:ln>
          <a:effectLst>
            <a:outerShdw blurRad="63500" dist="12700" dir="5400000" algn="bl" rotWithShape="0">
              <a:srgbClr val="1A1A2E">
                <a:alpha val="12000"/>
              </a:srgbClr>
            </a:outerShdw>
          </a:effectLst>
        </p:spPr>
      </p:sp>
      <p:sp>
        <p:nvSpPr>
          <p:cNvPr id="13" name="Text 11"/>
          <p:cNvSpPr/>
          <p:nvPr/>
        </p:nvSpPr>
        <p:spPr>
          <a:xfrm>
            <a:off x="713232" y="1600200"/>
            <a:ext cx="10762488" cy="5074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14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Pada jurnal penjualan PD Kenari bulan Januari 2021 tercatat jumlah saldo Rp4.500.000. Posting ke buku besar oleh PD Kenari yang benar adalah ....</a:t>
            </a:r>
            <a:endParaRPr lang="en-US" sz="1400" dirty="0"/>
          </a:p>
        </p:txBody>
      </p:sp>
      <p:sp>
        <p:nvSpPr>
          <p:cNvPr id="14" name="Shape 12"/>
          <p:cNvSpPr/>
          <p:nvPr/>
        </p:nvSpPr>
        <p:spPr>
          <a:xfrm>
            <a:off x="457200" y="2491740"/>
            <a:ext cx="329184" cy="329184"/>
          </a:xfrm>
          <a:prstGeom prst="ellipse">
            <a:avLst/>
          </a:prstGeom>
          <a:solidFill>
            <a:srgbClr val="EAF0FC"/>
          </a:solidFill>
          <a:ln w="12700">
            <a:solidFill>
              <a:srgbClr val="1E2761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457200" y="2491740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5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</a:t>
            </a:r>
            <a:endParaRPr lang="en-US" sz="1250" dirty="0"/>
          </a:p>
        </p:txBody>
      </p:sp>
      <p:sp>
        <p:nvSpPr>
          <p:cNvPr id="16" name="Text 14"/>
          <p:cNvSpPr/>
          <p:nvPr/>
        </p:nvSpPr>
        <p:spPr>
          <a:xfrm>
            <a:off x="914400" y="2446020"/>
            <a:ext cx="10817352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3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Piutang dagang (D) Rp4.500.000</a:t>
            </a:r>
            <a:endParaRPr lang="en-US" sz="1300" dirty="0"/>
          </a:p>
        </p:txBody>
      </p:sp>
      <p:sp>
        <p:nvSpPr>
          <p:cNvPr id="17" name="Shape 15"/>
          <p:cNvSpPr/>
          <p:nvPr/>
        </p:nvSpPr>
        <p:spPr>
          <a:xfrm>
            <a:off x="457200" y="2903220"/>
            <a:ext cx="329184" cy="329184"/>
          </a:xfrm>
          <a:prstGeom prst="ellipse">
            <a:avLst/>
          </a:prstGeom>
          <a:solidFill>
            <a:srgbClr val="EAF0FC"/>
          </a:solidFill>
          <a:ln w="12700">
            <a:solidFill>
              <a:srgbClr val="1E2761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57200" y="2903220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5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</a:t>
            </a:r>
            <a:endParaRPr lang="en-US" sz="1250" dirty="0"/>
          </a:p>
        </p:txBody>
      </p:sp>
      <p:sp>
        <p:nvSpPr>
          <p:cNvPr id="19" name="Text 17"/>
          <p:cNvSpPr/>
          <p:nvPr/>
        </p:nvSpPr>
        <p:spPr>
          <a:xfrm>
            <a:off x="914400" y="2857500"/>
            <a:ext cx="10817352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3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Penjualan (K) Rp4.500.000</a:t>
            </a:r>
            <a:endParaRPr lang="en-US" sz="1300" dirty="0"/>
          </a:p>
        </p:txBody>
      </p:sp>
      <p:sp>
        <p:nvSpPr>
          <p:cNvPr id="20" name="Shape 18"/>
          <p:cNvSpPr/>
          <p:nvPr/>
        </p:nvSpPr>
        <p:spPr>
          <a:xfrm>
            <a:off x="457200" y="3314700"/>
            <a:ext cx="329184" cy="329184"/>
          </a:xfrm>
          <a:prstGeom prst="ellipse">
            <a:avLst/>
          </a:prstGeom>
          <a:solidFill>
            <a:srgbClr val="EAF0FC"/>
          </a:solidFill>
          <a:ln w="12700">
            <a:solidFill>
              <a:srgbClr val="1E2761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57200" y="3314700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5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</a:t>
            </a:r>
            <a:endParaRPr lang="en-US" sz="1250" dirty="0"/>
          </a:p>
        </p:txBody>
      </p:sp>
      <p:sp>
        <p:nvSpPr>
          <p:cNvPr id="22" name="Text 20"/>
          <p:cNvSpPr/>
          <p:nvPr/>
        </p:nvSpPr>
        <p:spPr>
          <a:xfrm>
            <a:off x="914400" y="3268980"/>
            <a:ext cx="10817352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3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Piutang dagang (K) Rp4.500.000</a:t>
            </a:r>
            <a:endParaRPr lang="en-US" sz="1300" dirty="0"/>
          </a:p>
        </p:txBody>
      </p:sp>
      <p:sp>
        <p:nvSpPr>
          <p:cNvPr id="23" name="Shape 21"/>
          <p:cNvSpPr/>
          <p:nvPr/>
        </p:nvSpPr>
        <p:spPr>
          <a:xfrm>
            <a:off x="457200" y="3726180"/>
            <a:ext cx="329184" cy="329184"/>
          </a:xfrm>
          <a:prstGeom prst="ellipse">
            <a:avLst/>
          </a:prstGeom>
          <a:solidFill>
            <a:srgbClr val="EAF0FC"/>
          </a:solidFill>
          <a:ln w="12700">
            <a:solidFill>
              <a:srgbClr val="1E2761"/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457200" y="3726180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5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</a:t>
            </a:r>
            <a:endParaRPr lang="en-US" sz="1250" dirty="0"/>
          </a:p>
        </p:txBody>
      </p:sp>
      <p:sp>
        <p:nvSpPr>
          <p:cNvPr id="25" name="Text 23"/>
          <p:cNvSpPr/>
          <p:nvPr/>
        </p:nvSpPr>
        <p:spPr>
          <a:xfrm>
            <a:off x="914400" y="3680460"/>
            <a:ext cx="10817352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3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Penjualan (D) Rp4.500.000</a:t>
            </a:r>
            <a:endParaRPr lang="en-US" sz="1300" dirty="0"/>
          </a:p>
        </p:txBody>
      </p:sp>
      <p:sp>
        <p:nvSpPr>
          <p:cNvPr id="26" name="Shape 24"/>
          <p:cNvSpPr/>
          <p:nvPr/>
        </p:nvSpPr>
        <p:spPr>
          <a:xfrm>
            <a:off x="457200" y="4137660"/>
            <a:ext cx="329184" cy="329184"/>
          </a:xfrm>
          <a:prstGeom prst="ellipse">
            <a:avLst/>
          </a:prstGeom>
          <a:solidFill>
            <a:srgbClr val="EAF0FC"/>
          </a:solidFill>
          <a:ln w="12700">
            <a:solidFill>
              <a:srgbClr val="1E2761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457200" y="4137660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5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</a:t>
            </a:r>
            <a:endParaRPr lang="en-US" sz="1250" dirty="0"/>
          </a:p>
        </p:txBody>
      </p:sp>
      <p:sp>
        <p:nvSpPr>
          <p:cNvPr id="28" name="Text 26"/>
          <p:cNvSpPr/>
          <p:nvPr/>
        </p:nvSpPr>
        <p:spPr>
          <a:xfrm>
            <a:off x="914400" y="4091940"/>
            <a:ext cx="10817352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3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Utang dagang (K) Rp4.500.000</a:t>
            </a:r>
            <a:endParaRPr lang="en-US" sz="1300" dirty="0"/>
          </a:p>
        </p:txBody>
      </p:sp>
      <p:sp>
        <p:nvSpPr>
          <p:cNvPr id="29" name="Text 27"/>
          <p:cNvSpPr/>
          <p:nvPr/>
        </p:nvSpPr>
        <p:spPr>
          <a:xfrm>
            <a:off x="457200" y="6528816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5B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Materi: Buku Besar</a:t>
            </a:r>
            <a:endParaRPr lang="en-US" sz="900" dirty="0"/>
          </a:p>
        </p:txBody>
      </p:sp>
      <p:sp>
        <p:nvSpPr>
          <p:cNvPr id="30" name="Text 28"/>
          <p:cNvSpPr/>
          <p:nvPr/>
        </p:nvSpPr>
        <p:spPr>
          <a:xfrm>
            <a:off x="11457432" y="6528816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B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22</a:t>
            </a:r>
            <a:endParaRPr lang="en-US" sz="9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F7F8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384048"/>
            <a:ext cx="713232" cy="713232"/>
          </a:xfrm>
          <a:prstGeom prst="ellipse">
            <a:avLst/>
          </a:prstGeom>
          <a:solidFill>
            <a:srgbClr val="1E2761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384048"/>
            <a:ext cx="713232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11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1325880" y="329184"/>
            <a:ext cx="8686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40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PEMBAHASAN SOAL NOMOR 11</a:t>
            </a:r>
            <a:endParaRPr lang="en-US" sz="2400" dirty="0"/>
          </a:p>
        </p:txBody>
      </p:sp>
      <p:sp>
        <p:nvSpPr>
          <p:cNvPr id="5" name="Shape 3"/>
          <p:cNvSpPr/>
          <p:nvPr/>
        </p:nvSpPr>
        <p:spPr>
          <a:xfrm>
            <a:off x="1325880" y="841248"/>
            <a:ext cx="896112" cy="274320"/>
          </a:xfrm>
          <a:prstGeom prst="roundRect">
            <a:avLst>
              <a:gd name="adj" fmla="val 20000"/>
            </a:avLst>
          </a:prstGeom>
          <a:solidFill>
            <a:srgbClr val="EAF0FC"/>
          </a:solidFill>
          <a:ln w="9525">
            <a:solidFill>
              <a:srgbClr val="CADCFC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1325880" y="841248"/>
            <a:ext cx="89611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Buku Besar</a:t>
            </a:r>
            <a:endParaRPr lang="en-US" sz="1050" dirty="0"/>
          </a:p>
        </p:txBody>
      </p:sp>
      <p:sp>
        <p:nvSpPr>
          <p:cNvPr id="7" name="Shape 5"/>
          <p:cNvSpPr/>
          <p:nvPr/>
        </p:nvSpPr>
        <p:spPr>
          <a:xfrm>
            <a:off x="2350008" y="841248"/>
            <a:ext cx="671170" cy="274320"/>
          </a:xfrm>
          <a:prstGeom prst="roundRect">
            <a:avLst>
              <a:gd name="adj" fmla="val 20000"/>
            </a:avLst>
          </a:prstGeom>
          <a:solidFill>
            <a:srgbClr val="EAF0FC"/>
          </a:solidFill>
          <a:ln w="9525">
            <a:solidFill>
              <a:srgbClr val="CADCFC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2350008" y="841248"/>
            <a:ext cx="67117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L2 / C3</a:t>
            </a:r>
            <a:endParaRPr lang="en-US" sz="1050" dirty="0"/>
          </a:p>
        </p:txBody>
      </p:sp>
      <p:sp>
        <p:nvSpPr>
          <p:cNvPr id="9" name="Shape 7"/>
          <p:cNvSpPr/>
          <p:nvPr/>
        </p:nvSpPr>
        <p:spPr>
          <a:xfrm>
            <a:off x="3149194" y="841248"/>
            <a:ext cx="2395728" cy="274320"/>
          </a:xfrm>
          <a:prstGeom prst="roundRect">
            <a:avLst>
              <a:gd name="adj" fmla="val 20000"/>
            </a:avLst>
          </a:prstGeom>
          <a:solidFill>
            <a:srgbClr val="EAF0FC"/>
          </a:solidFill>
          <a:ln w="9525">
            <a:solidFill>
              <a:srgbClr val="CADCFC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3149194" y="841248"/>
            <a:ext cx="239572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PGK (Kompleks / Multi-jawaban)</a:t>
            </a:r>
            <a:endParaRPr lang="en-US" sz="1050" dirty="0"/>
          </a:p>
        </p:txBody>
      </p:sp>
      <p:sp>
        <p:nvSpPr>
          <p:cNvPr id="11" name="Shape 9"/>
          <p:cNvSpPr/>
          <p:nvPr/>
        </p:nvSpPr>
        <p:spPr>
          <a:xfrm>
            <a:off x="457200" y="1261872"/>
            <a:ext cx="11274552" cy="0"/>
          </a:xfrm>
          <a:prstGeom prst="line">
            <a:avLst/>
          </a:prstGeom>
          <a:noFill/>
          <a:ln w="12700">
            <a:solidFill>
              <a:srgbClr val="CADCFC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9281160" y="292608"/>
            <a:ext cx="2450592" cy="566928"/>
          </a:xfrm>
          <a:prstGeom prst="roundRect">
            <a:avLst>
              <a:gd name="adj" fmla="val 16129"/>
            </a:avLst>
          </a:prstGeom>
          <a:solidFill>
            <a:srgbClr val="F3E6B8"/>
          </a:solidFill>
          <a:ln w="12700">
            <a:solidFill>
              <a:srgbClr val="C9A227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9281160" y="347472"/>
            <a:ext cx="2450592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2E52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KUNCI JAWABAN</a:t>
            </a:r>
            <a:endParaRPr lang="en-US" sz="900" dirty="0"/>
          </a:p>
        </p:txBody>
      </p:sp>
      <p:sp>
        <p:nvSpPr>
          <p:cNvPr id="14" name="Text 12"/>
          <p:cNvSpPr/>
          <p:nvPr/>
        </p:nvSpPr>
        <p:spPr>
          <a:xfrm>
            <a:off x="9372600" y="530352"/>
            <a:ext cx="226771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141B4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A, B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457200" y="1481328"/>
            <a:ext cx="6492240" cy="4846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1200"/>
              </a:spcAft>
              <a:buSzPct val="100000"/>
              <a:buChar char="✦"/>
            </a:pPr>
            <a:r>
              <a:rPr lang="en-US" sz="14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Piutang Dagang (aset) bertambah karena penjualan kredit → diposting di sisi Debit.</a:t>
            </a:r>
            <a:endParaRPr lang="en-US" sz="1400" dirty="0"/>
          </a:p>
          <a:p>
            <a:pPr marL="342900" indent="-342900">
              <a:spcAft>
                <a:spcPts val="1200"/>
              </a:spcAft>
              <a:buSzPct val="100000"/>
              <a:buChar char="✦"/>
            </a:pPr>
            <a:r>
              <a:rPr lang="en-US" sz="14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Penjualan (pendapatan) bertambah → diposting di sisi Kredit.</a:t>
            </a:r>
            <a:endParaRPr lang="en-US" sz="1400" dirty="0"/>
          </a:p>
          <a:p>
            <a:pPr marL="342900" indent="-342900">
              <a:spcAft>
                <a:spcPts val="1200"/>
              </a:spcAft>
              <a:buSzPct val="100000"/>
              <a:buChar char="✦"/>
            </a:pPr>
            <a:r>
              <a:rPr lang="en-US" sz="14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Total Debit = Total Kredit = Rp4.500.000 (seimbang).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7223760" y="1481328"/>
            <a:ext cx="450799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2E52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Rincian Data</a:t>
            </a:r>
            <a:endParaRPr lang="en-US" sz="1200" dirty="0"/>
          </a:p>
        </p:txBody>
      </p:sp>
      <p:graphicFrame>
        <p:nvGraphicFramePr>
          <p:cNvPr id="2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7223760" y="1810512"/>
          <a:ext cx="4507992" cy="1097280"/>
        </p:xfrm>
        <a:graphic>
          <a:graphicData uri="http://schemas.openxmlformats.org/drawingml/2006/table">
            <a:tbl>
              <a:tblPr/>
              <a:tblGrid>
                <a:gridCol w="150266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0266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026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6576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Akun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76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D/K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76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Nominal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76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15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Piutang Dagang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5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5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Rp4.500.000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15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Penjualan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0F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5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0F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5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Rp4.500.000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0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8" name="Text 15"/>
          <p:cNvSpPr/>
          <p:nvPr/>
        </p:nvSpPr>
        <p:spPr>
          <a:xfrm>
            <a:off x="457200" y="6528816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5B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Kunci Jawaban Soal 11: A, B</a:t>
            </a:r>
            <a:endParaRPr lang="en-US" sz="900" dirty="0"/>
          </a:p>
        </p:txBody>
      </p:sp>
      <p:sp>
        <p:nvSpPr>
          <p:cNvPr id="19" name="Text 16"/>
          <p:cNvSpPr/>
          <p:nvPr/>
        </p:nvSpPr>
        <p:spPr>
          <a:xfrm>
            <a:off x="11457432" y="6528816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B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23</a:t>
            </a:r>
            <a:endParaRPr lang="en-US" sz="90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F7F8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384048"/>
            <a:ext cx="713232" cy="713232"/>
          </a:xfrm>
          <a:prstGeom prst="ellipse">
            <a:avLst/>
          </a:prstGeom>
          <a:solidFill>
            <a:srgbClr val="1E2761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384048"/>
            <a:ext cx="713232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12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1325880" y="329184"/>
            <a:ext cx="8686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40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SOAL NOMOR 12</a:t>
            </a:r>
            <a:endParaRPr lang="en-US" sz="2400" dirty="0"/>
          </a:p>
        </p:txBody>
      </p:sp>
      <p:sp>
        <p:nvSpPr>
          <p:cNvPr id="5" name="Shape 3"/>
          <p:cNvSpPr/>
          <p:nvPr/>
        </p:nvSpPr>
        <p:spPr>
          <a:xfrm>
            <a:off x="1325880" y="841248"/>
            <a:ext cx="1345997" cy="274320"/>
          </a:xfrm>
          <a:prstGeom prst="roundRect">
            <a:avLst>
              <a:gd name="adj" fmla="val 20000"/>
            </a:avLst>
          </a:prstGeom>
          <a:solidFill>
            <a:srgbClr val="EAF0FC"/>
          </a:solidFill>
          <a:ln w="9525">
            <a:solidFill>
              <a:srgbClr val="CADCFC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1325880" y="841248"/>
            <a:ext cx="1345997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Siklus Akuntansi</a:t>
            </a:r>
            <a:endParaRPr lang="en-US" sz="1050" dirty="0"/>
          </a:p>
        </p:txBody>
      </p:sp>
      <p:sp>
        <p:nvSpPr>
          <p:cNvPr id="7" name="Shape 5"/>
          <p:cNvSpPr/>
          <p:nvPr/>
        </p:nvSpPr>
        <p:spPr>
          <a:xfrm>
            <a:off x="2799893" y="841248"/>
            <a:ext cx="671170" cy="274320"/>
          </a:xfrm>
          <a:prstGeom prst="roundRect">
            <a:avLst>
              <a:gd name="adj" fmla="val 20000"/>
            </a:avLst>
          </a:prstGeom>
          <a:solidFill>
            <a:srgbClr val="EAF0FC"/>
          </a:solidFill>
          <a:ln w="9525">
            <a:solidFill>
              <a:srgbClr val="CADCFC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2799893" y="841248"/>
            <a:ext cx="67117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L2 / C3</a:t>
            </a:r>
            <a:endParaRPr lang="en-US" sz="1050" dirty="0"/>
          </a:p>
        </p:txBody>
      </p:sp>
      <p:sp>
        <p:nvSpPr>
          <p:cNvPr id="9" name="Shape 7"/>
          <p:cNvSpPr/>
          <p:nvPr/>
        </p:nvSpPr>
        <p:spPr>
          <a:xfrm>
            <a:off x="3599078" y="841248"/>
            <a:ext cx="1121054" cy="274320"/>
          </a:xfrm>
          <a:prstGeom prst="roundRect">
            <a:avLst>
              <a:gd name="adj" fmla="val 20000"/>
            </a:avLst>
          </a:prstGeom>
          <a:solidFill>
            <a:srgbClr val="EAF0FC"/>
          </a:solidFill>
          <a:ln w="9525">
            <a:solidFill>
              <a:srgbClr val="CADCFC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3599078" y="841248"/>
            <a:ext cx="112105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Pilihan Ganda</a:t>
            </a:r>
            <a:endParaRPr lang="en-US" sz="1050" dirty="0"/>
          </a:p>
        </p:txBody>
      </p:sp>
      <p:sp>
        <p:nvSpPr>
          <p:cNvPr id="11" name="Shape 9"/>
          <p:cNvSpPr/>
          <p:nvPr/>
        </p:nvSpPr>
        <p:spPr>
          <a:xfrm>
            <a:off x="457200" y="1261872"/>
            <a:ext cx="11274552" cy="0"/>
          </a:xfrm>
          <a:prstGeom prst="line">
            <a:avLst/>
          </a:prstGeom>
          <a:noFill/>
          <a:ln w="12700">
            <a:solidFill>
              <a:srgbClr val="CADCFC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457200" y="1417320"/>
            <a:ext cx="11274552" cy="873252"/>
          </a:xfrm>
          <a:prstGeom prst="roundRect">
            <a:avLst>
              <a:gd name="adj" fmla="val 10471"/>
            </a:avLst>
          </a:prstGeom>
          <a:solidFill>
            <a:srgbClr val="FFFFFF"/>
          </a:solidFill>
          <a:ln w="12700">
            <a:solidFill>
              <a:srgbClr val="CADCFC"/>
            </a:solidFill>
            <a:prstDash val="solid"/>
          </a:ln>
          <a:effectLst>
            <a:outerShdw blurRad="63500" dist="12700" dir="5400000" algn="bl" rotWithShape="0">
              <a:srgbClr val="1A1A2E">
                <a:alpha val="12000"/>
              </a:srgbClr>
            </a:outerShdw>
          </a:effectLst>
        </p:spPr>
      </p:sp>
      <p:sp>
        <p:nvSpPr>
          <p:cNvPr id="13" name="Text 11"/>
          <p:cNvSpPr/>
          <p:nvPr/>
        </p:nvSpPr>
        <p:spPr>
          <a:xfrm>
            <a:off x="713232" y="1600200"/>
            <a:ext cx="10762488" cy="5074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14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Diterima dari pelanggan, pelunasan faktur bulan April 2021 sebesar Rp6.500.000. Transaksi ini dicatat pada jurnal ....</a:t>
            </a:r>
            <a:endParaRPr lang="en-US" sz="1400" dirty="0"/>
          </a:p>
        </p:txBody>
      </p:sp>
      <p:sp>
        <p:nvSpPr>
          <p:cNvPr id="14" name="Shape 12"/>
          <p:cNvSpPr/>
          <p:nvPr/>
        </p:nvSpPr>
        <p:spPr>
          <a:xfrm>
            <a:off x="457200" y="2491740"/>
            <a:ext cx="329184" cy="329184"/>
          </a:xfrm>
          <a:prstGeom prst="ellipse">
            <a:avLst/>
          </a:prstGeom>
          <a:solidFill>
            <a:srgbClr val="EAF0FC"/>
          </a:solidFill>
          <a:ln w="12700">
            <a:solidFill>
              <a:srgbClr val="1E2761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457200" y="2491740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5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</a:t>
            </a:r>
            <a:endParaRPr lang="en-US" sz="1250" dirty="0"/>
          </a:p>
        </p:txBody>
      </p:sp>
      <p:sp>
        <p:nvSpPr>
          <p:cNvPr id="16" name="Text 14"/>
          <p:cNvSpPr/>
          <p:nvPr/>
        </p:nvSpPr>
        <p:spPr>
          <a:xfrm>
            <a:off x="914400" y="2446020"/>
            <a:ext cx="10817352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3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Jurnal pengeluaran kas: Kas (D) &amp; Utang (K) Rp6.500.000</a:t>
            </a:r>
            <a:endParaRPr lang="en-US" sz="1300" dirty="0"/>
          </a:p>
        </p:txBody>
      </p:sp>
      <p:sp>
        <p:nvSpPr>
          <p:cNvPr id="17" name="Shape 15"/>
          <p:cNvSpPr/>
          <p:nvPr/>
        </p:nvSpPr>
        <p:spPr>
          <a:xfrm>
            <a:off x="457200" y="2903220"/>
            <a:ext cx="329184" cy="329184"/>
          </a:xfrm>
          <a:prstGeom prst="ellipse">
            <a:avLst/>
          </a:prstGeom>
          <a:solidFill>
            <a:srgbClr val="EAF0FC"/>
          </a:solidFill>
          <a:ln w="12700">
            <a:solidFill>
              <a:srgbClr val="1E2761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57200" y="2903220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5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</a:t>
            </a:r>
            <a:endParaRPr lang="en-US" sz="1250" dirty="0"/>
          </a:p>
        </p:txBody>
      </p:sp>
      <p:sp>
        <p:nvSpPr>
          <p:cNvPr id="19" name="Text 17"/>
          <p:cNvSpPr/>
          <p:nvPr/>
        </p:nvSpPr>
        <p:spPr>
          <a:xfrm>
            <a:off x="914400" y="2857500"/>
            <a:ext cx="10817352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3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Jurnal penerimaan kas: Kas (D) &amp; Piutang (K) Rp6.500.000</a:t>
            </a:r>
            <a:endParaRPr lang="en-US" sz="1300" dirty="0"/>
          </a:p>
        </p:txBody>
      </p:sp>
      <p:sp>
        <p:nvSpPr>
          <p:cNvPr id="20" name="Shape 18"/>
          <p:cNvSpPr/>
          <p:nvPr/>
        </p:nvSpPr>
        <p:spPr>
          <a:xfrm>
            <a:off x="457200" y="3314700"/>
            <a:ext cx="329184" cy="329184"/>
          </a:xfrm>
          <a:prstGeom prst="ellipse">
            <a:avLst/>
          </a:prstGeom>
          <a:solidFill>
            <a:srgbClr val="EAF0FC"/>
          </a:solidFill>
          <a:ln w="12700">
            <a:solidFill>
              <a:srgbClr val="1E2761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57200" y="3314700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5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</a:t>
            </a:r>
            <a:endParaRPr lang="en-US" sz="1250" dirty="0"/>
          </a:p>
        </p:txBody>
      </p:sp>
      <p:sp>
        <p:nvSpPr>
          <p:cNvPr id="22" name="Text 20"/>
          <p:cNvSpPr/>
          <p:nvPr/>
        </p:nvSpPr>
        <p:spPr>
          <a:xfrm>
            <a:off x="914400" y="3268980"/>
            <a:ext cx="10817352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3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Jurnal penerimaan kas: Kas (D) &amp; Bahan Habis Pakai (K) Rp6.500.000</a:t>
            </a:r>
            <a:endParaRPr lang="en-US" sz="1300" dirty="0"/>
          </a:p>
        </p:txBody>
      </p:sp>
      <p:sp>
        <p:nvSpPr>
          <p:cNvPr id="23" name="Shape 21"/>
          <p:cNvSpPr/>
          <p:nvPr/>
        </p:nvSpPr>
        <p:spPr>
          <a:xfrm>
            <a:off x="457200" y="3726180"/>
            <a:ext cx="329184" cy="329184"/>
          </a:xfrm>
          <a:prstGeom prst="ellipse">
            <a:avLst/>
          </a:prstGeom>
          <a:solidFill>
            <a:srgbClr val="EAF0FC"/>
          </a:solidFill>
          <a:ln w="12700">
            <a:solidFill>
              <a:srgbClr val="1E2761"/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457200" y="3726180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5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</a:t>
            </a:r>
            <a:endParaRPr lang="en-US" sz="1250" dirty="0"/>
          </a:p>
        </p:txBody>
      </p:sp>
      <p:sp>
        <p:nvSpPr>
          <p:cNvPr id="25" name="Text 23"/>
          <p:cNvSpPr/>
          <p:nvPr/>
        </p:nvSpPr>
        <p:spPr>
          <a:xfrm>
            <a:off x="914400" y="3680460"/>
            <a:ext cx="10817352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3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Jurnal umum: Kas (D) &amp; Piutang (K) Rp6.500.000</a:t>
            </a:r>
            <a:endParaRPr lang="en-US" sz="1300" dirty="0"/>
          </a:p>
        </p:txBody>
      </p:sp>
      <p:sp>
        <p:nvSpPr>
          <p:cNvPr id="26" name="Shape 24"/>
          <p:cNvSpPr/>
          <p:nvPr/>
        </p:nvSpPr>
        <p:spPr>
          <a:xfrm>
            <a:off x="457200" y="4137660"/>
            <a:ext cx="329184" cy="329184"/>
          </a:xfrm>
          <a:prstGeom prst="ellipse">
            <a:avLst/>
          </a:prstGeom>
          <a:solidFill>
            <a:srgbClr val="EAF0FC"/>
          </a:solidFill>
          <a:ln w="12700">
            <a:solidFill>
              <a:srgbClr val="1E2761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457200" y="4137660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5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</a:t>
            </a:r>
            <a:endParaRPr lang="en-US" sz="1250" dirty="0"/>
          </a:p>
        </p:txBody>
      </p:sp>
      <p:sp>
        <p:nvSpPr>
          <p:cNvPr id="28" name="Text 26"/>
          <p:cNvSpPr/>
          <p:nvPr/>
        </p:nvSpPr>
        <p:spPr>
          <a:xfrm>
            <a:off x="914400" y="4091940"/>
            <a:ext cx="10817352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3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Jurnal pengeluaran kas: Utang (D) &amp; Kas (K) Rp6.500.000</a:t>
            </a:r>
            <a:endParaRPr lang="en-US" sz="1300" dirty="0"/>
          </a:p>
        </p:txBody>
      </p:sp>
      <p:sp>
        <p:nvSpPr>
          <p:cNvPr id="29" name="Text 27"/>
          <p:cNvSpPr/>
          <p:nvPr/>
        </p:nvSpPr>
        <p:spPr>
          <a:xfrm>
            <a:off x="457200" y="6528816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5B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Materi: Siklus Akuntansi</a:t>
            </a:r>
            <a:endParaRPr lang="en-US" sz="900" dirty="0"/>
          </a:p>
        </p:txBody>
      </p:sp>
      <p:sp>
        <p:nvSpPr>
          <p:cNvPr id="30" name="Text 28"/>
          <p:cNvSpPr/>
          <p:nvPr/>
        </p:nvSpPr>
        <p:spPr>
          <a:xfrm>
            <a:off x="11457432" y="6528816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B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24</a:t>
            </a:r>
            <a:endParaRPr lang="en-US" sz="90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F7F8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384048"/>
            <a:ext cx="713232" cy="713232"/>
          </a:xfrm>
          <a:prstGeom prst="ellipse">
            <a:avLst/>
          </a:prstGeom>
          <a:solidFill>
            <a:srgbClr val="1E2761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384048"/>
            <a:ext cx="713232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12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1325880" y="329184"/>
            <a:ext cx="8686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40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PEMBAHASAN SOAL NOMOR 12</a:t>
            </a:r>
            <a:endParaRPr lang="en-US" sz="2400" dirty="0"/>
          </a:p>
        </p:txBody>
      </p:sp>
      <p:sp>
        <p:nvSpPr>
          <p:cNvPr id="5" name="Shape 3"/>
          <p:cNvSpPr/>
          <p:nvPr/>
        </p:nvSpPr>
        <p:spPr>
          <a:xfrm>
            <a:off x="1325880" y="841248"/>
            <a:ext cx="1345997" cy="274320"/>
          </a:xfrm>
          <a:prstGeom prst="roundRect">
            <a:avLst>
              <a:gd name="adj" fmla="val 20000"/>
            </a:avLst>
          </a:prstGeom>
          <a:solidFill>
            <a:srgbClr val="EAF0FC"/>
          </a:solidFill>
          <a:ln w="9525">
            <a:solidFill>
              <a:srgbClr val="CADCFC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1325880" y="841248"/>
            <a:ext cx="1345997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Siklus Akuntansi</a:t>
            </a:r>
            <a:endParaRPr lang="en-US" sz="1050" dirty="0"/>
          </a:p>
        </p:txBody>
      </p:sp>
      <p:sp>
        <p:nvSpPr>
          <p:cNvPr id="7" name="Shape 5"/>
          <p:cNvSpPr/>
          <p:nvPr/>
        </p:nvSpPr>
        <p:spPr>
          <a:xfrm>
            <a:off x="2799893" y="841248"/>
            <a:ext cx="671170" cy="274320"/>
          </a:xfrm>
          <a:prstGeom prst="roundRect">
            <a:avLst>
              <a:gd name="adj" fmla="val 20000"/>
            </a:avLst>
          </a:prstGeom>
          <a:solidFill>
            <a:srgbClr val="EAF0FC"/>
          </a:solidFill>
          <a:ln w="9525">
            <a:solidFill>
              <a:srgbClr val="CADCFC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2799893" y="841248"/>
            <a:ext cx="67117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L2 / C3</a:t>
            </a:r>
            <a:endParaRPr lang="en-US" sz="1050" dirty="0"/>
          </a:p>
        </p:txBody>
      </p:sp>
      <p:sp>
        <p:nvSpPr>
          <p:cNvPr id="9" name="Shape 7"/>
          <p:cNvSpPr/>
          <p:nvPr/>
        </p:nvSpPr>
        <p:spPr>
          <a:xfrm>
            <a:off x="3599078" y="841248"/>
            <a:ext cx="1121054" cy="274320"/>
          </a:xfrm>
          <a:prstGeom prst="roundRect">
            <a:avLst>
              <a:gd name="adj" fmla="val 20000"/>
            </a:avLst>
          </a:prstGeom>
          <a:solidFill>
            <a:srgbClr val="EAF0FC"/>
          </a:solidFill>
          <a:ln w="9525">
            <a:solidFill>
              <a:srgbClr val="CADCFC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3599078" y="841248"/>
            <a:ext cx="112105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Pilihan Ganda</a:t>
            </a:r>
            <a:endParaRPr lang="en-US" sz="1050" dirty="0"/>
          </a:p>
        </p:txBody>
      </p:sp>
      <p:sp>
        <p:nvSpPr>
          <p:cNvPr id="11" name="Shape 9"/>
          <p:cNvSpPr/>
          <p:nvPr/>
        </p:nvSpPr>
        <p:spPr>
          <a:xfrm>
            <a:off x="457200" y="1261872"/>
            <a:ext cx="11274552" cy="0"/>
          </a:xfrm>
          <a:prstGeom prst="line">
            <a:avLst/>
          </a:prstGeom>
          <a:noFill/>
          <a:ln w="12700">
            <a:solidFill>
              <a:srgbClr val="CADCFC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9281160" y="292608"/>
            <a:ext cx="2450592" cy="566928"/>
          </a:xfrm>
          <a:prstGeom prst="roundRect">
            <a:avLst>
              <a:gd name="adj" fmla="val 16129"/>
            </a:avLst>
          </a:prstGeom>
          <a:solidFill>
            <a:srgbClr val="F3E6B8"/>
          </a:solidFill>
          <a:ln w="12700">
            <a:solidFill>
              <a:srgbClr val="C9A227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9281160" y="347472"/>
            <a:ext cx="2450592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2E52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KUNCI JAWABAN</a:t>
            </a:r>
            <a:endParaRPr lang="en-US" sz="900" dirty="0"/>
          </a:p>
        </p:txBody>
      </p:sp>
      <p:sp>
        <p:nvSpPr>
          <p:cNvPr id="14" name="Text 12"/>
          <p:cNvSpPr/>
          <p:nvPr/>
        </p:nvSpPr>
        <p:spPr>
          <a:xfrm>
            <a:off x="9372600" y="530352"/>
            <a:ext cx="226771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141B4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457200" y="1481328"/>
            <a:ext cx="6492240" cy="4846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1200"/>
              </a:spcAft>
              <a:buSzPct val="100000"/>
              <a:buChar char="✦"/>
            </a:pPr>
            <a:r>
              <a:rPr lang="en-US" sz="14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“Diterima dari pelanggan” berarti kas bertambah → dicatat pada Jurnal Penerimaan Kas.</a:t>
            </a:r>
            <a:endParaRPr lang="en-US" sz="1400" dirty="0"/>
          </a:p>
          <a:p>
            <a:pPr marL="342900" indent="-342900">
              <a:spcAft>
                <a:spcPts val="1200"/>
              </a:spcAft>
              <a:buSzPct val="100000"/>
              <a:buChar char="✦"/>
            </a:pPr>
            <a:r>
              <a:rPr lang="en-US" sz="14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“Pelunasan faktur” berarti Piutang Dagang berkurang.</a:t>
            </a:r>
            <a:endParaRPr lang="en-US" sz="1400" dirty="0"/>
          </a:p>
          <a:p>
            <a:pPr marL="342900" indent="-342900">
              <a:spcAft>
                <a:spcPts val="1200"/>
              </a:spcAft>
              <a:buSzPct val="100000"/>
              <a:buChar char="✦"/>
            </a:pPr>
            <a:r>
              <a:rPr lang="en-US" sz="14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Pencatatan: Kas (D) Rp6.500.000; Piutang (K) Rp6.500.000.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7223760" y="1481328"/>
            <a:ext cx="450799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2E52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Rincian Data</a:t>
            </a:r>
            <a:endParaRPr lang="en-US" sz="1200" dirty="0"/>
          </a:p>
        </p:txBody>
      </p:sp>
      <p:graphicFrame>
        <p:nvGraphicFramePr>
          <p:cNvPr id="27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7223760" y="1810512"/>
          <a:ext cx="4507992" cy="1097280"/>
        </p:xfrm>
        <a:graphic>
          <a:graphicData uri="http://schemas.openxmlformats.org/drawingml/2006/table">
            <a:tbl>
              <a:tblPr/>
              <a:tblGrid>
                <a:gridCol w="150266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0266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026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6576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Akun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76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D/K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76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Nominal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76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15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Kas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5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5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Rp6.500.000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15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Piutang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0F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5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0F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5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Rp6.500.000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0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8" name="Text 15"/>
          <p:cNvSpPr/>
          <p:nvPr/>
        </p:nvSpPr>
        <p:spPr>
          <a:xfrm>
            <a:off x="457200" y="6528816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5B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Kunci Jawaban Soal 12: B</a:t>
            </a:r>
            <a:endParaRPr lang="en-US" sz="900" dirty="0"/>
          </a:p>
        </p:txBody>
      </p:sp>
      <p:sp>
        <p:nvSpPr>
          <p:cNvPr id="19" name="Text 16"/>
          <p:cNvSpPr/>
          <p:nvPr/>
        </p:nvSpPr>
        <p:spPr>
          <a:xfrm>
            <a:off x="11457432" y="6528816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B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25</a:t>
            </a:r>
            <a:endParaRPr lang="en-US" sz="90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bg>
      <p:bgPr>
        <a:solidFill>
          <a:srgbClr val="F7F8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384048"/>
            <a:ext cx="713232" cy="713232"/>
          </a:xfrm>
          <a:prstGeom prst="ellipse">
            <a:avLst/>
          </a:prstGeom>
          <a:solidFill>
            <a:srgbClr val="1E2761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384048"/>
            <a:ext cx="713232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13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1325880" y="329184"/>
            <a:ext cx="8686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40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SOAL NOMOR 13</a:t>
            </a:r>
            <a:endParaRPr lang="en-US" sz="2400" dirty="0"/>
          </a:p>
        </p:txBody>
      </p:sp>
      <p:sp>
        <p:nvSpPr>
          <p:cNvPr id="5" name="Shape 3"/>
          <p:cNvSpPr/>
          <p:nvPr/>
        </p:nvSpPr>
        <p:spPr>
          <a:xfrm>
            <a:off x="1325880" y="841248"/>
            <a:ext cx="1345997" cy="274320"/>
          </a:xfrm>
          <a:prstGeom prst="roundRect">
            <a:avLst>
              <a:gd name="adj" fmla="val 20000"/>
            </a:avLst>
          </a:prstGeom>
          <a:solidFill>
            <a:srgbClr val="EAF0FC"/>
          </a:solidFill>
          <a:ln w="9525">
            <a:solidFill>
              <a:srgbClr val="CADCFC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1325880" y="841248"/>
            <a:ext cx="1345997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Laporan Keuangan</a:t>
            </a:r>
            <a:endParaRPr lang="en-US" sz="1050" dirty="0"/>
          </a:p>
        </p:txBody>
      </p:sp>
      <p:sp>
        <p:nvSpPr>
          <p:cNvPr id="7" name="Shape 5"/>
          <p:cNvSpPr/>
          <p:nvPr/>
        </p:nvSpPr>
        <p:spPr>
          <a:xfrm>
            <a:off x="2799893" y="841248"/>
            <a:ext cx="671170" cy="274320"/>
          </a:xfrm>
          <a:prstGeom prst="roundRect">
            <a:avLst>
              <a:gd name="adj" fmla="val 20000"/>
            </a:avLst>
          </a:prstGeom>
          <a:solidFill>
            <a:srgbClr val="EAF0FC"/>
          </a:solidFill>
          <a:ln w="9525">
            <a:solidFill>
              <a:srgbClr val="CADCFC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2799893" y="841248"/>
            <a:ext cx="67117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L2 / C3</a:t>
            </a:r>
            <a:endParaRPr lang="en-US" sz="1050" dirty="0"/>
          </a:p>
        </p:txBody>
      </p:sp>
      <p:sp>
        <p:nvSpPr>
          <p:cNvPr id="9" name="Shape 7"/>
          <p:cNvSpPr/>
          <p:nvPr/>
        </p:nvSpPr>
        <p:spPr>
          <a:xfrm>
            <a:off x="3599078" y="841248"/>
            <a:ext cx="1121054" cy="274320"/>
          </a:xfrm>
          <a:prstGeom prst="roundRect">
            <a:avLst>
              <a:gd name="adj" fmla="val 20000"/>
            </a:avLst>
          </a:prstGeom>
          <a:solidFill>
            <a:srgbClr val="EAF0FC"/>
          </a:solidFill>
          <a:ln w="9525">
            <a:solidFill>
              <a:srgbClr val="CADCFC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3599078" y="841248"/>
            <a:ext cx="112105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Pilihan Ganda</a:t>
            </a:r>
            <a:endParaRPr lang="en-US" sz="1050" dirty="0"/>
          </a:p>
        </p:txBody>
      </p:sp>
      <p:sp>
        <p:nvSpPr>
          <p:cNvPr id="11" name="Shape 9"/>
          <p:cNvSpPr/>
          <p:nvPr/>
        </p:nvSpPr>
        <p:spPr>
          <a:xfrm>
            <a:off x="457200" y="1261872"/>
            <a:ext cx="11274552" cy="0"/>
          </a:xfrm>
          <a:prstGeom prst="line">
            <a:avLst/>
          </a:prstGeom>
          <a:noFill/>
          <a:ln w="12700">
            <a:solidFill>
              <a:srgbClr val="CADCFC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457200" y="1417320"/>
            <a:ext cx="11274552" cy="1303020"/>
          </a:xfrm>
          <a:prstGeom prst="roundRect">
            <a:avLst>
              <a:gd name="adj" fmla="val 7018"/>
            </a:avLst>
          </a:prstGeom>
          <a:solidFill>
            <a:srgbClr val="FFFFFF"/>
          </a:solidFill>
          <a:ln w="12700">
            <a:solidFill>
              <a:srgbClr val="CADCFC"/>
            </a:solidFill>
            <a:prstDash val="solid"/>
          </a:ln>
          <a:effectLst>
            <a:outerShdw blurRad="63500" dist="12700" dir="5400000" algn="bl" rotWithShape="0">
              <a:srgbClr val="1A1A2E">
                <a:alpha val="12000"/>
              </a:srgbClr>
            </a:outerShdw>
          </a:effectLst>
        </p:spPr>
      </p:sp>
      <p:sp>
        <p:nvSpPr>
          <p:cNvPr id="13" name="Text 11"/>
          <p:cNvSpPr/>
          <p:nvPr/>
        </p:nvSpPr>
        <p:spPr>
          <a:xfrm>
            <a:off x="713232" y="1600200"/>
            <a:ext cx="10762488" cy="9372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14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Perhatikan data berikut: (1) Jurnal umum, (2) Kertas kerja, (3) Laporan laba rugi &amp; penghasilan komprehensif lain, (4) Laporan posisi keuangan, (5) Laporan perubahan ekuitas.</a:t>
            </a:r>
            <a:endParaRPr lang="en-US" sz="1400" dirty="0"/>
          </a:p>
          <a:p>
            <a:pPr marL="0" indent="0" algn="l">
              <a:lnSpc>
                <a:spcPct val="115000"/>
              </a:lnSpc>
              <a:buNone/>
            </a:pPr>
            <a:endParaRPr lang="en-US" sz="1400" dirty="0"/>
          </a:p>
          <a:p>
            <a:pPr marL="0" indent="0" algn="l">
              <a:lnSpc>
                <a:spcPct val="115000"/>
              </a:lnSpc>
              <a:buNone/>
            </a:pPr>
            <a:r>
              <a:rPr lang="en-US" sz="14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Yang termasuk Laporan Keuangan ditunjukkan pada nomor ....</a:t>
            </a:r>
            <a:endParaRPr lang="en-US" sz="1400" dirty="0"/>
          </a:p>
        </p:txBody>
      </p:sp>
      <p:sp>
        <p:nvSpPr>
          <p:cNvPr id="14" name="Shape 12"/>
          <p:cNvSpPr/>
          <p:nvPr/>
        </p:nvSpPr>
        <p:spPr>
          <a:xfrm>
            <a:off x="457200" y="2921508"/>
            <a:ext cx="329184" cy="329184"/>
          </a:xfrm>
          <a:prstGeom prst="ellipse">
            <a:avLst/>
          </a:prstGeom>
          <a:solidFill>
            <a:srgbClr val="EAF0FC"/>
          </a:solidFill>
          <a:ln w="12700">
            <a:solidFill>
              <a:srgbClr val="1E2761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457200" y="2921508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5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</a:t>
            </a:r>
            <a:endParaRPr lang="en-US" sz="1250" dirty="0"/>
          </a:p>
        </p:txBody>
      </p:sp>
      <p:sp>
        <p:nvSpPr>
          <p:cNvPr id="16" name="Text 14"/>
          <p:cNvSpPr/>
          <p:nvPr/>
        </p:nvSpPr>
        <p:spPr>
          <a:xfrm>
            <a:off x="914400" y="2875788"/>
            <a:ext cx="10817352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3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1), 2), 3)</a:t>
            </a:r>
            <a:endParaRPr lang="en-US" sz="1300" dirty="0"/>
          </a:p>
        </p:txBody>
      </p:sp>
      <p:sp>
        <p:nvSpPr>
          <p:cNvPr id="17" name="Shape 15"/>
          <p:cNvSpPr/>
          <p:nvPr/>
        </p:nvSpPr>
        <p:spPr>
          <a:xfrm>
            <a:off x="457200" y="3332988"/>
            <a:ext cx="329184" cy="329184"/>
          </a:xfrm>
          <a:prstGeom prst="ellipse">
            <a:avLst/>
          </a:prstGeom>
          <a:solidFill>
            <a:srgbClr val="EAF0FC"/>
          </a:solidFill>
          <a:ln w="12700">
            <a:solidFill>
              <a:srgbClr val="1E2761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57200" y="3332988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5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</a:t>
            </a:r>
            <a:endParaRPr lang="en-US" sz="1250" dirty="0"/>
          </a:p>
        </p:txBody>
      </p:sp>
      <p:sp>
        <p:nvSpPr>
          <p:cNvPr id="19" name="Text 17"/>
          <p:cNvSpPr/>
          <p:nvPr/>
        </p:nvSpPr>
        <p:spPr>
          <a:xfrm>
            <a:off x="914400" y="3287268"/>
            <a:ext cx="10817352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3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1), 2), 4)</a:t>
            </a:r>
            <a:endParaRPr lang="en-US" sz="1300" dirty="0"/>
          </a:p>
        </p:txBody>
      </p:sp>
      <p:sp>
        <p:nvSpPr>
          <p:cNvPr id="20" name="Shape 18"/>
          <p:cNvSpPr/>
          <p:nvPr/>
        </p:nvSpPr>
        <p:spPr>
          <a:xfrm>
            <a:off x="457200" y="3744468"/>
            <a:ext cx="329184" cy="329184"/>
          </a:xfrm>
          <a:prstGeom prst="ellipse">
            <a:avLst/>
          </a:prstGeom>
          <a:solidFill>
            <a:srgbClr val="EAF0FC"/>
          </a:solidFill>
          <a:ln w="12700">
            <a:solidFill>
              <a:srgbClr val="1E2761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57200" y="3744468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5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</a:t>
            </a:r>
            <a:endParaRPr lang="en-US" sz="1250" dirty="0"/>
          </a:p>
        </p:txBody>
      </p:sp>
      <p:sp>
        <p:nvSpPr>
          <p:cNvPr id="22" name="Text 20"/>
          <p:cNvSpPr/>
          <p:nvPr/>
        </p:nvSpPr>
        <p:spPr>
          <a:xfrm>
            <a:off x="914400" y="3698748"/>
            <a:ext cx="10817352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3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2), 3), 4)</a:t>
            </a:r>
            <a:endParaRPr lang="en-US" sz="1300" dirty="0"/>
          </a:p>
        </p:txBody>
      </p:sp>
      <p:sp>
        <p:nvSpPr>
          <p:cNvPr id="23" name="Shape 21"/>
          <p:cNvSpPr/>
          <p:nvPr/>
        </p:nvSpPr>
        <p:spPr>
          <a:xfrm>
            <a:off x="457200" y="4155948"/>
            <a:ext cx="329184" cy="329184"/>
          </a:xfrm>
          <a:prstGeom prst="ellipse">
            <a:avLst/>
          </a:prstGeom>
          <a:solidFill>
            <a:srgbClr val="EAF0FC"/>
          </a:solidFill>
          <a:ln w="12700">
            <a:solidFill>
              <a:srgbClr val="1E2761"/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457200" y="4155948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5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</a:t>
            </a:r>
            <a:endParaRPr lang="en-US" sz="1250" dirty="0"/>
          </a:p>
        </p:txBody>
      </p:sp>
      <p:sp>
        <p:nvSpPr>
          <p:cNvPr id="25" name="Text 23"/>
          <p:cNvSpPr/>
          <p:nvPr/>
        </p:nvSpPr>
        <p:spPr>
          <a:xfrm>
            <a:off x="914400" y="4110228"/>
            <a:ext cx="10817352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3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3), 4), 5)</a:t>
            </a:r>
            <a:endParaRPr lang="en-US" sz="1300" dirty="0"/>
          </a:p>
        </p:txBody>
      </p:sp>
      <p:sp>
        <p:nvSpPr>
          <p:cNvPr id="26" name="Shape 24"/>
          <p:cNvSpPr/>
          <p:nvPr/>
        </p:nvSpPr>
        <p:spPr>
          <a:xfrm>
            <a:off x="457200" y="4567428"/>
            <a:ext cx="329184" cy="329184"/>
          </a:xfrm>
          <a:prstGeom prst="ellipse">
            <a:avLst/>
          </a:prstGeom>
          <a:solidFill>
            <a:srgbClr val="EAF0FC"/>
          </a:solidFill>
          <a:ln w="12700">
            <a:solidFill>
              <a:srgbClr val="1E2761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457200" y="4567428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5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</a:t>
            </a:r>
            <a:endParaRPr lang="en-US" sz="1250" dirty="0"/>
          </a:p>
        </p:txBody>
      </p:sp>
      <p:sp>
        <p:nvSpPr>
          <p:cNvPr id="28" name="Text 26"/>
          <p:cNvSpPr/>
          <p:nvPr/>
        </p:nvSpPr>
        <p:spPr>
          <a:xfrm>
            <a:off x="914400" y="4521708"/>
            <a:ext cx="10817352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3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1), 3), 4)</a:t>
            </a:r>
            <a:endParaRPr lang="en-US" sz="1300" dirty="0"/>
          </a:p>
        </p:txBody>
      </p:sp>
      <p:sp>
        <p:nvSpPr>
          <p:cNvPr id="29" name="Text 27"/>
          <p:cNvSpPr/>
          <p:nvPr/>
        </p:nvSpPr>
        <p:spPr>
          <a:xfrm>
            <a:off x="457200" y="6528816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5B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Materi: Laporan Keuangan</a:t>
            </a:r>
            <a:endParaRPr lang="en-US" sz="900" dirty="0"/>
          </a:p>
        </p:txBody>
      </p:sp>
      <p:sp>
        <p:nvSpPr>
          <p:cNvPr id="30" name="Text 28"/>
          <p:cNvSpPr/>
          <p:nvPr/>
        </p:nvSpPr>
        <p:spPr>
          <a:xfrm>
            <a:off x="11457432" y="6528816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B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26</a:t>
            </a:r>
            <a:endParaRPr lang="en-US" sz="90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bg>
      <p:bgPr>
        <a:solidFill>
          <a:srgbClr val="F7F8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384048"/>
            <a:ext cx="713232" cy="713232"/>
          </a:xfrm>
          <a:prstGeom prst="ellipse">
            <a:avLst/>
          </a:prstGeom>
          <a:solidFill>
            <a:srgbClr val="1E2761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384048"/>
            <a:ext cx="713232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13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1325880" y="329184"/>
            <a:ext cx="8686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40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PEMBAHASAN SOAL NOMOR 13</a:t>
            </a:r>
            <a:endParaRPr lang="en-US" sz="2400" dirty="0"/>
          </a:p>
        </p:txBody>
      </p:sp>
      <p:sp>
        <p:nvSpPr>
          <p:cNvPr id="5" name="Shape 3"/>
          <p:cNvSpPr/>
          <p:nvPr/>
        </p:nvSpPr>
        <p:spPr>
          <a:xfrm>
            <a:off x="1325880" y="841248"/>
            <a:ext cx="1345997" cy="274320"/>
          </a:xfrm>
          <a:prstGeom prst="roundRect">
            <a:avLst>
              <a:gd name="adj" fmla="val 20000"/>
            </a:avLst>
          </a:prstGeom>
          <a:solidFill>
            <a:srgbClr val="EAF0FC"/>
          </a:solidFill>
          <a:ln w="9525">
            <a:solidFill>
              <a:srgbClr val="CADCFC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1325880" y="841248"/>
            <a:ext cx="1345997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Laporan Keuangan</a:t>
            </a:r>
            <a:endParaRPr lang="en-US" sz="1050" dirty="0"/>
          </a:p>
        </p:txBody>
      </p:sp>
      <p:sp>
        <p:nvSpPr>
          <p:cNvPr id="7" name="Shape 5"/>
          <p:cNvSpPr/>
          <p:nvPr/>
        </p:nvSpPr>
        <p:spPr>
          <a:xfrm>
            <a:off x="2799893" y="841248"/>
            <a:ext cx="671170" cy="274320"/>
          </a:xfrm>
          <a:prstGeom prst="roundRect">
            <a:avLst>
              <a:gd name="adj" fmla="val 20000"/>
            </a:avLst>
          </a:prstGeom>
          <a:solidFill>
            <a:srgbClr val="EAF0FC"/>
          </a:solidFill>
          <a:ln w="9525">
            <a:solidFill>
              <a:srgbClr val="CADCFC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2799893" y="841248"/>
            <a:ext cx="67117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L2 / C3</a:t>
            </a:r>
            <a:endParaRPr lang="en-US" sz="1050" dirty="0"/>
          </a:p>
        </p:txBody>
      </p:sp>
      <p:sp>
        <p:nvSpPr>
          <p:cNvPr id="9" name="Shape 7"/>
          <p:cNvSpPr/>
          <p:nvPr/>
        </p:nvSpPr>
        <p:spPr>
          <a:xfrm>
            <a:off x="3599078" y="841248"/>
            <a:ext cx="1121054" cy="274320"/>
          </a:xfrm>
          <a:prstGeom prst="roundRect">
            <a:avLst>
              <a:gd name="adj" fmla="val 20000"/>
            </a:avLst>
          </a:prstGeom>
          <a:solidFill>
            <a:srgbClr val="EAF0FC"/>
          </a:solidFill>
          <a:ln w="9525">
            <a:solidFill>
              <a:srgbClr val="CADCFC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3599078" y="841248"/>
            <a:ext cx="112105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Pilihan Ganda</a:t>
            </a:r>
            <a:endParaRPr lang="en-US" sz="1050" dirty="0"/>
          </a:p>
        </p:txBody>
      </p:sp>
      <p:sp>
        <p:nvSpPr>
          <p:cNvPr id="11" name="Shape 9"/>
          <p:cNvSpPr/>
          <p:nvPr/>
        </p:nvSpPr>
        <p:spPr>
          <a:xfrm>
            <a:off x="457200" y="1261872"/>
            <a:ext cx="11274552" cy="0"/>
          </a:xfrm>
          <a:prstGeom prst="line">
            <a:avLst/>
          </a:prstGeom>
          <a:noFill/>
          <a:ln w="12700">
            <a:solidFill>
              <a:srgbClr val="CADCFC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9281160" y="292608"/>
            <a:ext cx="2450592" cy="566928"/>
          </a:xfrm>
          <a:prstGeom prst="roundRect">
            <a:avLst>
              <a:gd name="adj" fmla="val 16129"/>
            </a:avLst>
          </a:prstGeom>
          <a:solidFill>
            <a:srgbClr val="F3E6B8"/>
          </a:solidFill>
          <a:ln w="12700">
            <a:solidFill>
              <a:srgbClr val="C9A227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9281160" y="347472"/>
            <a:ext cx="2450592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2E52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KUNCI JAWABAN</a:t>
            </a:r>
            <a:endParaRPr lang="en-US" sz="900" dirty="0"/>
          </a:p>
        </p:txBody>
      </p:sp>
      <p:sp>
        <p:nvSpPr>
          <p:cNvPr id="14" name="Text 12"/>
          <p:cNvSpPr/>
          <p:nvPr/>
        </p:nvSpPr>
        <p:spPr>
          <a:xfrm>
            <a:off x="9372600" y="530352"/>
            <a:ext cx="226771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141B4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457200" y="1481328"/>
            <a:ext cx="6492240" cy="4846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1200"/>
              </a:spcAft>
              <a:buSzPct val="100000"/>
              <a:buChar char="✦"/>
            </a:pPr>
            <a:r>
              <a:rPr lang="en-US" sz="14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Jurnal umum &amp; Kertas kerja adalah alat bantu pencatatan/pengikhtisaran — bukan Laporan Keuangan formal.</a:t>
            </a:r>
            <a:endParaRPr lang="en-US" sz="1400" dirty="0"/>
          </a:p>
          <a:p>
            <a:pPr marL="342900" indent="-342900">
              <a:spcAft>
                <a:spcPts val="1200"/>
              </a:spcAft>
              <a:buSzPct val="100000"/>
              <a:buChar char="✦"/>
            </a:pPr>
            <a:r>
              <a:rPr lang="en-US" sz="14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Laporan Laba Rugi, Laporan Posisi Keuangan, dan Laporan Perubahan Ekuitas adalah 3 komponen utama Laporan Keuangan.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7223760" y="1481328"/>
            <a:ext cx="450799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2E52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Rincian Data</a:t>
            </a:r>
            <a:endParaRPr lang="en-US" sz="1200" dirty="0"/>
          </a:p>
        </p:txBody>
      </p:sp>
      <p:graphicFrame>
        <p:nvGraphicFramePr>
          <p:cNvPr id="29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7223760" y="1810512"/>
          <a:ext cx="4507992" cy="2194560"/>
        </p:xfrm>
        <a:graphic>
          <a:graphicData uri="http://schemas.openxmlformats.org/drawingml/2006/table">
            <a:tbl>
              <a:tblPr/>
              <a:tblGrid>
                <a:gridCol w="225399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5399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6576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Item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76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Kategori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76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 Jurnal umum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Bukan Lap. Keuangan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2. Kertas kerja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0F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Bukan Lap. Keuangan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0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3. Laba Rugi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Laporan Keuangan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4. Posisi Keuangan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0F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Laporan Keuangan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0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5. Perubahan Ekuitas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Laporan Keuangan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AD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18" name="Text 15"/>
          <p:cNvSpPr/>
          <p:nvPr/>
        </p:nvSpPr>
        <p:spPr>
          <a:xfrm>
            <a:off x="457200" y="6528816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5B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Kunci Jawaban Soal 13: D</a:t>
            </a:r>
            <a:endParaRPr lang="en-US" sz="900" dirty="0"/>
          </a:p>
        </p:txBody>
      </p:sp>
      <p:sp>
        <p:nvSpPr>
          <p:cNvPr id="19" name="Text 16"/>
          <p:cNvSpPr/>
          <p:nvPr/>
        </p:nvSpPr>
        <p:spPr>
          <a:xfrm>
            <a:off x="11457432" y="6528816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B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27</a:t>
            </a:r>
            <a:endParaRPr lang="en-US" sz="90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bg>
      <p:bgPr>
        <a:solidFill>
          <a:srgbClr val="F7F8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384048"/>
            <a:ext cx="713232" cy="713232"/>
          </a:xfrm>
          <a:prstGeom prst="ellipse">
            <a:avLst/>
          </a:prstGeom>
          <a:solidFill>
            <a:srgbClr val="1E2761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384048"/>
            <a:ext cx="713232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14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1325880" y="329184"/>
            <a:ext cx="8686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40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SOAL NOMOR 14</a:t>
            </a:r>
            <a:endParaRPr lang="en-US" sz="2400" dirty="0"/>
          </a:p>
        </p:txBody>
      </p:sp>
      <p:sp>
        <p:nvSpPr>
          <p:cNvPr id="5" name="Shape 3"/>
          <p:cNvSpPr/>
          <p:nvPr/>
        </p:nvSpPr>
        <p:spPr>
          <a:xfrm>
            <a:off x="1325880" y="841248"/>
            <a:ext cx="1795882" cy="274320"/>
          </a:xfrm>
          <a:prstGeom prst="roundRect">
            <a:avLst>
              <a:gd name="adj" fmla="val 20000"/>
            </a:avLst>
          </a:prstGeom>
          <a:solidFill>
            <a:srgbClr val="EAF0FC"/>
          </a:solidFill>
          <a:ln w="9525">
            <a:solidFill>
              <a:srgbClr val="CADCFC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1325880" y="841248"/>
            <a:ext cx="179588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Konsep Dasar Akuntansi</a:t>
            </a:r>
            <a:endParaRPr lang="en-US" sz="1050" dirty="0"/>
          </a:p>
        </p:txBody>
      </p:sp>
      <p:sp>
        <p:nvSpPr>
          <p:cNvPr id="7" name="Shape 5"/>
          <p:cNvSpPr/>
          <p:nvPr/>
        </p:nvSpPr>
        <p:spPr>
          <a:xfrm>
            <a:off x="3249778" y="841248"/>
            <a:ext cx="671170" cy="274320"/>
          </a:xfrm>
          <a:prstGeom prst="roundRect">
            <a:avLst>
              <a:gd name="adj" fmla="val 20000"/>
            </a:avLst>
          </a:prstGeom>
          <a:solidFill>
            <a:srgbClr val="EAF0FC"/>
          </a:solidFill>
          <a:ln w="9525">
            <a:solidFill>
              <a:srgbClr val="CADCFC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249778" y="841248"/>
            <a:ext cx="67117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L2 / C3</a:t>
            </a:r>
            <a:endParaRPr lang="en-US" sz="1050" dirty="0"/>
          </a:p>
        </p:txBody>
      </p:sp>
      <p:sp>
        <p:nvSpPr>
          <p:cNvPr id="9" name="Shape 7"/>
          <p:cNvSpPr/>
          <p:nvPr/>
        </p:nvSpPr>
        <p:spPr>
          <a:xfrm>
            <a:off x="4048963" y="841248"/>
            <a:ext cx="2095805" cy="274320"/>
          </a:xfrm>
          <a:prstGeom prst="roundRect">
            <a:avLst>
              <a:gd name="adj" fmla="val 20000"/>
            </a:avLst>
          </a:prstGeom>
          <a:solidFill>
            <a:srgbClr val="EAF0FC"/>
          </a:solidFill>
          <a:ln w="9525">
            <a:solidFill>
              <a:srgbClr val="CADCFC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4048963" y="841248"/>
            <a:ext cx="209580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PGK Kategori (Benar/Salah)</a:t>
            </a:r>
            <a:endParaRPr lang="en-US" sz="1050" dirty="0"/>
          </a:p>
        </p:txBody>
      </p:sp>
      <p:sp>
        <p:nvSpPr>
          <p:cNvPr id="11" name="Shape 9"/>
          <p:cNvSpPr/>
          <p:nvPr/>
        </p:nvSpPr>
        <p:spPr>
          <a:xfrm>
            <a:off x="457200" y="1261872"/>
            <a:ext cx="11274552" cy="0"/>
          </a:xfrm>
          <a:prstGeom prst="line">
            <a:avLst/>
          </a:prstGeom>
          <a:noFill/>
          <a:ln w="12700">
            <a:solidFill>
              <a:srgbClr val="CADCFC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457200" y="1417320"/>
            <a:ext cx="11274552" cy="873252"/>
          </a:xfrm>
          <a:prstGeom prst="roundRect">
            <a:avLst>
              <a:gd name="adj" fmla="val 10471"/>
            </a:avLst>
          </a:prstGeom>
          <a:solidFill>
            <a:srgbClr val="FFFFFF"/>
          </a:solidFill>
          <a:ln w="12700">
            <a:solidFill>
              <a:srgbClr val="CADCFC"/>
            </a:solidFill>
            <a:prstDash val="solid"/>
          </a:ln>
          <a:effectLst>
            <a:outerShdw blurRad="63500" dist="12700" dir="5400000" algn="bl" rotWithShape="0">
              <a:srgbClr val="1A1A2E">
                <a:alpha val="12000"/>
              </a:srgbClr>
            </a:outerShdw>
          </a:effectLst>
        </p:spPr>
      </p:sp>
      <p:sp>
        <p:nvSpPr>
          <p:cNvPr id="13" name="Text 11"/>
          <p:cNvSpPr/>
          <p:nvPr/>
        </p:nvSpPr>
        <p:spPr>
          <a:xfrm>
            <a:off x="713232" y="1600200"/>
            <a:ext cx="10762488" cy="5074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14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Jika sebuah perusahaan diharapkan bisa beroperasi jangka panjang dan tidak dilikuidasi dalam jangka pendek — dengan menggolongkan aset lancar/tetap, liabilitas jangka pendek/panjang, serta adanya penyusutan aset tetap — konsep manakah yang diterapkan?</a:t>
            </a:r>
            <a:endParaRPr lang="en-US" sz="1400" dirty="0"/>
          </a:p>
        </p:txBody>
      </p:sp>
      <p:sp>
        <p:nvSpPr>
          <p:cNvPr id="14" name="Shape 12"/>
          <p:cNvSpPr/>
          <p:nvPr/>
        </p:nvSpPr>
        <p:spPr>
          <a:xfrm>
            <a:off x="457200" y="2491740"/>
            <a:ext cx="329184" cy="329184"/>
          </a:xfrm>
          <a:prstGeom prst="ellipse">
            <a:avLst/>
          </a:prstGeom>
          <a:solidFill>
            <a:srgbClr val="EAF0FC"/>
          </a:solidFill>
          <a:ln w="12700">
            <a:solidFill>
              <a:srgbClr val="1E2761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457200" y="2491740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5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</a:t>
            </a:r>
            <a:endParaRPr lang="en-US" sz="1250" dirty="0"/>
          </a:p>
        </p:txBody>
      </p:sp>
      <p:sp>
        <p:nvSpPr>
          <p:cNvPr id="16" name="Text 14"/>
          <p:cNvSpPr/>
          <p:nvPr/>
        </p:nvSpPr>
        <p:spPr>
          <a:xfrm>
            <a:off x="914400" y="2446020"/>
            <a:ext cx="10817352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35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Konsep Unit Moneter</a:t>
            </a:r>
            <a:endParaRPr lang="en-US" sz="1350" dirty="0"/>
          </a:p>
        </p:txBody>
      </p:sp>
      <p:sp>
        <p:nvSpPr>
          <p:cNvPr id="17" name="Shape 15"/>
          <p:cNvSpPr/>
          <p:nvPr/>
        </p:nvSpPr>
        <p:spPr>
          <a:xfrm>
            <a:off x="457200" y="2948940"/>
            <a:ext cx="329184" cy="329184"/>
          </a:xfrm>
          <a:prstGeom prst="ellipse">
            <a:avLst/>
          </a:prstGeom>
          <a:solidFill>
            <a:srgbClr val="EAF0FC"/>
          </a:solidFill>
          <a:ln w="12700">
            <a:solidFill>
              <a:srgbClr val="1E2761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57200" y="2948940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5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</a:t>
            </a:r>
            <a:endParaRPr lang="en-US" sz="1250" dirty="0"/>
          </a:p>
        </p:txBody>
      </p:sp>
      <p:sp>
        <p:nvSpPr>
          <p:cNvPr id="19" name="Text 17"/>
          <p:cNvSpPr/>
          <p:nvPr/>
        </p:nvSpPr>
        <p:spPr>
          <a:xfrm>
            <a:off x="914400" y="2903220"/>
            <a:ext cx="10817352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35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Konsep Kesatuan Usaha</a:t>
            </a:r>
            <a:endParaRPr lang="en-US" sz="1350" dirty="0"/>
          </a:p>
        </p:txBody>
      </p:sp>
      <p:sp>
        <p:nvSpPr>
          <p:cNvPr id="20" name="Shape 18"/>
          <p:cNvSpPr/>
          <p:nvPr/>
        </p:nvSpPr>
        <p:spPr>
          <a:xfrm>
            <a:off x="457200" y="3406140"/>
            <a:ext cx="329184" cy="329184"/>
          </a:xfrm>
          <a:prstGeom prst="ellipse">
            <a:avLst/>
          </a:prstGeom>
          <a:solidFill>
            <a:srgbClr val="EAF0FC"/>
          </a:solidFill>
          <a:ln w="12700">
            <a:solidFill>
              <a:srgbClr val="1E2761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57200" y="3406140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5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</a:t>
            </a:r>
            <a:endParaRPr lang="en-US" sz="1250" dirty="0"/>
          </a:p>
        </p:txBody>
      </p:sp>
      <p:sp>
        <p:nvSpPr>
          <p:cNvPr id="22" name="Text 20"/>
          <p:cNvSpPr/>
          <p:nvPr/>
        </p:nvSpPr>
        <p:spPr>
          <a:xfrm>
            <a:off x="914400" y="3360420"/>
            <a:ext cx="10817352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35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Konsep Kesinambungan Usaha</a:t>
            </a:r>
            <a:endParaRPr lang="en-US" sz="1350" dirty="0"/>
          </a:p>
        </p:txBody>
      </p:sp>
      <p:sp>
        <p:nvSpPr>
          <p:cNvPr id="23" name="Text 21"/>
          <p:cNvSpPr/>
          <p:nvPr/>
        </p:nvSpPr>
        <p:spPr>
          <a:xfrm>
            <a:off x="457200" y="6528816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5B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Materi: Konsep Dasar Akuntansi</a:t>
            </a:r>
            <a:endParaRPr lang="en-US" sz="900" dirty="0"/>
          </a:p>
        </p:txBody>
      </p:sp>
      <p:sp>
        <p:nvSpPr>
          <p:cNvPr id="24" name="Text 22"/>
          <p:cNvSpPr/>
          <p:nvPr/>
        </p:nvSpPr>
        <p:spPr>
          <a:xfrm>
            <a:off x="11457432" y="6528816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B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28</a:t>
            </a:r>
            <a:endParaRPr lang="en-US" sz="900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bg>
      <p:bgPr>
        <a:solidFill>
          <a:srgbClr val="F7F8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384048"/>
            <a:ext cx="713232" cy="713232"/>
          </a:xfrm>
          <a:prstGeom prst="ellipse">
            <a:avLst/>
          </a:prstGeom>
          <a:solidFill>
            <a:srgbClr val="1E2761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384048"/>
            <a:ext cx="713232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14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1325880" y="329184"/>
            <a:ext cx="8686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40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PEMBAHASAN SOAL NOMOR 14</a:t>
            </a:r>
            <a:endParaRPr lang="en-US" sz="2400" dirty="0"/>
          </a:p>
        </p:txBody>
      </p:sp>
      <p:sp>
        <p:nvSpPr>
          <p:cNvPr id="5" name="Shape 3"/>
          <p:cNvSpPr/>
          <p:nvPr/>
        </p:nvSpPr>
        <p:spPr>
          <a:xfrm>
            <a:off x="1325880" y="841248"/>
            <a:ext cx="1795882" cy="274320"/>
          </a:xfrm>
          <a:prstGeom prst="roundRect">
            <a:avLst>
              <a:gd name="adj" fmla="val 20000"/>
            </a:avLst>
          </a:prstGeom>
          <a:solidFill>
            <a:srgbClr val="EAF0FC"/>
          </a:solidFill>
          <a:ln w="9525">
            <a:solidFill>
              <a:srgbClr val="CADCFC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1325880" y="841248"/>
            <a:ext cx="179588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Konsep Dasar Akuntansi</a:t>
            </a:r>
            <a:endParaRPr lang="en-US" sz="1050" dirty="0"/>
          </a:p>
        </p:txBody>
      </p:sp>
      <p:sp>
        <p:nvSpPr>
          <p:cNvPr id="7" name="Shape 5"/>
          <p:cNvSpPr/>
          <p:nvPr/>
        </p:nvSpPr>
        <p:spPr>
          <a:xfrm>
            <a:off x="3249778" y="841248"/>
            <a:ext cx="671170" cy="274320"/>
          </a:xfrm>
          <a:prstGeom prst="roundRect">
            <a:avLst>
              <a:gd name="adj" fmla="val 20000"/>
            </a:avLst>
          </a:prstGeom>
          <a:solidFill>
            <a:srgbClr val="EAF0FC"/>
          </a:solidFill>
          <a:ln w="9525">
            <a:solidFill>
              <a:srgbClr val="CADCFC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249778" y="841248"/>
            <a:ext cx="67117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L2 / C3</a:t>
            </a:r>
            <a:endParaRPr lang="en-US" sz="1050" dirty="0"/>
          </a:p>
        </p:txBody>
      </p:sp>
      <p:sp>
        <p:nvSpPr>
          <p:cNvPr id="9" name="Shape 7"/>
          <p:cNvSpPr/>
          <p:nvPr/>
        </p:nvSpPr>
        <p:spPr>
          <a:xfrm>
            <a:off x="4048963" y="841248"/>
            <a:ext cx="2095805" cy="274320"/>
          </a:xfrm>
          <a:prstGeom prst="roundRect">
            <a:avLst>
              <a:gd name="adj" fmla="val 20000"/>
            </a:avLst>
          </a:prstGeom>
          <a:solidFill>
            <a:srgbClr val="EAF0FC"/>
          </a:solidFill>
          <a:ln w="9525">
            <a:solidFill>
              <a:srgbClr val="CADCFC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4048963" y="841248"/>
            <a:ext cx="209580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PGK Kategori (Benar/Salah)</a:t>
            </a:r>
            <a:endParaRPr lang="en-US" sz="1050" dirty="0"/>
          </a:p>
        </p:txBody>
      </p:sp>
      <p:sp>
        <p:nvSpPr>
          <p:cNvPr id="11" name="Shape 9"/>
          <p:cNvSpPr/>
          <p:nvPr/>
        </p:nvSpPr>
        <p:spPr>
          <a:xfrm>
            <a:off x="457200" y="1261872"/>
            <a:ext cx="11274552" cy="0"/>
          </a:xfrm>
          <a:prstGeom prst="line">
            <a:avLst/>
          </a:prstGeom>
          <a:noFill/>
          <a:ln w="12700">
            <a:solidFill>
              <a:srgbClr val="CADCFC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9281160" y="292608"/>
            <a:ext cx="2450592" cy="786384"/>
          </a:xfrm>
          <a:prstGeom prst="roundRect">
            <a:avLst>
              <a:gd name="adj" fmla="val 11628"/>
            </a:avLst>
          </a:prstGeom>
          <a:solidFill>
            <a:srgbClr val="F3E6B8"/>
          </a:solidFill>
          <a:ln w="12700">
            <a:solidFill>
              <a:srgbClr val="C9A227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9281160" y="347472"/>
            <a:ext cx="2450592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2E52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KUNCI JAWABAN</a:t>
            </a:r>
            <a:endParaRPr lang="en-US" sz="900" dirty="0"/>
          </a:p>
        </p:txBody>
      </p:sp>
      <p:sp>
        <p:nvSpPr>
          <p:cNvPr id="14" name="Text 12"/>
          <p:cNvSpPr/>
          <p:nvPr/>
        </p:nvSpPr>
        <p:spPr>
          <a:xfrm>
            <a:off x="9372600" y="530352"/>
            <a:ext cx="2267712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141B4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A-Salah, B-Salah, C-Benar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457200" y="1481328"/>
            <a:ext cx="6492240" cy="4846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1200"/>
              </a:spcAft>
              <a:buSzPct val="100000"/>
              <a:buChar char="✦"/>
            </a:pPr>
            <a:r>
              <a:rPr lang="en-US" sz="14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Konsep Kesinambungan Usaha (Going Concern): perusahaan diasumsikan terus beroperasi dan tidak dilikuidasi dalam waktu dekat.</a:t>
            </a:r>
            <a:endParaRPr lang="en-US" sz="1400" dirty="0"/>
          </a:p>
          <a:p>
            <a:pPr marL="342900" indent="-342900">
              <a:spcAft>
                <a:spcPts val="1200"/>
              </a:spcAft>
              <a:buSzPct val="100000"/>
              <a:buChar char="✦"/>
            </a:pPr>
            <a:r>
              <a:rPr lang="en-US" sz="14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Konsep ini mendasari klasifikasi Aset Lancar/Tetap, Liabilitas Jangka Pendek/Panjang, serta penyusutan aset tetap.</a:t>
            </a:r>
            <a:endParaRPr lang="en-US" sz="1400" dirty="0"/>
          </a:p>
          <a:p>
            <a:pPr marL="342900" indent="-342900">
              <a:spcAft>
                <a:spcPts val="1200"/>
              </a:spcAft>
              <a:buSzPct val="100000"/>
              <a:buChar char="✦"/>
            </a:pPr>
            <a:r>
              <a:rPr lang="en-US" sz="14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Konsep Unit Moneter mengatur pencatatan dalam satuan mata uang; Konsep Kesatuan Usaha memisahkan keuangan perusahaan dari pemilik — keduanya tidak relevan di sini.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7223760" y="1481328"/>
            <a:ext cx="450799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2E52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Hasil Analisis</a:t>
            </a:r>
            <a:endParaRPr lang="en-US" sz="1200" dirty="0"/>
          </a:p>
        </p:txBody>
      </p:sp>
      <p:sp>
        <p:nvSpPr>
          <p:cNvPr id="17" name="Shape 15"/>
          <p:cNvSpPr/>
          <p:nvPr/>
        </p:nvSpPr>
        <p:spPr>
          <a:xfrm>
            <a:off x="7223760" y="1810512"/>
            <a:ext cx="4507992" cy="512064"/>
          </a:xfrm>
          <a:prstGeom prst="roundRect">
            <a:avLst>
              <a:gd name="adj" fmla="val 14286"/>
            </a:avLst>
          </a:prstGeom>
          <a:solidFill>
            <a:srgbClr val="F7E4E4"/>
          </a:solidFill>
          <a:ln w="12700">
            <a:solidFill>
              <a:srgbClr val="A32A2A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7333488" y="1810512"/>
            <a:ext cx="45720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A32A2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7818120" y="1810512"/>
            <a:ext cx="3090672" cy="512064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/>
          <a:lstStyle/>
          <a:p>
            <a:pPr marL="0" indent="0" algn="l">
              <a:buNone/>
            </a:pPr>
            <a:r>
              <a:rPr lang="en-US" sz="105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Konsep Unit Moneter</a:t>
            </a:r>
            <a:endParaRPr lang="en-US" sz="1050" dirty="0"/>
          </a:p>
        </p:txBody>
      </p:sp>
      <p:sp>
        <p:nvSpPr>
          <p:cNvPr id="20" name="Text 18"/>
          <p:cNvSpPr/>
          <p:nvPr/>
        </p:nvSpPr>
        <p:spPr>
          <a:xfrm>
            <a:off x="10908792" y="1810512"/>
            <a:ext cx="73152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A32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SALAH</a:t>
            </a:r>
            <a:endParaRPr lang="en-US" sz="1050" dirty="0"/>
          </a:p>
        </p:txBody>
      </p:sp>
      <p:sp>
        <p:nvSpPr>
          <p:cNvPr id="21" name="Shape 19"/>
          <p:cNvSpPr/>
          <p:nvPr/>
        </p:nvSpPr>
        <p:spPr>
          <a:xfrm>
            <a:off x="7223760" y="2414016"/>
            <a:ext cx="4507992" cy="512064"/>
          </a:xfrm>
          <a:prstGeom prst="roundRect">
            <a:avLst>
              <a:gd name="adj" fmla="val 14286"/>
            </a:avLst>
          </a:prstGeom>
          <a:solidFill>
            <a:srgbClr val="F7E4E4"/>
          </a:solidFill>
          <a:ln w="12700">
            <a:solidFill>
              <a:srgbClr val="A32A2A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7333488" y="2414016"/>
            <a:ext cx="45720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A32A2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</a:t>
            </a:r>
            <a:endParaRPr lang="en-US" sz="1600" dirty="0"/>
          </a:p>
        </p:txBody>
      </p:sp>
      <p:sp>
        <p:nvSpPr>
          <p:cNvPr id="23" name="Text 21"/>
          <p:cNvSpPr/>
          <p:nvPr/>
        </p:nvSpPr>
        <p:spPr>
          <a:xfrm>
            <a:off x="7818120" y="2414016"/>
            <a:ext cx="3090672" cy="512064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/>
          <a:lstStyle/>
          <a:p>
            <a:pPr marL="0" indent="0" algn="l">
              <a:buNone/>
            </a:pPr>
            <a:r>
              <a:rPr lang="en-US" sz="105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Konsep Kesatuan Usaha</a:t>
            </a:r>
            <a:endParaRPr lang="en-US" sz="1050" dirty="0"/>
          </a:p>
        </p:txBody>
      </p:sp>
      <p:sp>
        <p:nvSpPr>
          <p:cNvPr id="24" name="Text 22"/>
          <p:cNvSpPr/>
          <p:nvPr/>
        </p:nvSpPr>
        <p:spPr>
          <a:xfrm>
            <a:off x="10908792" y="2414016"/>
            <a:ext cx="73152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A32A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SALAH</a:t>
            </a:r>
            <a:endParaRPr lang="en-US" sz="1050" dirty="0"/>
          </a:p>
        </p:txBody>
      </p:sp>
      <p:sp>
        <p:nvSpPr>
          <p:cNvPr id="25" name="Shape 23"/>
          <p:cNvSpPr/>
          <p:nvPr/>
        </p:nvSpPr>
        <p:spPr>
          <a:xfrm>
            <a:off x="7223760" y="3017520"/>
            <a:ext cx="4507992" cy="512064"/>
          </a:xfrm>
          <a:prstGeom prst="roundRect">
            <a:avLst>
              <a:gd name="adj" fmla="val 14286"/>
            </a:avLst>
          </a:prstGeom>
          <a:solidFill>
            <a:srgbClr val="E1F1E8"/>
          </a:solidFill>
          <a:ln w="12700">
            <a:solidFill>
              <a:srgbClr val="1E7B4D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7333488" y="3017520"/>
            <a:ext cx="45720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1E7B4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</a:t>
            </a:r>
            <a:endParaRPr lang="en-US" sz="1600" dirty="0"/>
          </a:p>
        </p:txBody>
      </p:sp>
      <p:sp>
        <p:nvSpPr>
          <p:cNvPr id="27" name="Text 25"/>
          <p:cNvSpPr/>
          <p:nvPr/>
        </p:nvSpPr>
        <p:spPr>
          <a:xfrm>
            <a:off x="7818120" y="3017520"/>
            <a:ext cx="3090672" cy="512064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/>
          <a:lstStyle/>
          <a:p>
            <a:pPr marL="0" indent="0" algn="l">
              <a:buNone/>
            </a:pPr>
            <a:r>
              <a:rPr lang="en-US" sz="105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Konsep Kesinambungan Usaha</a:t>
            </a:r>
            <a:endParaRPr lang="en-US" sz="1050" dirty="0"/>
          </a:p>
        </p:txBody>
      </p:sp>
      <p:sp>
        <p:nvSpPr>
          <p:cNvPr id="28" name="Text 26"/>
          <p:cNvSpPr/>
          <p:nvPr/>
        </p:nvSpPr>
        <p:spPr>
          <a:xfrm>
            <a:off x="10908792" y="3017520"/>
            <a:ext cx="73152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1E7B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BENAR</a:t>
            </a:r>
            <a:endParaRPr lang="en-US" sz="1050" dirty="0"/>
          </a:p>
        </p:txBody>
      </p:sp>
      <p:sp>
        <p:nvSpPr>
          <p:cNvPr id="29" name="Text 27"/>
          <p:cNvSpPr/>
          <p:nvPr/>
        </p:nvSpPr>
        <p:spPr>
          <a:xfrm>
            <a:off x="457200" y="6528816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5B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Kunci Jawaban Soal 14: A-Salah, B-Salah, C-Benar</a:t>
            </a:r>
            <a:endParaRPr lang="en-US" sz="900" dirty="0"/>
          </a:p>
        </p:txBody>
      </p:sp>
      <p:sp>
        <p:nvSpPr>
          <p:cNvPr id="30" name="Text 28"/>
          <p:cNvSpPr/>
          <p:nvPr/>
        </p:nvSpPr>
        <p:spPr>
          <a:xfrm>
            <a:off x="11457432" y="6528816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B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29</a:t>
            </a:r>
            <a:endParaRPr lang="en-US" sz="900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bg>
      <p:bgPr>
        <a:solidFill>
          <a:srgbClr val="1E276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-1828800" y="-2286000"/>
            <a:ext cx="5486400" cy="5486400"/>
          </a:xfrm>
          <a:prstGeom prst="ellipse">
            <a:avLst/>
          </a:prstGeom>
          <a:solidFill>
            <a:srgbClr val="141B45"/>
          </a:solidFill>
          <a:ln/>
        </p:spPr>
      </p:sp>
      <p:sp>
        <p:nvSpPr>
          <p:cNvPr id="3" name="Shape 1"/>
          <p:cNvSpPr/>
          <p:nvPr/>
        </p:nvSpPr>
        <p:spPr>
          <a:xfrm>
            <a:off x="9875520" y="3840480"/>
            <a:ext cx="4754880" cy="4754880"/>
          </a:xfrm>
          <a:prstGeom prst="ellipse">
            <a:avLst/>
          </a:prstGeom>
          <a:solidFill>
            <a:srgbClr val="C9A227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2468880"/>
            <a:ext cx="9144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4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Thank You!</a:t>
            </a:r>
            <a:endParaRPr lang="en-US" sz="4400" dirty="0"/>
          </a:p>
        </p:txBody>
      </p:sp>
      <p:sp>
        <p:nvSpPr>
          <p:cNvPr id="5" name="Text 3"/>
          <p:cNvSpPr/>
          <p:nvPr/>
        </p:nvSpPr>
        <p:spPr>
          <a:xfrm>
            <a:off x="822960" y="3291840"/>
            <a:ext cx="9144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14 Soal </a:t>
            </a:r>
            <a:r>
              <a:rPr lang="en-US" sz="1800" dirty="0" err="1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Akuntansi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822960" y="3840480"/>
            <a:ext cx="9144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i="1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Persamaan Dasar Akuntansi  •  Laporan Keuangan  •  Jurnal &amp; Buku Besar  •  Siklus Akuntansi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43</TotalTime>
  <Words>2959</Words>
  <Application>Microsoft Office PowerPoint</Application>
  <PresentationFormat>Widescreen</PresentationFormat>
  <Paragraphs>716</Paragraphs>
  <Slides>31</Slides>
  <Notes>31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35" baseType="lpstr">
      <vt:lpstr>Arial</vt:lpstr>
      <vt:lpstr>Calibri</vt:lpstr>
      <vt:lpstr>Cambria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ACER .</cp:lastModifiedBy>
  <cp:revision>2</cp:revision>
  <dcterms:created xsi:type="dcterms:W3CDTF">2026-09-23T03:47:50Z</dcterms:created>
  <dcterms:modified xsi:type="dcterms:W3CDTF">2026-09-23T04:32:46Z</dcterms:modified>
</cp:coreProperties>
</file>